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386" r:id="rId4"/>
    <p:sldId id="754" r:id="rId5"/>
    <p:sldId id="847" r:id="rId6"/>
    <p:sldId id="853" r:id="rId7"/>
    <p:sldId id="828" r:id="rId8"/>
    <p:sldId id="85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227290" y="304026"/>
            <a:ext cx="31547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-00074-01-0013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2021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2021-01-21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8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a:t>
            </a:r>
            <a:r>
              <a:rPr lang="en-US" altLang="en-US" dirty="0" smtClean="0"/>
              <a:t>Report </a:t>
            </a:r>
            <a:r>
              <a:rPr lang="en-US" altLang="en-US" dirty="0" smtClean="0"/>
              <a:t>for </a:t>
            </a:r>
            <a:r>
              <a:rPr lang="en-US" altLang="en-US" dirty="0"/>
              <a:t>the </a:t>
            </a:r>
            <a:r>
              <a:rPr lang="en-US" altLang="en-US" dirty="0" smtClean="0"/>
              <a:t>January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January</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91961062"/>
              </p:ext>
            </p:extLst>
          </p:nvPr>
        </p:nvGraphicFramePr>
        <p:xfrm>
          <a:off x="1524000" y="2209800"/>
          <a:ext cx="6096000" cy="1502176"/>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smtClean="0"/>
                        <a:t>FRI</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9-11 ET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15-21/0031r3</a:t>
            </a:r>
          </a:p>
          <a:p>
            <a:pPr marL="342900" indent="-342900" algn="just">
              <a:buFont typeface="Arial" panose="020B0604020202020204" pitchFamily="34" charset="0"/>
              <a:buChar char="•"/>
              <a:defRPr/>
            </a:pPr>
            <a:r>
              <a:rPr lang="de-DE" sz="2000" dirty="0" smtClean="0"/>
              <a:t>3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Friday</a:t>
            </a:r>
            <a:endParaRPr lang="de-DE" sz="2000" dirty="0" smtClean="0"/>
          </a:p>
          <a:p>
            <a:pPr marL="1085850" lvl="1" indent="-342900" algn="just">
              <a:buFont typeface="Arial" panose="020B0604020202020204" pitchFamily="34" charset="0"/>
              <a:buChar char="•"/>
              <a:defRPr/>
            </a:pPr>
            <a:r>
              <a:rPr lang="de-DE" sz="1800" b="1" dirty="0" smtClean="0"/>
              <a:t>TG13 </a:t>
            </a:r>
            <a:r>
              <a:rPr lang="de-DE" sz="1800" b="1" dirty="0" err="1"/>
              <a:t>draft</a:t>
            </a:r>
            <a:r>
              <a:rPr lang="de-DE" sz="1800" b="1" dirty="0"/>
              <a:t> </a:t>
            </a:r>
            <a:r>
              <a:rPr lang="de-DE" sz="1800" b="1" dirty="0" smtClean="0"/>
              <a:t>D4.0 was </a:t>
            </a:r>
            <a:r>
              <a:rPr lang="de-DE" sz="1800" b="1" dirty="0" err="1" smtClean="0"/>
              <a:t>approved</a:t>
            </a:r>
            <a:r>
              <a:rPr lang="de-DE" sz="1800" b="1" dirty="0" smtClean="0"/>
              <a:t> in </a:t>
            </a:r>
            <a:r>
              <a:rPr lang="de-DE" sz="1800" b="1" dirty="0" err="1" smtClean="0"/>
              <a:t>the</a:t>
            </a:r>
            <a:r>
              <a:rPr lang="de-DE" sz="1800" b="1" dirty="0" smtClean="0"/>
              <a:t> initial SA </a:t>
            </a:r>
            <a:r>
              <a:rPr lang="de-DE" sz="1800" b="1" dirty="0" err="1" smtClean="0"/>
              <a:t>ballot</a:t>
            </a:r>
            <a:r>
              <a:rPr lang="de-DE" sz="1800" b="1" dirty="0" smtClean="0"/>
              <a:t>!</a:t>
            </a:r>
          </a:p>
          <a:p>
            <a:pPr marL="1085850" lvl="1" indent="-342900" algn="just">
              <a:buFont typeface="Arial" panose="020B0604020202020204" pitchFamily="34" charset="0"/>
              <a:buChar char="•"/>
              <a:defRPr/>
            </a:pPr>
            <a:r>
              <a:rPr lang="de-DE" sz="1800" dirty="0" smtClean="0"/>
              <a:t>(82% </a:t>
            </a:r>
            <a:r>
              <a:rPr lang="de-DE" sz="1800" dirty="0" err="1" smtClean="0"/>
              <a:t>participation</a:t>
            </a:r>
            <a:r>
              <a:rPr lang="de-DE" sz="1800" dirty="0" smtClean="0"/>
              <a:t>, 95% </a:t>
            </a:r>
            <a:r>
              <a:rPr lang="de-DE" sz="1800" dirty="0" err="1" smtClean="0"/>
              <a:t>approval</a:t>
            </a:r>
            <a:r>
              <a:rPr lang="de-DE" sz="1800" dirty="0" smtClean="0"/>
              <a:t> rate, 314 </a:t>
            </a:r>
            <a:r>
              <a:rPr lang="de-DE" sz="1800" dirty="0" err="1" smtClean="0"/>
              <a:t>comments</a:t>
            </a:r>
            <a:r>
              <a:rPr lang="de-DE" sz="1800" dirty="0" smtClean="0"/>
              <a:t> </a:t>
            </a:r>
            <a:r>
              <a:rPr lang="de-DE" sz="1800" dirty="0" err="1" smtClean="0"/>
              <a:t>to</a:t>
            </a:r>
            <a:r>
              <a:rPr lang="de-DE" sz="1800" dirty="0" smtClean="0"/>
              <a:t> </a:t>
            </a:r>
            <a:r>
              <a:rPr lang="de-DE" sz="1800" dirty="0" err="1" smtClean="0"/>
              <a:t>be</a:t>
            </a:r>
            <a:r>
              <a:rPr lang="de-DE" sz="1800" dirty="0" smtClean="0"/>
              <a:t> </a:t>
            </a:r>
            <a:r>
              <a:rPr lang="de-DE" sz="1800" dirty="0" err="1" smtClean="0"/>
              <a:t>resolved</a:t>
            </a:r>
            <a:r>
              <a:rPr lang="de-DE" sz="1800" dirty="0" smtClean="0"/>
              <a:t>)</a:t>
            </a:r>
            <a:endParaRPr lang="de-DE" sz="1800" dirty="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t>
            </a:r>
            <a:r>
              <a:rPr lang="de-DE" sz="1800" dirty="0" err="1" smtClean="0"/>
              <a:t>of</a:t>
            </a:r>
            <a:r>
              <a:rPr lang="de-DE" sz="1800" dirty="0" smtClean="0"/>
              <a:t> </a:t>
            </a:r>
            <a:r>
              <a:rPr lang="de-DE" sz="1800" dirty="0" err="1" smtClean="0"/>
              <a:t>comments</a:t>
            </a:r>
            <a:r>
              <a:rPr lang="de-DE" sz="1800" dirty="0" smtClean="0"/>
              <a:t>, </a:t>
            </a:r>
            <a:r>
              <a:rPr lang="de-DE" sz="1800" dirty="0" err="1" smtClean="0"/>
              <a:t>upload</a:t>
            </a:r>
            <a:r>
              <a:rPr lang="de-DE" sz="1800" dirty="0" smtClean="0"/>
              <a:t> </a:t>
            </a:r>
            <a:r>
              <a:rPr lang="de-DE" sz="1800" dirty="0" err="1" smtClean="0"/>
              <a:t>comment</a:t>
            </a:r>
            <a:r>
              <a:rPr lang="de-DE" sz="1800" dirty="0" smtClean="0"/>
              <a:t> </a:t>
            </a:r>
            <a:r>
              <a:rPr lang="de-DE" sz="1800" dirty="0" err="1" smtClean="0"/>
              <a:t>sheet</a:t>
            </a:r>
            <a:endParaRPr lang="de-DE" sz="18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selected</a:t>
            </a:r>
            <a:r>
              <a:rPr lang="de-DE" sz="1800" dirty="0" smtClean="0"/>
              <a:t> </a:t>
            </a:r>
            <a:r>
              <a:rPr lang="de-DE" sz="1800" dirty="0" err="1" smtClean="0"/>
              <a:t>comment</a:t>
            </a:r>
            <a:r>
              <a:rPr lang="de-DE" sz="1800" dirty="0" smtClean="0"/>
              <a:t> </a:t>
            </a:r>
            <a:r>
              <a:rPr lang="de-DE" sz="1800" dirty="0" err="1" smtClean="0"/>
              <a:t>already</a:t>
            </a:r>
            <a:r>
              <a:rPr lang="de-DE" sz="1800" dirty="0" smtClean="0"/>
              <a:t> </a:t>
            </a:r>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D4</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D4</a:t>
            </a:r>
          </a:p>
          <a:p>
            <a:pPr marL="1085850" lvl="1" indent="-342900" algn="just">
              <a:buFont typeface="Arial" panose="020B0604020202020204" pitchFamily="34" charset="0"/>
              <a:buChar char="•"/>
              <a:defRPr/>
            </a:pPr>
            <a:r>
              <a:rPr lang="de-DE" sz="1800" dirty="0" err="1" smtClean="0"/>
              <a:t>Organize</a:t>
            </a:r>
            <a:r>
              <a:rPr lang="de-DE" sz="1800" dirty="0" smtClean="0"/>
              <a:t> CRG </a:t>
            </a:r>
            <a:r>
              <a:rPr lang="de-DE" sz="1800" dirty="0" err="1" smtClean="0"/>
              <a:t>Telcos</a:t>
            </a:r>
            <a:endParaRPr lang="de-DE" sz="1800" dirty="0" smtClean="0"/>
          </a:p>
          <a:p>
            <a:pPr marL="1085850" lvl="1" indent="-342900" algn="just">
              <a:buFont typeface="Arial" panose="020B0604020202020204" pitchFamily="34" charset="0"/>
              <a:buChar char="•"/>
              <a:defRPr/>
            </a:pPr>
            <a:r>
              <a:rPr lang="de-DE" sz="1800" dirty="0" smtClean="0"/>
              <a:t>Motion </a:t>
            </a:r>
            <a:r>
              <a:rPr lang="de-DE" sz="1800" dirty="0" err="1" smtClean="0"/>
              <a:t>to</a:t>
            </a:r>
            <a:r>
              <a:rPr lang="de-DE" sz="1800" dirty="0" smtClean="0"/>
              <a:t> </a:t>
            </a:r>
            <a:r>
              <a:rPr lang="de-DE" sz="1800" dirty="0" err="1" smtClean="0"/>
              <a:t>confirm</a:t>
            </a:r>
            <a:r>
              <a:rPr lang="de-DE" sz="1800" dirty="0" smtClean="0"/>
              <a:t> CRG</a:t>
            </a:r>
          </a:p>
          <a:p>
            <a:pPr marL="1085850" lvl="1" indent="-342900" algn="just">
              <a:buFont typeface="Arial" panose="020B0604020202020204" pitchFamily="34" charset="0"/>
              <a:buChar char="•"/>
              <a:defRPr/>
            </a:pP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Outcome of TG13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285750" indent="-285750"/>
            <a:r>
              <a:rPr lang="de-DE" sz="2000" dirty="0" err="1" smtClean="0"/>
              <a:t>Draft</a:t>
            </a:r>
            <a:r>
              <a:rPr lang="de-DE" sz="2000" dirty="0" smtClean="0"/>
              <a:t> D4 </a:t>
            </a:r>
            <a:r>
              <a:rPr lang="de-DE" sz="2000" dirty="0" err="1" smtClean="0"/>
              <a:t>formally</a:t>
            </a:r>
            <a:r>
              <a:rPr lang="de-DE" sz="2000" dirty="0" smtClean="0"/>
              <a:t> </a:t>
            </a:r>
            <a:r>
              <a:rPr lang="de-DE" sz="2000" dirty="0" err="1" smtClean="0"/>
              <a:t>passed</a:t>
            </a:r>
            <a:r>
              <a:rPr lang="de-DE" sz="2000" dirty="0" smtClean="0"/>
              <a:t> </a:t>
            </a:r>
            <a:r>
              <a:rPr lang="de-DE" sz="2000" dirty="0" err="1" smtClean="0"/>
              <a:t>already</a:t>
            </a:r>
            <a:r>
              <a:rPr lang="de-DE" sz="2000" dirty="0" smtClean="0"/>
              <a:t> in </a:t>
            </a:r>
            <a:r>
              <a:rPr lang="de-DE" sz="2000" dirty="0" err="1" smtClean="0"/>
              <a:t>the</a:t>
            </a:r>
            <a:r>
              <a:rPr lang="de-DE" sz="2000" dirty="0" smtClean="0"/>
              <a:t> </a:t>
            </a:r>
            <a:r>
              <a:rPr lang="de-DE" sz="2000" dirty="0" err="1" smtClean="0"/>
              <a:t>first</a:t>
            </a:r>
            <a:r>
              <a:rPr lang="de-DE" sz="2000" dirty="0" smtClean="0"/>
              <a:t> </a:t>
            </a:r>
            <a:r>
              <a:rPr lang="de-DE" sz="2000" dirty="0" err="1" smtClean="0"/>
              <a:t>round</a:t>
            </a:r>
            <a:r>
              <a:rPr lang="de-DE" sz="2000" dirty="0" smtClean="0"/>
              <a:t> </a:t>
            </a:r>
            <a:r>
              <a:rPr lang="de-DE" sz="2000" dirty="0" err="1" smtClean="0"/>
              <a:t>of</a:t>
            </a:r>
            <a:r>
              <a:rPr lang="de-DE" sz="2000" dirty="0" smtClean="0"/>
              <a:t> SA </a:t>
            </a:r>
            <a:r>
              <a:rPr lang="de-DE" sz="2000" dirty="0" err="1" smtClean="0"/>
              <a:t>ballot</a:t>
            </a:r>
            <a:endParaRPr lang="de-DE" sz="2000" dirty="0" smtClean="0"/>
          </a:p>
          <a:p>
            <a:pPr marL="342900" indent="-342900">
              <a:buAutoNum type="arabicParenR"/>
            </a:pPr>
            <a:endParaRPr lang="de-DE" sz="1800" dirty="0"/>
          </a:p>
          <a:p>
            <a:pPr marL="1085850" lvl="1" indent="-342900">
              <a:buFont typeface="Symbol" panose="05050102010706020507" pitchFamily="18" charset="2"/>
              <a:buChar char="-"/>
            </a:pPr>
            <a:r>
              <a:rPr lang="de-DE" dirty="0" smtClean="0"/>
              <a:t>82% </a:t>
            </a:r>
            <a:r>
              <a:rPr lang="de-DE" dirty="0" err="1" smtClean="0"/>
              <a:t>participation</a:t>
            </a:r>
            <a:r>
              <a:rPr lang="de-DE" dirty="0" smtClean="0"/>
              <a:t> (75/91)</a:t>
            </a:r>
          </a:p>
          <a:p>
            <a:pPr marL="1085850" lvl="1" indent="-342900">
              <a:buFont typeface="Symbol" panose="05050102010706020507" pitchFamily="18" charset="2"/>
              <a:buChar char="-"/>
            </a:pPr>
            <a:r>
              <a:rPr lang="de-DE" dirty="0" smtClean="0"/>
              <a:t>95% </a:t>
            </a:r>
            <a:r>
              <a:rPr lang="de-DE" dirty="0" err="1" smtClean="0"/>
              <a:t>approval</a:t>
            </a:r>
            <a:r>
              <a:rPr lang="de-DE" dirty="0" smtClean="0"/>
              <a:t> rate</a:t>
            </a:r>
          </a:p>
          <a:p>
            <a:pPr marL="1085850" lvl="1" indent="-342900">
              <a:buFont typeface="Symbol" panose="05050102010706020507" pitchFamily="18" charset="2"/>
              <a:buChar char="-"/>
            </a:pPr>
            <a:r>
              <a:rPr lang="de-DE" dirty="0" smtClean="0"/>
              <a:t>3 NO </a:t>
            </a:r>
            <a:r>
              <a:rPr lang="de-DE" dirty="0" err="1" smtClean="0"/>
              <a:t>votes</a:t>
            </a:r>
            <a:r>
              <a:rPr lang="de-DE" dirty="0" smtClean="0"/>
              <a:t> </a:t>
            </a:r>
            <a:r>
              <a:rPr lang="de-DE" dirty="0" err="1" smtClean="0"/>
              <a:t>with</a:t>
            </a:r>
            <a:r>
              <a:rPr lang="de-DE" dirty="0" smtClean="0"/>
              <a:t> 51 MBS </a:t>
            </a:r>
            <a:r>
              <a:rPr lang="de-DE" dirty="0" err="1" smtClean="0"/>
              <a:t>comments</a:t>
            </a:r>
            <a:endParaRPr lang="de-DE" dirty="0" smtClean="0"/>
          </a:p>
          <a:p>
            <a:pPr marL="1085850" lvl="1" indent="-342900">
              <a:buFont typeface="Symbol" panose="05050102010706020507" pitchFamily="18" charset="2"/>
              <a:buChar char="-"/>
            </a:pPr>
            <a:r>
              <a:rPr lang="de-DE" dirty="0" smtClean="0"/>
              <a:t>Total 314 </a:t>
            </a:r>
            <a:r>
              <a:rPr lang="de-DE" dirty="0" err="1" smtClean="0"/>
              <a:t>comments</a:t>
            </a:r>
            <a:r>
              <a:rPr lang="de-DE" dirty="0" smtClean="0"/>
              <a:t> in </a:t>
            </a:r>
            <a:r>
              <a:rPr lang="de-DE" dirty="0" err="1" smtClean="0"/>
              <a:t>doc</a:t>
            </a:r>
            <a:r>
              <a:rPr lang="de-DE" dirty="0" smtClean="0"/>
              <a:t>. 15-20/0033r2 on Mentor</a:t>
            </a:r>
          </a:p>
          <a:p>
            <a:pPr marL="1085850" lvl="1" indent="-342900">
              <a:buFont typeface="Symbol" panose="05050102010706020507" pitchFamily="18" charset="2"/>
              <a:buChar char="-"/>
            </a:pPr>
            <a:r>
              <a:rPr lang="de-DE" dirty="0" smtClean="0"/>
              <a:t>9 </a:t>
            </a:r>
            <a:r>
              <a:rPr lang="de-DE" dirty="0" err="1" smtClean="0"/>
              <a:t>general</a:t>
            </a:r>
            <a:r>
              <a:rPr lang="de-DE" dirty="0" smtClean="0"/>
              <a:t>, 112 </a:t>
            </a:r>
            <a:r>
              <a:rPr lang="de-DE" dirty="0" err="1" smtClean="0"/>
              <a:t>technical</a:t>
            </a:r>
            <a:r>
              <a:rPr lang="de-DE" dirty="0" smtClean="0"/>
              <a:t>, 193 </a:t>
            </a:r>
            <a:r>
              <a:rPr lang="de-DE" dirty="0" err="1" smtClean="0"/>
              <a:t>editorial</a:t>
            </a:r>
            <a:endParaRPr lang="de-DE" dirty="0" smtClean="0"/>
          </a:p>
          <a:p>
            <a:pPr marL="1085850" lvl="1" indent="-342900">
              <a:buFont typeface="Symbol" panose="05050102010706020507" pitchFamily="18" charset="2"/>
              <a:buChar char="-"/>
            </a:pPr>
            <a:endParaRPr lang="de-DE" sz="1800" dirty="0"/>
          </a:p>
          <a:p>
            <a:pPr marL="342900" indent="-342900">
              <a:buFont typeface="Arial" panose="020B0604020202020204" pitchFamily="34" charset="0"/>
              <a:buChar char="•"/>
            </a:pPr>
            <a:r>
              <a:rPr lang="de-DE" sz="2000" dirty="0" smtClean="0"/>
              <a:t>TG 13 </a:t>
            </a:r>
            <a:r>
              <a:rPr lang="de-DE" sz="2000" dirty="0" err="1" smtClean="0"/>
              <a:t>started</a:t>
            </a:r>
            <a:r>
              <a:rPr lang="de-DE" sz="2000" dirty="0" smtClean="0"/>
              <a:t> </a:t>
            </a:r>
            <a:r>
              <a:rPr lang="de-DE" sz="2000" dirty="0" err="1" smtClean="0"/>
              <a:t>to</a:t>
            </a:r>
            <a:r>
              <a:rPr lang="de-DE" sz="2000" dirty="0" smtClean="0"/>
              <a:t> </a:t>
            </a:r>
            <a:r>
              <a:rPr lang="de-DE" sz="2000" dirty="0" err="1" smtClean="0"/>
              <a:t>resolve</a:t>
            </a:r>
            <a:r>
              <a:rPr lang="de-DE" sz="2000" dirty="0" smtClean="0"/>
              <a:t> </a:t>
            </a:r>
            <a:r>
              <a:rPr lang="de-DE" sz="2000" dirty="0" err="1" smtClean="0"/>
              <a:t>comments</a:t>
            </a:r>
            <a:endParaRPr lang="de-DE" sz="2000" dirty="0" smtClean="0"/>
          </a:p>
          <a:p>
            <a:pPr marL="1085850" lvl="1" indent="-342900">
              <a:buFont typeface="Symbol" panose="05050102010706020507" pitchFamily="18" charset="2"/>
              <a:buChar char="-"/>
            </a:pPr>
            <a:r>
              <a:rPr lang="de-DE" dirty="0" smtClean="0"/>
              <a:t>Comment </a:t>
            </a:r>
            <a:r>
              <a:rPr lang="de-DE" dirty="0" err="1" smtClean="0"/>
              <a:t>resolution</a:t>
            </a:r>
            <a:r>
              <a:rPr lang="de-DE" dirty="0" smtClean="0"/>
              <a:t> will </a:t>
            </a:r>
            <a:r>
              <a:rPr lang="de-DE" dirty="0" err="1" smtClean="0"/>
              <a:t>be</a:t>
            </a:r>
            <a:r>
              <a:rPr lang="de-DE" dirty="0" smtClean="0"/>
              <a:t> </a:t>
            </a:r>
            <a:r>
              <a:rPr lang="de-DE" dirty="0" err="1" smtClean="0"/>
              <a:t>continued</a:t>
            </a:r>
            <a:r>
              <a:rPr lang="de-DE" dirty="0" smtClean="0"/>
              <a:t> in </a:t>
            </a:r>
            <a:r>
              <a:rPr lang="de-DE" dirty="0" err="1" smtClean="0"/>
              <a:t>regular</a:t>
            </a:r>
            <a:r>
              <a:rPr lang="de-DE" dirty="0" smtClean="0"/>
              <a:t> </a:t>
            </a:r>
            <a:r>
              <a:rPr lang="de-DE" dirty="0" err="1" smtClean="0"/>
              <a:t>Telcos</a:t>
            </a:r>
            <a:endParaRPr lang="de-DE" dirty="0" smtClean="0"/>
          </a:p>
          <a:p>
            <a:pPr marL="342900" indent="-342900">
              <a:buFont typeface="Symbol" panose="05050102010706020507" pitchFamily="18" charset="2"/>
              <a:buChar char="-"/>
            </a:pPr>
            <a:endParaRPr lang="de-DE" sz="1600" dirty="0"/>
          </a:p>
          <a:p>
            <a:pPr>
              <a:buNone/>
            </a:pPr>
            <a:endParaRPr lang="de-DE" sz="16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CRG Telco </a:t>
            </a:r>
            <a:r>
              <a:rPr lang="de-DE" dirty="0" err="1" smtClean="0"/>
              <a:t>dates</a:t>
            </a:r>
            <a:endParaRPr lang="de-DE" dirty="0" smtClean="0"/>
          </a:p>
          <a:p>
            <a:pPr marL="800100" lvl="1"/>
            <a:r>
              <a:rPr lang="de-DE" b="0" dirty="0" smtClean="0"/>
              <a:t>1 Feb. 2021, 11-13 CET (5-7 ET, 19-21 KT)</a:t>
            </a:r>
          </a:p>
          <a:p>
            <a:pPr marL="800100" lvl="1"/>
            <a:r>
              <a:rPr lang="de-DE" dirty="0" smtClean="0"/>
              <a:t>8 Feb. 2021, 11-13 </a:t>
            </a:r>
            <a:r>
              <a:rPr lang="de-DE" dirty="0"/>
              <a:t>CET (5-7 ET, 19-21 KT)</a:t>
            </a:r>
          </a:p>
          <a:p>
            <a:pPr marL="800100" lvl="1"/>
            <a:r>
              <a:rPr lang="de-DE" dirty="0" smtClean="0"/>
              <a:t>15 Feb. 2021, 11-13 CET </a:t>
            </a:r>
            <a:r>
              <a:rPr lang="de-DE" dirty="0"/>
              <a:t>(5-7 ET, 19-21 KT</a:t>
            </a:r>
            <a:r>
              <a:rPr lang="de-DE" dirty="0" smtClean="0"/>
              <a:t>), </a:t>
            </a:r>
            <a:r>
              <a:rPr lang="de-DE" dirty="0" err="1" smtClean="0"/>
              <a:t>possibly</a:t>
            </a:r>
            <a:r>
              <a:rPr lang="de-DE" dirty="0" smtClean="0"/>
              <a:t> </a:t>
            </a:r>
            <a:r>
              <a:rPr lang="de-DE" dirty="0" err="1" smtClean="0"/>
              <a:t>cancelled</a:t>
            </a:r>
            <a:endParaRPr lang="de-DE" dirty="0" smtClean="0"/>
          </a:p>
          <a:p>
            <a:pPr marL="800100" lvl="1"/>
            <a:r>
              <a:rPr lang="de-DE" dirty="0" smtClean="0"/>
              <a:t>22 Feb. 2021, 11-13 CET </a:t>
            </a:r>
            <a:r>
              <a:rPr lang="de-DE" dirty="0"/>
              <a:t>(5-7 ET, 19-21 KT)</a:t>
            </a:r>
            <a:endParaRPr lang="de-DE" dirty="0" smtClean="0"/>
          </a:p>
          <a:p>
            <a:pPr marL="800100" lvl="1"/>
            <a:r>
              <a:rPr lang="de-DE" dirty="0" smtClean="0"/>
              <a:t>1 March 2021, 11-13 CET </a:t>
            </a:r>
            <a:r>
              <a:rPr lang="de-DE" dirty="0"/>
              <a:t>(5-7 ET, 19-21 </a:t>
            </a:r>
            <a:r>
              <a:rPr lang="de-DE" dirty="0" smtClean="0"/>
              <a:t>KT)</a:t>
            </a:r>
          </a:p>
          <a:p>
            <a:r>
              <a:rPr lang="de-DE" sz="2800" dirty="0" err="1" smtClean="0"/>
              <a:t>January</a:t>
            </a:r>
            <a:r>
              <a:rPr lang="de-DE" sz="2800" dirty="0" smtClean="0"/>
              <a:t> </a:t>
            </a:r>
            <a:r>
              <a:rPr lang="de-DE" sz="2800" dirty="0" err="1" smtClean="0"/>
              <a:t>to</a:t>
            </a:r>
            <a:r>
              <a:rPr lang="de-DE" sz="2800" dirty="0" smtClean="0"/>
              <a:t> March</a:t>
            </a:r>
            <a:endParaRPr lang="de-DE" sz="2800" dirty="0"/>
          </a:p>
          <a:p>
            <a:pPr lvl="1"/>
            <a:r>
              <a:rPr lang="de-DE" dirty="0"/>
              <a:t>Finish </a:t>
            </a:r>
            <a:r>
              <a:rPr lang="de-DE" dirty="0" err="1"/>
              <a:t>comment</a:t>
            </a:r>
            <a:r>
              <a:rPr lang="de-DE" dirty="0"/>
              <a:t> </a:t>
            </a:r>
            <a:r>
              <a:rPr lang="de-DE" dirty="0" err="1" smtClean="0"/>
              <a:t>resolution</a:t>
            </a:r>
            <a:endParaRPr lang="de-DE" dirty="0" smtClean="0"/>
          </a:p>
          <a:p>
            <a:pPr lvl="1"/>
            <a:r>
              <a:rPr lang="de-DE" dirty="0" smtClean="0"/>
              <a:t>Work </a:t>
            </a:r>
            <a:r>
              <a:rPr lang="de-DE" dirty="0" err="1"/>
              <a:t>comments</a:t>
            </a:r>
            <a:r>
              <a:rPr lang="de-DE" dirty="0"/>
              <a:t> </a:t>
            </a:r>
            <a:r>
              <a:rPr lang="de-DE" dirty="0" err="1"/>
              <a:t>into</a:t>
            </a:r>
            <a:r>
              <a:rPr lang="de-DE" dirty="0"/>
              <a:t> </a:t>
            </a:r>
            <a:r>
              <a:rPr lang="de-DE" dirty="0" smtClean="0"/>
              <a:t>D5</a:t>
            </a:r>
          </a:p>
          <a:p>
            <a:pPr lvl="1"/>
            <a:r>
              <a:rPr lang="de-DE" dirty="0" smtClean="0"/>
              <a:t>Start </a:t>
            </a:r>
            <a:r>
              <a:rPr lang="de-DE" dirty="0" err="1"/>
              <a:t>recirculation</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P802.15.13_D4 with the following membership: Volker Jungnickel as Chair, Nikola </a:t>
            </a:r>
            <a:r>
              <a:rPr lang="en-US" sz="1800" b="0" i="1" dirty="0" err="1"/>
              <a:t>Serafimovski</a:t>
            </a:r>
            <a:r>
              <a:rPr lang="en-US" sz="1800" b="0" i="1" dirty="0"/>
              <a:t>, Tuncer Baykas, Sang-Kyu Lim, Jörg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 </a:t>
            </a:r>
            <a:r>
              <a:rPr lang="en-US" sz="1800" b="1" dirty="0" smtClean="0"/>
              <a:t>Tuncer Baykas</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P802.15.13_D4 with the following membership: Volker Jungnickel as Chair, Nikola </a:t>
            </a:r>
            <a:r>
              <a:rPr lang="en-US" sz="1800" b="0" i="1" dirty="0" err="1"/>
              <a:t>Serafimovski</a:t>
            </a:r>
            <a:r>
              <a:rPr lang="en-US" sz="1800" b="0" i="1" dirty="0"/>
              <a:t>, Tuncer Baykas, Sang-Kyu Lim, Jörg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 </a:t>
            </a:r>
            <a:r>
              <a:rPr lang="en-US" sz="1800" b="1" dirty="0" smtClean="0"/>
              <a:t>Volker Jungnickel</a:t>
            </a:r>
          </a:p>
          <a:p>
            <a:pPr marL="457200" lvl="1" indent="0">
              <a:buNone/>
            </a:pPr>
            <a:r>
              <a:rPr lang="en-US" sz="1800" b="1" dirty="0" smtClean="0"/>
              <a:t>Second</a:t>
            </a:r>
            <a:r>
              <a:rPr lang="en-US" sz="1800" b="1" dirty="0" smtClean="0"/>
              <a:t>: Rick Alfvin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smtClean="0"/>
              <a:t>: 33 / 0 / 1</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10038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675</Words>
  <Application>Microsoft Office PowerPoint</Application>
  <PresentationFormat>Bildschirmpräsentation (4:3)</PresentationFormat>
  <Paragraphs>106</Paragraphs>
  <Slides>8</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5" baseType="lpstr">
      <vt:lpstr>MS PGothic</vt:lpstr>
      <vt:lpstr>MS PGothic</vt:lpstr>
      <vt:lpstr>Arial</vt:lpstr>
      <vt:lpstr>Symbol</vt:lpstr>
      <vt:lpstr>Times New Roman</vt:lpstr>
      <vt:lpstr>802-11-Submission</vt:lpstr>
      <vt:lpstr>Document</vt:lpstr>
      <vt:lpstr>IEEE 802.15 TG13  Multi-Gbit/s Optical Wireless Communication  January 2021 Closing Report</vt:lpstr>
      <vt:lpstr>PowerPoint-Präsentation</vt:lpstr>
      <vt:lpstr>PowerPoint-Präsentation</vt:lpstr>
      <vt:lpstr>PowerPoint-Präsentation</vt:lpstr>
      <vt:lpstr>PowerPoint-Präsentation</vt:lpstr>
      <vt:lpstr>Plan for finalization of TG13 Spec</vt:lpstr>
      <vt:lpstr>TG13 Motion to confirm CRG</vt:lpstr>
      <vt:lpstr>WG Motion to confirm CRG</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5623</cp:revision>
  <cp:lastPrinted>2014-11-04T15:04:57Z</cp:lastPrinted>
  <dcterms:created xsi:type="dcterms:W3CDTF">2007-04-17T18:10:23Z</dcterms:created>
  <dcterms:modified xsi:type="dcterms:W3CDTF">2021-01-21T15:07:16Z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