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3" r:id="rId2"/>
    <p:sldId id="264" r:id="rId3"/>
    <p:sldId id="308" r:id="rId4"/>
    <p:sldId id="309" r:id="rId5"/>
    <p:sldId id="320" r:id="rId6"/>
    <p:sldId id="293" r:id="rId7"/>
    <p:sldId id="325" r:id="rId8"/>
    <p:sldId id="321" r:id="rId9"/>
    <p:sldId id="297" r:id="rId10"/>
    <p:sldId id="2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15-21-0073-00-04aa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4">
            <a:extLst>
              <a:ext uri="{FF2B5EF4-FFF2-40B4-BE49-F238E27FC236}">
                <a16:creationId xmlns:a16="http://schemas.microsoft.com/office/drawing/2014/main" id="{CFEFF25C-2436-4CA6-9DFB-17C70A72CA6E}"/>
              </a:ext>
            </a:extLst>
          </p:cNvPr>
          <p:cNvSpPr txBox="1">
            <a:spLocks noChangeArrowheads="1"/>
          </p:cNvSpPr>
          <p:nvPr userDrawn="1"/>
        </p:nvSpPr>
        <p:spPr bwMode="auto">
          <a:xfrm>
            <a:off x="700674" y="3875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&lt;January,2021&gt;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dt="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Virtual Interim 2021 Closing report]</a:t>
            </a:r>
            <a:r>
              <a:rPr lang="en-US" altLang="ja-JP" sz="1600" dirty="0">
                <a:ea typeface="ＭＳ Ｐゴシック" charset="-128"/>
              </a:rPr>
              <a:t>	</a:t>
            </a:r>
          </a:p>
          <a:p>
            <a:r>
              <a:rPr lang="en-US" altLang="ja-JP" sz="1600" b="1" dirty="0">
                <a:ea typeface="ＭＳ Ｐゴシック" charset="-128"/>
              </a:rPr>
              <a:t>Date Submitted: [21</a:t>
            </a:r>
            <a:r>
              <a:rPr lang="en-US" altLang="ja-JP" sz="1600" b="1" baseline="30000" dirty="0">
                <a:ea typeface="ＭＳ Ｐゴシック" charset="-128"/>
              </a:rPr>
              <a:t>st</a:t>
            </a:r>
            <a:r>
              <a:rPr lang="en-US" altLang="ja-JP" sz="1600" b="1" dirty="0">
                <a:ea typeface="ＭＳ Ｐゴシック" charset="-128"/>
              </a:rPr>
              <a:t> January,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January Interim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January Interim </a:t>
            </a:r>
            <a:br>
              <a:rPr lang="en-US" altLang="ja-JP" dirty="0"/>
            </a:br>
            <a:r>
              <a:rPr lang="en-US" altLang="ja-JP" dirty="0"/>
              <a:t>Closing report </a:t>
            </a:r>
            <a:br>
              <a:rPr lang="en-US" altLang="ja-JP" dirty="0"/>
            </a:br>
            <a:r>
              <a:rPr lang="en-US" altLang="ja-JP" dirty="0"/>
              <a:t>on</a:t>
            </a:r>
            <a:br>
              <a:rPr lang="en-US" altLang="ja-JP" dirty="0"/>
            </a:br>
            <a:r>
              <a:rPr lang="en-US" altLang="ja-JP" dirty="0"/>
              <a:t>January 12</a:t>
            </a:r>
            <a:r>
              <a:rPr lang="en-US" altLang="ja-JP" baseline="30000" dirty="0"/>
              <a:t>th</a:t>
            </a:r>
            <a:r>
              <a:rPr lang="en-US" altLang="ja-JP" dirty="0"/>
              <a:t>/13</a:t>
            </a:r>
            <a:r>
              <a:rPr lang="en-US" altLang="ja-JP" baseline="30000" dirty="0"/>
              <a:t>th</a:t>
            </a:r>
            <a:r>
              <a:rPr lang="en-US" altLang="ja-JP" dirty="0"/>
              <a:t>/19</a:t>
            </a:r>
            <a:r>
              <a:rPr lang="en-US" altLang="ja-JP" baseline="30000" dirty="0"/>
              <a:t>th</a:t>
            </a:r>
            <a:r>
              <a:rPr lang="en-US" altLang="ja-JP" dirty="0"/>
              <a:t>/20</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pPr marL="457200" lvl="1" indent="0">
              <a:buNone/>
            </a:pPr>
            <a:endParaRPr lang="en-US" altLang="ja-JP" dirty="0"/>
          </a:p>
          <a:p>
            <a:pPr lvl="1"/>
            <a:r>
              <a:rPr lang="en-US" altLang="ja-JP" dirty="0"/>
              <a:t>Chair :Takashi </a:t>
            </a:r>
            <a:r>
              <a:rPr lang="en-US" altLang="ja-JP" dirty="0" err="1"/>
              <a:t>Kuramochi</a:t>
            </a:r>
            <a:r>
              <a:rPr lang="en-US" altLang="ja-JP" dirty="0"/>
              <a:t>(LAPIS)</a:t>
            </a:r>
          </a:p>
          <a:p>
            <a:pPr lvl="1"/>
            <a:r>
              <a:rPr lang="en-US" altLang="ja-JP" dirty="0"/>
              <a:t>Vice-Chair : Hiroshi Harada(Kyoto University) , Kunal Shah(ITRON)</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January Interim 2021(Eastern Time Zone)</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663966136"/>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1/11</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1/12</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1/13</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1/14</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1/15</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2797232326"/>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1/18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1/21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1/22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17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b="1" dirty="0"/>
              <a:t>Agenda items for the week</a:t>
            </a:r>
            <a:br>
              <a:rPr lang="en-US" altLang="ja-JP" b="1" dirty="0"/>
            </a:br>
            <a:r>
              <a:rPr lang="en-US" altLang="ja-JP" b="1" dirty="0"/>
              <a:t>(Eastern Time Zone)</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Rectangle 3">
            <a:extLst>
              <a:ext uri="{FF2B5EF4-FFF2-40B4-BE49-F238E27FC236}">
                <a16:creationId xmlns:a16="http://schemas.microsoft.com/office/drawing/2014/main" id="{31A7AEBA-25F8-4CBB-A91A-D10BDDC049DB}"/>
              </a:ext>
            </a:extLst>
          </p:cNvPr>
          <p:cNvSpPr>
            <a:spLocks noGrp="1" noChangeArrowheads="1"/>
          </p:cNvSpPr>
          <p:nvPr>
            <p:ph idx="1"/>
          </p:nvPr>
        </p:nvSpPr>
        <p:spPr>
          <a:xfrm>
            <a:off x="24508" y="1775650"/>
            <a:ext cx="8640960" cy="4328120"/>
          </a:xfrm>
          <a:ln/>
        </p:spPr>
        <p:txBody>
          <a:bodyPr>
            <a:noAutofit/>
          </a:bodyPr>
          <a:lstStyle/>
          <a:p>
            <a:r>
              <a:rPr lang="en-US" altLang="ja-JP" sz="2000" dirty="0"/>
              <a:t>12th Tuesday PM3(18:00-20:00)</a:t>
            </a:r>
          </a:p>
          <a:p>
            <a:pPr marL="800100" lvl="1" indent="-342900">
              <a:buFont typeface="+mj-lt"/>
              <a:buAutoNum type="arabicPeriod"/>
            </a:pPr>
            <a:r>
              <a:rPr lang="en-US" sz="1400" dirty="0"/>
              <a:t>OPEN/Patent Policy</a:t>
            </a:r>
          </a:p>
          <a:p>
            <a:pPr marL="800100" lvl="1" indent="-342900">
              <a:buFont typeface="+mj-lt"/>
              <a:buAutoNum type="arabicPeriod"/>
            </a:pPr>
            <a:r>
              <a:rPr lang="en-US" sz="1400" dirty="0"/>
              <a:t>Attendance</a:t>
            </a:r>
          </a:p>
          <a:p>
            <a:pPr marL="800100" lvl="1" indent="-342900">
              <a:buFont typeface="+mj-lt"/>
              <a:buAutoNum type="arabicPeriod"/>
            </a:pPr>
            <a:r>
              <a:rPr lang="en-US" sz="1400" dirty="0"/>
              <a:t>Approval of the Agenda</a:t>
            </a:r>
          </a:p>
          <a:p>
            <a:pPr marL="800100" lvl="1" indent="-342900">
              <a:buFont typeface="+mj-lt"/>
              <a:buAutoNum type="arabicPeriod"/>
            </a:pPr>
            <a:r>
              <a:rPr lang="en-US" sz="1400" dirty="0"/>
              <a:t>Approval of  the last meeting minutes</a:t>
            </a:r>
          </a:p>
          <a:p>
            <a:pPr marL="800100" lvl="1" indent="-342900">
              <a:buFont typeface="+mj-lt"/>
              <a:buAutoNum type="arabicPeriod"/>
            </a:pPr>
            <a:r>
              <a:rPr lang="en-US" sz="1400" dirty="0"/>
              <a:t>Review Technical proposals</a:t>
            </a:r>
          </a:p>
          <a:p>
            <a:pPr marL="800100" lvl="1" indent="-342900">
              <a:buFont typeface="+mj-lt"/>
              <a:buAutoNum type="arabicPeriod"/>
            </a:pPr>
            <a:r>
              <a:rPr lang="en-US" sz="1400" dirty="0"/>
              <a:t>Draft discussion</a:t>
            </a:r>
          </a:p>
          <a:p>
            <a:pPr marL="800100" lvl="1" indent="-342900">
              <a:buFont typeface="+mj-lt"/>
              <a:buAutoNum type="arabicPeriod"/>
            </a:pPr>
            <a:r>
              <a:rPr lang="en-US" sz="1400" dirty="0"/>
              <a:t>Attendance recap</a:t>
            </a:r>
          </a:p>
          <a:p>
            <a:pPr marL="800100" lvl="1" indent="-342900">
              <a:buFont typeface="+mj-lt"/>
              <a:buAutoNum type="arabicPeriod"/>
            </a:pPr>
            <a:r>
              <a:rPr lang="en-US" sz="1400" dirty="0"/>
              <a:t>Recess</a:t>
            </a:r>
          </a:p>
          <a:p>
            <a:pPr marL="800100" lvl="1" indent="-342900">
              <a:buFont typeface="+mj-lt"/>
              <a:buAutoNum type="arabicPeriod"/>
            </a:pPr>
            <a:endParaRPr lang="en-US" altLang="ja-JP" sz="1400" dirty="0"/>
          </a:p>
          <a:p>
            <a:r>
              <a:rPr lang="en-US" altLang="ja-JP" sz="2000" dirty="0"/>
              <a:t>13th Wednesday PM3(18:00-20:00)</a:t>
            </a:r>
          </a:p>
          <a:p>
            <a:pPr marL="800100" lvl="1" indent="-342900">
              <a:buFont typeface="+mj-lt"/>
              <a:buAutoNum type="arabicPeriod"/>
            </a:pPr>
            <a:r>
              <a:rPr lang="en-US" sz="1400" dirty="0"/>
              <a:t>OPEN</a:t>
            </a:r>
          </a:p>
          <a:p>
            <a:pPr marL="800100" lvl="1" indent="-342900">
              <a:buFont typeface="+mj-lt"/>
              <a:buAutoNum type="arabicPeriod"/>
            </a:pPr>
            <a:r>
              <a:rPr lang="en-US" sz="1400" dirty="0"/>
              <a:t>Attendance</a:t>
            </a:r>
          </a:p>
          <a:p>
            <a:pPr marL="800100" lvl="1" indent="-342900">
              <a:buFont typeface="+mj-lt"/>
              <a:buAutoNum type="arabicPeriod"/>
            </a:pPr>
            <a:r>
              <a:rPr lang="en-US" sz="1400" dirty="0"/>
              <a:t>Continue Session1</a:t>
            </a:r>
          </a:p>
          <a:p>
            <a:pPr marL="800100" lvl="1" indent="-342900">
              <a:buFont typeface="+mj-lt"/>
              <a:buAutoNum type="arabicPeriod"/>
            </a:pPr>
            <a:r>
              <a:rPr lang="en-US" sz="1400" dirty="0"/>
              <a:t>Attendance recap</a:t>
            </a:r>
          </a:p>
          <a:p>
            <a:pPr marL="800100" lvl="1" indent="-342900">
              <a:buFont typeface="+mj-lt"/>
              <a:buAutoNum type="arabicPeriod"/>
            </a:pPr>
            <a:r>
              <a:rPr lang="en-US" sz="1400" dirty="0"/>
              <a:t>Recess</a:t>
            </a:r>
            <a:r>
              <a:rPr lang="en-US" altLang="ja-JP" sz="1400" dirty="0"/>
              <a:t>            </a:t>
            </a:r>
          </a:p>
        </p:txBody>
      </p:sp>
      <p:sp>
        <p:nvSpPr>
          <p:cNvPr id="9" name="Rectangle 3">
            <a:extLst>
              <a:ext uri="{FF2B5EF4-FFF2-40B4-BE49-F238E27FC236}">
                <a16:creationId xmlns:a16="http://schemas.microsoft.com/office/drawing/2014/main" id="{C11413D5-6E9D-4AFD-9C04-26BB0C1CE834}"/>
              </a:ext>
            </a:extLst>
          </p:cNvPr>
          <p:cNvSpPr txBox="1">
            <a:spLocks noChangeArrowheads="1"/>
          </p:cNvSpPr>
          <p:nvPr/>
        </p:nvSpPr>
        <p:spPr bwMode="auto">
          <a:xfrm>
            <a:off x="4707710" y="1719033"/>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19th Tuesday 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updated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Proposal from Kyoto University</a:t>
            </a:r>
          </a:p>
          <a:p>
            <a:pPr marL="800100" lvl="1" indent="-342900">
              <a:buFont typeface="+mj-lt"/>
              <a:buAutoNum type="arabicPeriod"/>
            </a:pPr>
            <a:r>
              <a:rPr lang="en-US" sz="1200" dirty="0"/>
              <a:t>Updated draft review</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
        <p:nvSpPr>
          <p:cNvPr id="12" name="Rectangle 3">
            <a:extLst>
              <a:ext uri="{FF2B5EF4-FFF2-40B4-BE49-F238E27FC236}">
                <a16:creationId xmlns:a16="http://schemas.microsoft.com/office/drawing/2014/main" id="{CE9D068E-C892-445C-90C9-731651C3BDEF}"/>
              </a:ext>
            </a:extLst>
          </p:cNvPr>
          <p:cNvSpPr txBox="1">
            <a:spLocks noChangeArrowheads="1"/>
          </p:cNvSpPr>
          <p:nvPr/>
        </p:nvSpPr>
        <p:spPr bwMode="auto">
          <a:xfrm>
            <a:off x="4579893" y="4036612"/>
            <a:ext cx="4411782" cy="229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20</a:t>
            </a:r>
            <a:r>
              <a:rPr lang="en-US" altLang="ja-JP" sz="2000" kern="0" baseline="30000" dirty="0"/>
              <a:t>th</a:t>
            </a:r>
            <a:r>
              <a:rPr lang="en-US" altLang="ja-JP" sz="2000" kern="0" dirty="0"/>
              <a:t> WednesdayPM3(18:00-20:00)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Session3</a:t>
            </a:r>
          </a:p>
          <a:p>
            <a:pPr marL="800100" lvl="1" indent="-342900">
              <a:buFont typeface="+mj-lt"/>
              <a:buAutoNum type="arabicPeriod"/>
            </a:pPr>
            <a:r>
              <a:rPr lang="en-US" sz="1200" kern="0" dirty="0"/>
              <a:t>Discuss next steps</a:t>
            </a:r>
          </a:p>
          <a:p>
            <a:pPr marL="800100" lvl="1" indent="-342900">
              <a:buFont typeface="+mj-lt"/>
              <a:buAutoNum type="arabicPeriod"/>
            </a:pPr>
            <a:r>
              <a:rPr lang="en-US" sz="1200" dirty="0"/>
              <a:t>Plan for March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42257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700808"/>
            <a:ext cx="9144000" cy="4114800"/>
          </a:xfrm>
        </p:spPr>
        <p:txBody>
          <a:bodyPr/>
          <a:lstStyle/>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Created draft/D0 and /D1.  </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Those drafts were reviewed, and gathered comments.</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Heard one draft proposal from Kyoto University.</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Conference </a:t>
            </a:r>
            <a:r>
              <a:rPr lang="en-US" altLang="ja-JP" sz="1800">
                <a:latin typeface="Meiryo UI" panose="020B0604030504040204" pitchFamily="50" charset="-128"/>
                <a:ea typeface="Meiryo UI" panose="020B0604030504040204" pitchFamily="50" charset="-128"/>
              </a:rPr>
              <a:t>calls were </a:t>
            </a:r>
            <a:r>
              <a:rPr lang="en-US" altLang="ja-JP" sz="1800" dirty="0">
                <a:latin typeface="Meiryo UI" panose="020B0604030504040204" pitchFamily="50" charset="-128"/>
                <a:ea typeface="Meiryo UI" panose="020B0604030504040204" pitchFamily="50" charset="-128"/>
              </a:rPr>
              <a:t>planned on 28</a:t>
            </a:r>
            <a:r>
              <a:rPr lang="en-US" altLang="ja-JP" sz="1800" baseline="30000" dirty="0">
                <a:latin typeface="Meiryo UI" panose="020B0604030504040204" pitchFamily="50" charset="-128"/>
                <a:ea typeface="Meiryo UI" panose="020B0604030504040204" pitchFamily="50" charset="-128"/>
              </a:rPr>
              <a:t>th</a:t>
            </a:r>
            <a:r>
              <a:rPr lang="en-US" altLang="ja-JP" sz="1800" dirty="0">
                <a:latin typeface="Meiryo UI" panose="020B0604030504040204" pitchFamily="50" charset="-128"/>
                <a:ea typeface="Meiryo UI" panose="020B0604030504040204" pitchFamily="50" charset="-128"/>
              </a:rPr>
              <a:t> Jan(EST), 4</a:t>
            </a:r>
            <a:r>
              <a:rPr lang="en-US" altLang="ja-JP" sz="1800" baseline="30000" dirty="0">
                <a:latin typeface="Meiryo UI" panose="020B0604030504040204" pitchFamily="50" charset="-128"/>
                <a:ea typeface="Meiryo UI" panose="020B0604030504040204" pitchFamily="50" charset="-128"/>
              </a:rPr>
              <a:t>th</a:t>
            </a:r>
            <a:r>
              <a:rPr lang="en-US" altLang="ja-JP" sz="1800" dirty="0">
                <a:latin typeface="Meiryo UI" panose="020B0604030504040204" pitchFamily="50" charset="-128"/>
                <a:ea typeface="Meiryo UI" panose="020B0604030504040204" pitchFamily="50" charset="-128"/>
              </a:rPr>
              <a:t> Feb(EST) and agreed by TG members.</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March TG4aa(JRE) plenary sessions were planned.(three sessions required)</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Minutes posted(15-21-0073-00-04aa)</a:t>
            </a:r>
            <a:br>
              <a:rPr lang="en-US" altLang="ja-JP" sz="1800" dirty="0">
                <a:latin typeface="Meiryo UI" panose="020B0604030504040204" pitchFamily="50" charset="-128"/>
                <a:ea typeface="Meiryo UI" panose="020B0604030504040204" pitchFamily="50" charset="-128"/>
              </a:rPr>
            </a:br>
            <a:endParaRPr kumimoji="1" lang="ja-JP" altLang="en-US" sz="18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calls were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28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Jan,4</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Feb(EST)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continue draft discussion</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3" name="日付プレースホルダー 2">
            <a:extLst>
              <a:ext uri="{FF2B5EF4-FFF2-40B4-BE49-F238E27FC236}">
                <a16:creationId xmlns:a16="http://schemas.microsoft.com/office/drawing/2014/main" id="{E3CDE867-2893-4D98-A891-1C9067A77C8C}"/>
              </a:ext>
            </a:extLst>
          </p:cNvPr>
          <p:cNvSpPr>
            <a:spLocks noGrp="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&lt;January,2021&gt;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 was planned</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984805513"/>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4123985608"/>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80842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sp>
        <p:nvSpPr>
          <p:cNvPr id="7" name="コンテンツ プレースホルダー 6"/>
          <p:cNvSpPr>
            <a:spLocks noGrp="1"/>
          </p:cNvSpPr>
          <p:nvPr>
            <p:ph idx="1"/>
          </p:nvPr>
        </p:nvSpPr>
        <p:spPr>
          <a:xfrm>
            <a:off x="217613" y="1773557"/>
            <a:ext cx="8784976" cy="3891136"/>
          </a:xfrm>
        </p:spPr>
        <p:txBody>
          <a:bodyPr/>
          <a:lstStyle/>
          <a:p>
            <a:pPr marL="0" indent="0">
              <a:buNone/>
            </a:pPr>
            <a:r>
              <a:rPr lang="en-US" altLang="ja-JP" sz="3200" dirty="0"/>
              <a:t>Planned following topics at March Plenary</a:t>
            </a:r>
          </a:p>
          <a:p>
            <a:pPr marL="0" indent="0">
              <a:buNone/>
            </a:pPr>
            <a:endParaRPr lang="en-US" altLang="ja-JP" sz="3200" dirty="0"/>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Draft discussion</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CA document discussion</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1731424920"/>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2384</TotalTime>
  <Words>422</Words>
  <Application>Microsoft Office PowerPoint</Application>
  <PresentationFormat>画面に合わせる (4:3)</PresentationFormat>
  <Paragraphs>174</Paragraphs>
  <Slides>10</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Arial</vt:lpstr>
      <vt:lpstr>Times New Roman</vt:lpstr>
      <vt:lpstr>Wingdings</vt:lpstr>
      <vt:lpstr>15-20-xxxx-00-jre0-ig-jre-call-for-contributions</vt:lpstr>
      <vt:lpstr>PowerPoint プレゼンテーション</vt:lpstr>
      <vt:lpstr>IEEE 802.15 IG JRE Virtual January Interim  Closing report  on January 12th/13th/19th/20th ,2021</vt:lpstr>
      <vt:lpstr>TG4aa Officers</vt:lpstr>
      <vt:lpstr>TG4aa JRE sessions in January Interim 2021(Eastern Time Zone)</vt:lpstr>
      <vt:lpstr>Agenda items for the week (Eastern Time Zone)</vt:lpstr>
      <vt:lpstr>Accomplishments:</vt:lpstr>
      <vt:lpstr>Conference calls were planned  on 28th Jan,4th Feb(EST)   continue draft discussion </vt:lpstr>
      <vt:lpstr>TG4aa JRE sessions in March Plenary was planned</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218</cp:revision>
  <cp:lastPrinted>1998-02-10T13:28:06Z</cp:lastPrinted>
  <dcterms:created xsi:type="dcterms:W3CDTF">2020-02-10T05:27:43Z</dcterms:created>
  <dcterms:modified xsi:type="dcterms:W3CDTF">2021-01-21T10:35:50Z</dcterms:modified>
</cp:coreProperties>
</file>