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0" r:id="rId2"/>
    <p:sldId id="313" r:id="rId3"/>
    <p:sldId id="309" r:id="rId4"/>
    <p:sldId id="315" r:id="rId5"/>
    <p:sldId id="312" r:id="rId6"/>
    <p:sldId id="314" r:id="rId7"/>
    <p:sldId id="310"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isal Ahmed" initials="FA" lastIdx="1" clrIdx="0">
    <p:extLst>
      <p:ext uri="{19B8F6BF-5375-455C-9EA6-DF929625EA0E}">
        <p15:presenceInfo xmlns:p15="http://schemas.microsoft.com/office/powerpoint/2012/main" userId="63455c464a9f9d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13" autoAdjust="0"/>
    <p:restoredTop sz="96404" autoAdjust="0"/>
  </p:normalViewPr>
  <p:slideViewPr>
    <p:cSldViewPr>
      <p:cViewPr varScale="1">
        <p:scale>
          <a:sx n="111" d="100"/>
          <a:sy n="111" d="100"/>
        </p:scale>
        <p:origin x="19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1/20/2021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1/20/2021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smtClean="0"/>
              <a:t>March 2020</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January 2021</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a:t>
            </a:r>
            <a:r>
              <a:rPr lang="en-US" sz="1800" b="1" i="0" kern="1200" dirty="0" smtClean="0">
                <a:solidFill>
                  <a:schemeClr val="tx1"/>
                </a:solidFill>
                <a:effectLst/>
                <a:latin typeface="+mn-lt"/>
                <a:ea typeface="+mn-ea"/>
                <a:cs typeface="+mn-cs"/>
              </a:rPr>
              <a:t>15-21-0064-00-007a</a:t>
            </a:r>
            <a:r>
              <a:rPr lang="en-US" sz="1800" b="0" i="0" kern="1200" dirty="0" smtClean="0">
                <a:solidFill>
                  <a:schemeClr val="tx1"/>
                </a:solidFill>
                <a:effectLst/>
                <a:latin typeface="+mn-lt"/>
                <a:ea typeface="+mn-ea"/>
                <a:cs typeface="+mn-cs"/>
              </a:rPr>
              <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January 2021</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a:t>
            </a:r>
            <a:r>
              <a:rPr lang="en-US" sz="1800" b="1" i="0" kern="1200" dirty="0" smtClean="0">
                <a:solidFill>
                  <a:schemeClr val="tx1"/>
                </a:solidFill>
                <a:effectLst/>
                <a:latin typeface="+mn-lt"/>
                <a:ea typeface="+mn-ea"/>
                <a:cs typeface="+mn-cs"/>
              </a:rPr>
              <a:t>15-21-0064-00-007a</a:t>
            </a:r>
            <a:r>
              <a:rPr lang="en-US" sz="1800" b="0" i="0" kern="1200" dirty="0" smtClean="0">
                <a:solidFill>
                  <a:schemeClr val="tx1"/>
                </a:solidFill>
                <a:effectLst/>
                <a:latin typeface="+mn-lt"/>
                <a:ea typeface="+mn-ea"/>
                <a:cs typeface="+mn-cs"/>
              </a:rPr>
              <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91604" y="609600"/>
            <a:ext cx="8686800" cy="5109091"/>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a:t>
            </a:r>
            <a:r>
              <a:rPr lang="en-US" sz="1600" b="1" dirty="0" smtClean="0">
                <a:latin typeface="Times New Roman" pitchFamily="18" charset="0"/>
                <a:cs typeface="Times New Roman" pitchFamily="18" charset="0"/>
              </a:rPr>
              <a:t>New modulation technique for optical vehicular communication. </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 </a:t>
            </a:r>
            <a:r>
              <a:rPr lang="en-US" sz="1600" dirty="0" smtClean="0">
                <a:latin typeface="Times New Roman" pitchFamily="18" charset="0"/>
                <a:cs typeface="Times New Roman" pitchFamily="18" charset="0"/>
              </a:rPr>
              <a:t>[January, 2021]</a:t>
            </a:r>
            <a:r>
              <a:rPr lang="en-US" sz="1600" dirty="0">
                <a:latin typeface="Times New Roman" pitchFamily="18" charset="0"/>
                <a:cs typeface="Times New Roman" pitchFamily="18" charset="0"/>
              </a:rPr>
              <a:t>	</a:t>
            </a:r>
          </a:p>
          <a:p>
            <a:pPr marL="228600" algn="just"/>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a:latin typeface="Times New Roman" pitchFamily="18" charset="0"/>
                <a:cs typeface="Times New Roman" pitchFamily="18" charset="0"/>
              </a:rPr>
              <a:t>Md. Osman </a:t>
            </a:r>
            <a:r>
              <a:rPr lang="en-US" sz="1600" dirty="0" smtClean="0">
                <a:latin typeface="Times New Roman" pitchFamily="18" charset="0"/>
                <a:cs typeface="Times New Roman" pitchFamily="18" charset="0"/>
              </a:rPr>
              <a:t>Ali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focuses on new modulation techniques for optical vehicular communication. </a:t>
            </a:r>
          </a:p>
          <a:p>
            <a:pPr marL="228600" algn="just">
              <a:spcBef>
                <a:spcPts val="600"/>
              </a:spcBef>
              <a:spcAft>
                <a:spcPts val="600"/>
              </a:spcAft>
            </a:pPr>
            <a:r>
              <a:rPr lang="en-US" sz="1600" b="1" dirty="0" smtClean="0">
                <a:latin typeface="Times New Roman" pitchFamily="18" charset="0"/>
                <a:cs typeface="Times New Roman" pitchFamily="18" charset="0"/>
              </a:rPr>
              <a:t>Purpose </a:t>
            </a:r>
            <a:r>
              <a:rPr lang="en-US" sz="1600" b="1"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 have a high-rate modulation technique for vehicular communication.</a:t>
            </a:r>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accent1">
                    <a:lumMod val="60000"/>
                    <a:lumOff val="40000"/>
                  </a:schemeClr>
                </a:solidFill>
                <a:latin typeface="Times New Roman" pitchFamily="18" charset="0"/>
                <a:cs typeface="Times New Roman" pitchFamily="18" charset="0"/>
              </a:rPr>
              <a:t>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295400"/>
            <a:ext cx="8229600" cy="4800601"/>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Optical </a:t>
            </a:r>
            <a:r>
              <a:rPr lang="en-US" sz="2000" dirty="0">
                <a:latin typeface="Times New Roman" pitchFamily="18" charset="0"/>
                <a:cs typeface="Times New Roman" pitchFamily="18" charset="0"/>
              </a:rPr>
              <a:t>camera communication (</a:t>
            </a:r>
            <a:r>
              <a:rPr lang="en-US" sz="2000" dirty="0" smtClean="0">
                <a:latin typeface="Times New Roman" pitchFamily="18" charset="0"/>
                <a:cs typeface="Times New Roman" pitchFamily="18" charset="0"/>
              </a:rPr>
              <a:t>OCC) uses existing lighting sources as transmitters and cameras as receivers. </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OCC uses license free visible light spectrum that is almost interference free.</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Again, most of the modern cars are equipped with one or multiple cameras for driver assistance.</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Hence, vehicular OCC system is considered as one of the potential candidate for vehicular communication.</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Vehicular communication is expected to play a key role to ensure </a:t>
            </a:r>
            <a:r>
              <a:rPr lang="en-US" sz="2000" dirty="0">
                <a:latin typeface="Times New Roman" pitchFamily="18" charset="0"/>
                <a:cs typeface="Times New Roman" pitchFamily="18" charset="0"/>
              </a:rPr>
              <a:t>road </a:t>
            </a:r>
            <a:r>
              <a:rPr lang="en-US" sz="2000" dirty="0" smtClean="0">
                <a:latin typeface="Times New Roman" pitchFamily="18" charset="0"/>
                <a:cs typeface="Times New Roman" pitchFamily="18" charset="0"/>
              </a:rPr>
              <a:t>safety.</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07361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vert="horz" lIns="91440" tIns="45720" rIns="91440" bIns="45720" rtlCol="0" anchor="ctr">
            <a:normAutofit/>
          </a:bodyPr>
          <a:lstStyle/>
          <a:p>
            <a:r>
              <a:rPr lang="en-US" sz="3200" dirty="0">
                <a:latin typeface="Times New Roman" panose="02020603050405020304" pitchFamily="18" charset="0"/>
                <a:cs typeface="Times New Roman" panose="02020603050405020304" pitchFamily="18" charset="0"/>
              </a:rPr>
              <a:t>OCC operating principle</a:t>
            </a:r>
          </a:p>
        </p:txBody>
      </p:sp>
      <p:sp>
        <p:nvSpPr>
          <p:cNvPr id="6" name="TextBox 5"/>
          <p:cNvSpPr txBox="1"/>
          <p:nvPr/>
        </p:nvSpPr>
        <p:spPr>
          <a:xfrm>
            <a:off x="2792556" y="5715000"/>
            <a:ext cx="3558888" cy="292388"/>
          </a:xfrm>
          <a:prstGeom prst="rect">
            <a:avLst/>
          </a:prstGeom>
          <a:noFill/>
        </p:spPr>
        <p:txBody>
          <a:bodyPr wrap="square" rtlCol="0">
            <a:spAutoFit/>
          </a:bodyPr>
          <a:lstStyle/>
          <a:p>
            <a:pPr algn="ctr"/>
            <a:r>
              <a:rPr lang="en-US" sz="1300" dirty="0">
                <a:latin typeface="Times New Roman" pitchFamily="18" charset="0"/>
                <a:cs typeface="Times New Roman" pitchFamily="18" charset="0"/>
              </a:rPr>
              <a:t>Figure 1. </a:t>
            </a:r>
            <a:r>
              <a:rPr lang="en-US" sz="1300" dirty="0" smtClean="0">
                <a:latin typeface="Times New Roman" pitchFamily="18" charset="0"/>
                <a:cs typeface="Times New Roman" pitchFamily="18" charset="0"/>
              </a:rPr>
              <a:t>Basic operating principle of OCC.</a:t>
            </a:r>
            <a:endParaRPr lang="en-US" sz="1300" dirty="0">
              <a:latin typeface="Times New Roman" pitchFamily="18" charset="0"/>
              <a:cs typeface="Times New Roman" pitchFamily="18" charset="0"/>
            </a:endParaRP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3200400" y="1219200"/>
            <a:ext cx="2807018" cy="4191000"/>
          </a:xfrm>
          <a:prstGeom prst="rect">
            <a:avLst/>
          </a:prstGeom>
        </p:spPr>
      </p:pic>
    </p:spTree>
    <p:extLst>
      <p:ext uri="{BB962C8B-B14F-4D97-AF65-F5344CB8AC3E}">
        <p14:creationId xmlns:p14="http://schemas.microsoft.com/office/powerpoint/2010/main" val="3060483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A general on-road scenario</a:t>
            </a:r>
          </a:p>
        </p:txBody>
      </p:sp>
      <p:pic>
        <p:nvPicPr>
          <p:cNvPr id="5" name="Content Placeholder 4"/>
          <p:cNvPicPr>
            <a:picLocks noGrp="1" noChangeAspect="1"/>
          </p:cNvPicPr>
          <p:nvPr>
            <p:ph idx="1"/>
          </p:nvPr>
        </p:nvPicPr>
        <p:blipFill>
          <a:blip r:embed="rId2"/>
          <a:stretch>
            <a:fillRect/>
          </a:stretch>
        </p:blipFill>
        <p:spPr>
          <a:xfrm>
            <a:off x="2400300" y="1219200"/>
            <a:ext cx="4343400" cy="2319119"/>
          </a:xfrm>
          <a:prstGeom prst="rect">
            <a:avLst/>
          </a:prstGeom>
        </p:spPr>
      </p:pic>
      <p:sp>
        <p:nvSpPr>
          <p:cNvPr id="6" name="Content Placeholder 2"/>
          <p:cNvSpPr txBox="1">
            <a:spLocks/>
          </p:cNvSpPr>
          <p:nvPr/>
        </p:nvSpPr>
        <p:spPr>
          <a:xfrm>
            <a:off x="0" y="3720539"/>
            <a:ext cx="9144000" cy="381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1300" dirty="0" smtClean="0">
                <a:latin typeface="Times New Roman" pitchFamily="18" charset="0"/>
                <a:cs typeface="Times New Roman" pitchFamily="18" charset="0"/>
              </a:rPr>
              <a:t>Figure 2. A congested traffic scenario at night time</a:t>
            </a:r>
            <a:endParaRPr lang="en-US" sz="1300" dirty="0">
              <a:latin typeface="Times New Roman" pitchFamily="18" charset="0"/>
              <a:cs typeface="Times New Roman" pitchFamily="18" charset="0"/>
            </a:endParaRPr>
          </a:p>
        </p:txBody>
      </p:sp>
      <p:sp>
        <p:nvSpPr>
          <p:cNvPr id="7" name="TextBox 6"/>
          <p:cNvSpPr txBox="1"/>
          <p:nvPr/>
        </p:nvSpPr>
        <p:spPr>
          <a:xfrm>
            <a:off x="457200" y="4253279"/>
            <a:ext cx="8153400" cy="2215991"/>
          </a:xfrm>
          <a:prstGeom prst="rect">
            <a:avLst/>
          </a:prstGeom>
          <a:noFill/>
        </p:spPr>
        <p:txBody>
          <a:bodyPr wrap="square" rtlCol="0">
            <a:spAutoFit/>
          </a:bodyPr>
          <a:lstStyle/>
          <a:p>
            <a:pPr marL="285750" indent="-285750" algn="just">
              <a:buFont typeface="Wingdings" panose="05000000000000000000" pitchFamily="2" charset="2"/>
              <a:buChar char="q"/>
            </a:pPr>
            <a:r>
              <a:rPr lang="en-US" sz="2000" dirty="0">
                <a:latin typeface="Times New Roman" pitchFamily="18" charset="0"/>
                <a:cs typeface="Times New Roman" pitchFamily="18" charset="0"/>
              </a:rPr>
              <a:t>One of the main challenges of VOCC system is to detect the </a:t>
            </a:r>
            <a:r>
              <a:rPr lang="en-US" sz="2000" dirty="0" smtClean="0">
                <a:latin typeface="Times New Roman" pitchFamily="18" charset="0"/>
                <a:cs typeface="Times New Roman" pitchFamily="18" charset="0"/>
              </a:rPr>
              <a:t>vehicles’ </a:t>
            </a:r>
            <a:r>
              <a:rPr lang="en-US" sz="2000" dirty="0">
                <a:latin typeface="Times New Roman" pitchFamily="18" charset="0"/>
                <a:cs typeface="Times New Roman" pitchFamily="18" charset="0"/>
              </a:rPr>
              <a:t>head or tail lights among numerous light sources on the streets.</a:t>
            </a:r>
          </a:p>
          <a:p>
            <a:pPr marL="285750" indent="-285750" algn="just">
              <a:buFont typeface="Wingdings" panose="05000000000000000000" pitchFamily="2" charset="2"/>
              <a:buChar char="q"/>
            </a:pPr>
            <a:r>
              <a:rPr lang="en-US" sz="2000" dirty="0">
                <a:latin typeface="Times New Roman" pitchFamily="18" charset="0"/>
                <a:cs typeface="Times New Roman" pitchFamily="18" charset="0"/>
              </a:rPr>
              <a:t>Thus, every vehicle need unique vehicular ID to be distinguished from other vehicles</a:t>
            </a:r>
            <a:r>
              <a:rPr lang="en-US" sz="2000" dirty="0" smtClean="0">
                <a:latin typeface="Times New Roman" pitchFamily="18" charset="0"/>
                <a:cs typeface="Times New Roman" pitchFamily="18" charset="0"/>
              </a:rPr>
              <a:t>.</a:t>
            </a:r>
          </a:p>
          <a:p>
            <a:pPr marL="285750" indent="-285750" algn="just">
              <a:buFont typeface="Wingdings" panose="05000000000000000000" pitchFamily="2" charset="2"/>
              <a:buChar char="q"/>
            </a:pPr>
            <a:r>
              <a:rPr lang="en-US" sz="2000" dirty="0" smtClean="0">
                <a:latin typeface="Times New Roman" pitchFamily="18" charset="0"/>
                <a:cs typeface="Times New Roman" pitchFamily="18" charset="0"/>
              </a:rPr>
              <a:t>Therefore, vehicular IDs need to be transmitted to establish a successful communication link.</a:t>
            </a:r>
            <a:endParaRPr lang="en-US" sz="2000" dirty="0">
              <a:latin typeface="Times New Roman" pitchFamily="18" charset="0"/>
              <a:cs typeface="Times New Roman" pitchFamily="18" charset="0"/>
            </a:endParaRPr>
          </a:p>
          <a:p>
            <a:pPr marL="285750" indent="-285750">
              <a:buFont typeface="Wingdings" panose="05000000000000000000" pitchFamily="2" charset="2"/>
              <a:buChar char="q"/>
            </a:pPr>
            <a:endParaRPr lang="en-US" dirty="0"/>
          </a:p>
        </p:txBody>
      </p:sp>
    </p:spTree>
    <p:extLst>
      <p:ext uri="{BB962C8B-B14F-4D97-AF65-F5344CB8AC3E}">
        <p14:creationId xmlns:p14="http://schemas.microsoft.com/office/powerpoint/2010/main" val="115126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85800"/>
          </a:xfrm>
        </p:spPr>
        <p:txBody>
          <a:bodyPr vert="horz" lIns="91440" tIns="45720" rIns="91440" bIns="45720" rtlCol="0" anchor="ctr">
            <a:normAutofit/>
          </a:bodyPr>
          <a:lstStyle/>
          <a:p>
            <a:r>
              <a:rPr lang="en-US" sz="3200" dirty="0">
                <a:latin typeface="Times New Roman" panose="02020603050405020304" pitchFamily="18" charset="0"/>
                <a:cs typeface="Times New Roman" panose="02020603050405020304" pitchFamily="18" charset="0"/>
              </a:rPr>
              <a:t>Current </a:t>
            </a:r>
            <a:r>
              <a:rPr lang="en-US" sz="3200" dirty="0" smtClean="0">
                <a:latin typeface="Times New Roman" panose="02020603050405020304" pitchFamily="18" charset="0"/>
                <a:cs typeface="Times New Roman" panose="02020603050405020304" pitchFamily="18" charset="0"/>
              </a:rPr>
              <a:t>status of modulation techniques</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4708525"/>
          </a:xfrm>
        </p:spPr>
        <p:txBody>
          <a:bodyPr vert="horz" lIns="91440" tIns="45720" rIns="91440" bIns="45720" rtlCol="0">
            <a:normAutofit/>
          </a:bodyPr>
          <a:lstStyle/>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At present, there are only two modulation techniques for VOCC system, such as Twinkle-AM and HS-PSK.</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In both case, a low-rate stream is transmitted as vehicular ID along with the  high-rate stream used for transmitting necessary information to the drivers.</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In </a:t>
            </a:r>
            <a:r>
              <a:rPr lang="en-US" sz="2000" dirty="0" err="1" smtClean="0">
                <a:latin typeface="Times New Roman" pitchFamily="18" charset="0"/>
                <a:cs typeface="Times New Roman" pitchFamily="18" charset="0"/>
              </a:rPr>
              <a:t>Twinwle</a:t>
            </a:r>
            <a:r>
              <a:rPr lang="en-US" sz="2000" dirty="0" smtClean="0">
                <a:latin typeface="Times New Roman" pitchFamily="18" charset="0"/>
                <a:cs typeface="Times New Roman" pitchFamily="18" charset="0"/>
              </a:rPr>
              <a:t>-AM, the low-rate stream is generated by varying the pulse width of the variable pulse position (VPPM) waveform.</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100" dirty="0" smtClean="0">
                <a:latin typeface="Times New Roman" pitchFamily="18" charset="0"/>
                <a:cs typeface="Times New Roman" pitchFamily="18" charset="0"/>
              </a:rPr>
              <a:t>On the other hand, in HS-PSK, the low rate spatial 2-phase shift keying (S2-PSK) is generated by varying the dimming level of DS8-PSK waveform.</a:t>
            </a:r>
            <a:endParaRPr lang="en-US" sz="2100" dirty="0">
              <a:latin typeface="Times New Roman" pitchFamily="18" charset="0"/>
              <a:cs typeface="Times New Roman" pitchFamily="18" charset="0"/>
            </a:endParaRPr>
          </a:p>
          <a:p>
            <a:pPr marL="0" indent="0">
              <a:lnSpc>
                <a:spcPct val="110000"/>
              </a:lnSpc>
              <a:spcBef>
                <a:spcPts val="600"/>
              </a:spcBef>
              <a:spcAft>
                <a:spcPts val="600"/>
              </a:spcAft>
              <a:buNone/>
            </a:pPr>
            <a:r>
              <a:rPr lang="en-US" sz="1200" dirty="0" smtClean="0">
                <a:latin typeface="Times New Roman" pitchFamily="18" charset="0"/>
                <a:cs typeface="Times New Roman" pitchFamily="18" charset="0"/>
              </a:rPr>
              <a:t> </a:t>
            </a:r>
            <a:endParaRPr lang="en-US" sz="1200" dirty="0">
              <a:latin typeface="Times New Roman" pitchFamily="18" charset="0"/>
              <a:cs typeface="Times New Roman" pitchFamily="18" charset="0"/>
            </a:endParaRPr>
          </a:p>
        </p:txBody>
      </p:sp>
    </p:spTree>
    <p:extLst>
      <p:ext uri="{BB962C8B-B14F-4D97-AF65-F5344CB8AC3E}">
        <p14:creationId xmlns:p14="http://schemas.microsoft.com/office/powerpoint/2010/main" val="3255906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3338"/>
            <a:ext cx="8229600" cy="762000"/>
          </a:xfrm>
        </p:spPr>
        <p:txBody>
          <a:bodyPr>
            <a:normAutofit/>
          </a:bodyPr>
          <a:lstStyle/>
          <a:p>
            <a:r>
              <a:rPr lang="en-US" sz="3200" dirty="0">
                <a:latin typeface="Times New Roman" panose="02020603050405020304" pitchFamily="18" charset="0"/>
                <a:cs typeface="Times New Roman" panose="02020603050405020304" pitchFamily="18" charset="0"/>
              </a:rPr>
              <a:t>General architecture of VOCC system</a:t>
            </a:r>
          </a:p>
        </p:txBody>
      </p:sp>
      <p:sp>
        <p:nvSpPr>
          <p:cNvPr id="3" name="Content Placeholder 2"/>
          <p:cNvSpPr>
            <a:spLocks noGrp="1"/>
          </p:cNvSpPr>
          <p:nvPr>
            <p:ph idx="1"/>
          </p:nvPr>
        </p:nvSpPr>
        <p:spPr>
          <a:xfrm>
            <a:off x="0" y="3962400"/>
            <a:ext cx="9144000" cy="381000"/>
          </a:xfrm>
        </p:spPr>
        <p:txBody>
          <a:bodyPr>
            <a:normAutofit/>
          </a:bodyPr>
          <a:lstStyle/>
          <a:p>
            <a:pPr marL="0" indent="0" algn="ctr">
              <a:buNone/>
            </a:pPr>
            <a:r>
              <a:rPr lang="en-US" sz="1300" dirty="0" smtClean="0">
                <a:latin typeface="Times New Roman" pitchFamily="18" charset="0"/>
                <a:cs typeface="Times New Roman" pitchFamily="18" charset="0"/>
              </a:rPr>
              <a:t>Figure </a:t>
            </a:r>
            <a:r>
              <a:rPr lang="en-US" sz="1300" dirty="0">
                <a:latin typeface="Times New Roman" pitchFamily="18" charset="0"/>
                <a:cs typeface="Times New Roman" pitchFamily="18" charset="0"/>
              </a:rPr>
              <a:t>3</a:t>
            </a:r>
            <a:r>
              <a:rPr lang="en-US" sz="1300" dirty="0" smtClean="0">
                <a:latin typeface="Times New Roman" pitchFamily="18" charset="0"/>
                <a:cs typeface="Times New Roman" pitchFamily="18" charset="0"/>
              </a:rPr>
              <a:t>. General block diagram for VOCC system</a:t>
            </a:r>
            <a:endParaRPr lang="en-US" sz="13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143000" y="1905000"/>
            <a:ext cx="10515600" cy="1607258"/>
          </a:xfrm>
          <a:prstGeom prst="rect">
            <a:avLst/>
          </a:prstGeom>
        </p:spPr>
      </p:pic>
    </p:spTree>
    <p:extLst>
      <p:ext uri="{BB962C8B-B14F-4D97-AF65-F5344CB8AC3E}">
        <p14:creationId xmlns:p14="http://schemas.microsoft.com/office/powerpoint/2010/main" val="3978148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vert="horz" lIns="91440" tIns="45720" rIns="91440" bIns="45720" rtlCol="0" anchor="ctr">
            <a:normAutofit/>
          </a:bodyPr>
          <a:lstStyle/>
          <a:p>
            <a:r>
              <a:rPr lang="en-US" sz="3200" dirty="0">
                <a:latin typeface="Times New Roman" panose="02020603050405020304" pitchFamily="18" charset="0"/>
                <a:cs typeface="Times New Roman" panose="02020603050405020304" pitchFamily="18" charset="0"/>
              </a:rPr>
              <a:t>Technical considerations</a:t>
            </a:r>
          </a:p>
        </p:txBody>
      </p:sp>
      <p:sp>
        <p:nvSpPr>
          <p:cNvPr id="3" name="Content Placeholder 2"/>
          <p:cNvSpPr>
            <a:spLocks noGrp="1"/>
          </p:cNvSpPr>
          <p:nvPr>
            <p:ph idx="1"/>
          </p:nvPr>
        </p:nvSpPr>
        <p:spPr>
          <a:xfrm>
            <a:off x="457200" y="1600200"/>
            <a:ext cx="8229600" cy="3657600"/>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safety of the human eye is a must in terms of quality and intensity.</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modulation technique should be flicker free so that the human eye can not perceive.</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It should support high mobility.</a:t>
            </a:r>
          </a:p>
        </p:txBody>
      </p:sp>
    </p:spTree>
    <p:extLst>
      <p:ext uri="{BB962C8B-B14F-4D97-AF65-F5344CB8AC3E}">
        <p14:creationId xmlns:p14="http://schemas.microsoft.com/office/powerpoint/2010/main" val="391456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12467</TotalTime>
  <Words>358</Words>
  <Application>Microsoft Office PowerPoint</Application>
  <PresentationFormat>On-screen Show (4:3)</PresentationFormat>
  <Paragraphs>43</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맑은 고딕</vt:lpstr>
      <vt:lpstr>ＭＳ Ｐゴシック</vt:lpstr>
      <vt:lpstr>Arial</vt:lpstr>
      <vt:lpstr>Calibri</vt:lpstr>
      <vt:lpstr>Times New Roman</vt:lpstr>
      <vt:lpstr>Wingdings</vt:lpstr>
      <vt:lpstr>Office Theme</vt:lpstr>
      <vt:lpstr>PowerPoint Presentation</vt:lpstr>
      <vt:lpstr>Introduction</vt:lpstr>
      <vt:lpstr>OCC operating principle</vt:lpstr>
      <vt:lpstr>A general on-road scenario</vt:lpstr>
      <vt:lpstr>Current status of modulation techniques</vt:lpstr>
      <vt:lpstr>General architecture of VOCC system</vt:lpstr>
      <vt:lpstr>Technical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Faisal Ahmed</cp:lastModifiedBy>
  <cp:revision>386</cp:revision>
  <cp:lastPrinted>2017-05-07T15:48:38Z</cp:lastPrinted>
  <dcterms:created xsi:type="dcterms:W3CDTF">2010-05-15T17:50:32Z</dcterms:created>
  <dcterms:modified xsi:type="dcterms:W3CDTF">2021-01-20T10:46:08Z</dcterms:modified>
</cp:coreProperties>
</file>