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11" r:id="rId3"/>
    <p:sldId id="309" r:id="rId4"/>
    <p:sldId id="312" r:id="rId5"/>
    <p:sldId id="310"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sal Ahmed" initials="FA" lastIdx="1" clrIdx="0">
    <p:extLst>
      <p:ext uri="{19B8F6BF-5375-455C-9EA6-DF929625EA0E}">
        <p15:presenceInfo xmlns:p15="http://schemas.microsoft.com/office/powerpoint/2012/main" userId="63455c464a9f9d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96404" autoAdjust="0"/>
  </p:normalViewPr>
  <p:slideViewPr>
    <p:cSldViewPr>
      <p:cViewPr varScale="1">
        <p:scale>
          <a:sx n="111" d="100"/>
          <a:sy n="111" d="100"/>
        </p:scale>
        <p:origin x="19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324" y="-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2020</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2020</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smtClean="0"/>
              <a:t>March 2020</a:t>
            </a:r>
            <a:endParaRPr lang="en-US"/>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781800" y="6349377"/>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447800" cy="307777"/>
          </a:xfrm>
          <a:prstGeom prst="rect">
            <a:avLst/>
          </a:prstGeom>
          <a:noFill/>
        </p:spPr>
        <p:txBody>
          <a:bodyPr wrap="square" rtlCol="0">
            <a:spAutoFit/>
          </a:bodyPr>
          <a:lstStyle/>
          <a:p>
            <a:r>
              <a:rPr lang="en-US" sz="1400" b="1" baseline="0" dirty="0" smtClean="0">
                <a:latin typeface="Times New Roman" pitchFamily="18" charset="0"/>
                <a:cs typeface="Times New Roman" pitchFamily="18" charset="0"/>
              </a:rPr>
              <a:t>January 2021</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69332"/>
          </a:xfrm>
          <a:prstGeom prst="rect">
            <a:avLst/>
          </a:prstGeom>
          <a:noFill/>
        </p:spPr>
        <p:txBody>
          <a:bodyPr wrap="square" rtlCol="0">
            <a:spAutoFit/>
          </a:bodyPr>
          <a:lstStyle/>
          <a:p>
            <a:pPr algn="r"/>
            <a:r>
              <a:rPr lang="en-US" sz="1800" b="0" i="0" kern="1200" dirty="0" smtClean="0">
                <a:solidFill>
                  <a:schemeClr val="tx1"/>
                </a:solidFill>
                <a:effectLst/>
                <a:latin typeface="+mn-lt"/>
                <a:ea typeface="+mn-ea"/>
                <a:cs typeface="+mn-cs"/>
              </a:rPr>
              <a:t>DCN </a:t>
            </a:r>
            <a:r>
              <a:rPr lang="en-US" sz="1800" b="1" i="0" kern="1200" dirty="0" smtClean="0">
                <a:solidFill>
                  <a:schemeClr val="tx1"/>
                </a:solidFill>
                <a:effectLst/>
                <a:latin typeface="+mn-lt"/>
                <a:ea typeface="+mn-ea"/>
                <a:cs typeface="+mn-cs"/>
              </a:rPr>
              <a:t>15-21-0063-00-007a</a:t>
            </a:r>
            <a:r>
              <a:rPr lang="en-US" sz="1800" b="0" i="0" kern="1200" dirty="0" smtClean="0">
                <a:solidFill>
                  <a:schemeClr val="tx1"/>
                </a:solidFill>
                <a:effectLst/>
                <a:latin typeface="+mn-lt"/>
                <a:ea typeface="+mn-ea"/>
                <a:cs typeface="+mn-cs"/>
              </a:rPr>
              <a:t>.</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baseline="0" dirty="0" smtClean="0">
                <a:latin typeface="Times New Roman" pitchFamily="18" charset="0"/>
                <a:cs typeface="Times New Roman" pitchFamily="18" charset="0"/>
              </a:rPr>
              <a:t>January 2021</a:t>
            </a:r>
            <a:endParaRPr lang="en-US" sz="1400" b="1" dirty="0">
              <a:latin typeface="Times New Roman" pitchFamily="18" charset="0"/>
              <a:cs typeface="Times New Roman" pitchFamily="18" charset="0"/>
            </a:endParaRPr>
          </a:p>
        </p:txBody>
      </p:sp>
      <p:sp>
        <p:nvSpPr>
          <p:cNvPr id="12" name="TextBox 11"/>
          <p:cNvSpPr txBox="1"/>
          <p:nvPr userDrawn="1"/>
        </p:nvSpPr>
        <p:spPr>
          <a:xfrm>
            <a:off x="5943600" y="152400"/>
            <a:ext cx="2743200" cy="369332"/>
          </a:xfrm>
          <a:prstGeom prst="rect">
            <a:avLst/>
          </a:prstGeom>
          <a:noFill/>
        </p:spPr>
        <p:txBody>
          <a:bodyPr wrap="square" rtlCol="0">
            <a:spAutoFit/>
          </a:bodyPr>
          <a:lstStyle/>
          <a:p>
            <a:pPr algn="r"/>
            <a:r>
              <a:rPr lang="en-US" sz="1800" b="0" i="0" kern="1200" dirty="0" smtClean="0">
                <a:solidFill>
                  <a:schemeClr val="tx1"/>
                </a:solidFill>
                <a:effectLst/>
                <a:latin typeface="+mn-lt"/>
                <a:ea typeface="+mn-ea"/>
                <a:cs typeface="+mn-cs"/>
              </a:rPr>
              <a:t>DCN </a:t>
            </a:r>
            <a:r>
              <a:rPr lang="en-US" sz="1800" b="1" i="0" kern="1200" dirty="0" smtClean="0">
                <a:solidFill>
                  <a:schemeClr val="tx1"/>
                </a:solidFill>
                <a:effectLst/>
                <a:latin typeface="+mn-lt"/>
                <a:ea typeface="+mn-ea"/>
                <a:cs typeface="+mn-cs"/>
              </a:rPr>
              <a:t>15-21-0063-00-007a</a:t>
            </a:r>
            <a:r>
              <a:rPr lang="en-US" sz="1800" b="0" i="0" kern="1200" dirty="0" smtClean="0">
                <a:solidFill>
                  <a:schemeClr val="tx1"/>
                </a:solidFill>
                <a:effectLst/>
                <a:latin typeface="+mn-lt"/>
                <a:ea typeface="+mn-ea"/>
                <a:cs typeface="+mn-cs"/>
              </a:rPr>
              <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533400"/>
            <a:ext cx="8839200" cy="5109091"/>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 : </a:t>
            </a:r>
            <a:r>
              <a:rPr lang="en-US" sz="1600" b="1" dirty="0" smtClean="0">
                <a:latin typeface="Times New Roman" pitchFamily="18" charset="0"/>
                <a:cs typeface="Times New Roman" pitchFamily="18" charset="0"/>
              </a:rPr>
              <a:t>Optical Camera Communication based Real-Time Health Monitoring System</a:t>
            </a:r>
            <a:endParaRPr lang="en-US" sz="1600"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 </a:t>
            </a:r>
            <a:r>
              <a:rPr lang="en-US" sz="1600" dirty="0" smtClean="0">
                <a:latin typeface="Times New Roman" pitchFamily="18" charset="0"/>
                <a:cs typeface="Times New Roman" pitchFamily="18" charset="0"/>
              </a:rPr>
              <a:t>[January, 2021]</a:t>
            </a:r>
            <a:endParaRPr lang="en-US" sz="1600" dirty="0">
              <a:latin typeface="Times New Roman" pitchFamily="18" charset="0"/>
              <a:cs typeface="Times New Roman" pitchFamily="18" charset="0"/>
            </a:endParaRPr>
          </a:p>
          <a:p>
            <a:pPr marL="228600" algn="just"/>
            <a:endParaRPr lang="en-US" sz="1600" b="1"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Source : </a:t>
            </a:r>
            <a:r>
              <a:rPr lang="en-US" sz="1600" dirty="0" err="1">
                <a:latin typeface="Times New Roman" pitchFamily="18" charset="0"/>
                <a:cs typeface="Times New Roman" pitchFamily="18" charset="0"/>
              </a:rPr>
              <a:t>Md</a:t>
            </a:r>
            <a:r>
              <a:rPr lang="en-US" sz="1600" dirty="0">
                <a:latin typeface="Times New Roman" pitchFamily="18" charset="0"/>
                <a:cs typeface="Times New Roman" pitchFamily="18" charset="0"/>
              </a:rPr>
              <a:t> Faisal </a:t>
            </a:r>
            <a:r>
              <a:rPr lang="en-US" sz="1600" dirty="0" smtClean="0">
                <a:latin typeface="Times New Roman" pitchFamily="18" charset="0"/>
                <a:cs typeface="Times New Roman" pitchFamily="18" charset="0"/>
              </a:rPr>
              <a:t>Ahmed and </a:t>
            </a:r>
            <a:r>
              <a:rPr lang="en-US" sz="1600" dirty="0" err="1">
                <a:latin typeface="Times New Roman" pitchFamily="18" charset="0"/>
                <a:cs typeface="Times New Roman" pitchFamily="18" charset="0"/>
              </a:rPr>
              <a:t>Yeong</a:t>
            </a:r>
            <a:r>
              <a:rPr lang="en-US" sz="1600" dirty="0">
                <a:latin typeface="Times New Roman" pitchFamily="18" charset="0"/>
                <a:cs typeface="Times New Roman" pitchFamily="18" charset="0"/>
              </a:rPr>
              <a:t> Min Jang</a:t>
            </a:r>
          </a:p>
          <a:p>
            <a:pPr marL="228600" algn="just"/>
            <a:r>
              <a:rPr lang="en-US" sz="1600" b="1" dirty="0" smtClean="0">
                <a:latin typeface="Times New Roman" pitchFamily="18" charset="0"/>
                <a:cs typeface="Times New Roman" pitchFamily="18" charset="0"/>
              </a:rPr>
              <a:t>Company </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Kookmin</a:t>
            </a:r>
            <a:r>
              <a:rPr lang="en-US" sz="1600" dirty="0">
                <a:latin typeface="Times New Roman" pitchFamily="18" charset="0"/>
                <a:cs typeface="Times New Roman" pitchFamily="18" charset="0"/>
              </a:rPr>
              <a:t> University]</a:t>
            </a:r>
            <a:endParaRPr lang="en-US" sz="1600" b="1" dirty="0">
              <a:latin typeface="Times New Roman" pitchFamily="18" charset="0"/>
              <a:cs typeface="Times New Roman" pitchFamily="18" charset="0"/>
            </a:endParaRPr>
          </a:p>
          <a:p>
            <a:r>
              <a:rPr lang="en-US" altLang="ja-JP" sz="1600" dirty="0">
                <a:ea typeface="ＭＳ Ｐゴシック" charset="-128"/>
              </a:rPr>
              <a:t>     </a:t>
            </a:r>
            <a:r>
              <a:rPr lang="en-US" altLang="ja-JP" sz="1600" b="1" dirty="0">
                <a:latin typeface="Times New Roman" pitchFamily="18" charset="0"/>
                <a:cs typeface="Times New Roman" pitchFamily="18" charset="0"/>
              </a:rPr>
              <a:t>Address</a:t>
            </a:r>
            <a:r>
              <a:rPr lang="en-US" altLang="ja-JP" sz="1600" dirty="0">
                <a:latin typeface="Times New Roman" pitchFamily="18" charset="0"/>
                <a:cs typeface="Times New Roman" pitchFamily="18" charset="0"/>
              </a:rPr>
              <a:t> : [Seoul, Korea]</a:t>
            </a:r>
          </a:p>
          <a:p>
            <a:r>
              <a:rPr lang="en-US" altLang="ja-JP" sz="1600" dirty="0">
                <a:latin typeface="Times New Roman" pitchFamily="18" charset="0"/>
                <a:cs typeface="Times New Roman" pitchFamily="18" charset="0"/>
              </a:rPr>
              <a:t>     </a:t>
            </a:r>
            <a:r>
              <a:rPr lang="en-US" altLang="ja-JP" sz="1600" b="1" dirty="0">
                <a:latin typeface="Times New Roman" pitchFamily="18" charset="0"/>
                <a:cs typeface="Times New Roman" pitchFamily="18" charset="0"/>
              </a:rPr>
              <a:t>Voice</a:t>
            </a:r>
            <a:r>
              <a:rPr lang="en-US" altLang="ja-JP" sz="1600" dirty="0">
                <a:latin typeface="Times New Roman" pitchFamily="18" charset="0"/>
                <a:cs typeface="Times New Roman" pitchFamily="18" charset="0"/>
              </a:rPr>
              <a:t> : [+82-2-910-5068], E-Mail: [</a:t>
            </a:r>
            <a:r>
              <a:rPr lang="en-US" altLang="ko-KR" sz="1600" dirty="0">
                <a:latin typeface="Times New Roman" pitchFamily="18" charset="0"/>
                <a:cs typeface="Times New Roman" pitchFamily="18" charset="0"/>
              </a:rPr>
              <a:t>yjang@kookmin.ac.kr</a:t>
            </a:r>
            <a:r>
              <a:rPr lang="en-US" altLang="ja-JP" sz="1600" dirty="0">
                <a:latin typeface="Times New Roman" pitchFamily="18" charset="0"/>
                <a:cs typeface="Times New Roman" pitchFamily="18" charset="0"/>
              </a:rPr>
              <a:t>]</a:t>
            </a:r>
          </a:p>
          <a:p>
            <a:r>
              <a:rPr lang="en-US" sz="1600" b="1" dirty="0">
                <a:latin typeface="Times New Roman" pitchFamily="18" charset="0"/>
                <a:ea typeface="ＭＳ Ｐゴシック" charset="-128"/>
                <a:cs typeface="Times New Roman" pitchFamily="18" charset="0"/>
              </a:rPr>
              <a:t>     </a:t>
            </a:r>
            <a:r>
              <a:rPr lang="en-US" sz="1600" b="1" dirty="0">
                <a:latin typeface="Times New Roman" pitchFamily="18" charset="0"/>
                <a:cs typeface="Times New Roman" pitchFamily="18" charset="0"/>
              </a:rPr>
              <a:t>Re :</a:t>
            </a:r>
          </a:p>
          <a:p>
            <a:pPr marL="228600" algn="just">
              <a:spcBef>
                <a:spcPts val="600"/>
              </a:spcBef>
              <a:spcAft>
                <a:spcPts val="600"/>
              </a:spcAft>
            </a:pPr>
            <a:r>
              <a:rPr lang="en-US" sz="1600" b="1" dirty="0">
                <a:latin typeface="Times New Roman" pitchFamily="18" charset="0"/>
                <a:cs typeface="Times New Roman" pitchFamily="18" charset="0"/>
              </a:rPr>
              <a:t>Abstract : </a:t>
            </a:r>
            <a:r>
              <a:rPr lang="en-US" sz="1600" dirty="0">
                <a:latin typeface="Times New Roman" pitchFamily="18" charset="0"/>
                <a:cs typeface="Times New Roman" pitchFamily="18" charset="0"/>
              </a:rPr>
              <a:t>This document </a:t>
            </a:r>
            <a:r>
              <a:rPr lang="en-US" sz="1600" dirty="0" smtClean="0">
                <a:latin typeface="Times New Roman" pitchFamily="18" charset="0"/>
                <a:cs typeface="Times New Roman" pitchFamily="18" charset="0"/>
              </a:rPr>
              <a:t>discusses about the </a:t>
            </a:r>
            <a:r>
              <a:rPr lang="en-US" sz="1600" dirty="0" smtClean="0">
                <a:latin typeface="Times New Roman" pitchFamily="18" charset="0"/>
                <a:cs typeface="Times New Roman" pitchFamily="18" charset="0"/>
              </a:rPr>
              <a:t>application of optical camera communication (OCC) </a:t>
            </a:r>
            <a:r>
              <a:rPr lang="en-US" sz="1600" dirty="0" smtClean="0">
                <a:latin typeface="Times New Roman" pitchFamily="18" charset="0"/>
                <a:cs typeface="Times New Roman" pitchFamily="18" charset="0"/>
              </a:rPr>
              <a:t>for health monitoring application</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a:latin typeface="Times New Roman" pitchFamily="18" charset="0"/>
                <a:cs typeface="Times New Roman" pitchFamily="18" charset="0"/>
              </a:rPr>
              <a:t>Purpose : </a:t>
            </a:r>
            <a:r>
              <a:rPr lang="en-US" sz="1600" dirty="0">
                <a:latin typeface="Times New Roman" pitchFamily="18" charset="0"/>
                <a:cs typeface="Times New Roman" pitchFamily="18" charset="0"/>
              </a:rPr>
              <a:t>To </a:t>
            </a:r>
            <a:r>
              <a:rPr lang="en-US" sz="1600" dirty="0" smtClean="0">
                <a:latin typeface="Times New Roman" pitchFamily="18" charset="0"/>
                <a:cs typeface="Times New Roman" pitchFamily="18" charset="0"/>
              </a:rPr>
              <a:t>illustrate the feasibility of OCC in eHealth application.</a:t>
            </a:r>
            <a:endParaRPr lang="en-US" sz="1600"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a:latin typeface="Times New Roman" pitchFamily="18" charset="0"/>
                <a:cs typeface="Times New Roman" pitchFamily="18" charset="0"/>
              </a:rPr>
              <a:t>Release :</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a:t>
            </a:r>
            <a:r>
              <a:rPr lang="en-US" sz="1600" dirty="0">
                <a:solidFill>
                  <a:schemeClr val="accent1">
                    <a:lumMod val="60000"/>
                    <a:lumOff val="40000"/>
                  </a:schemeClr>
                </a:solidFill>
                <a:latin typeface="Times New Roman" pitchFamily="18" charset="0"/>
                <a:cs typeface="Times New Roman" pitchFamily="18" charset="0"/>
              </a:rPr>
              <a:t>	</a:t>
            </a: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sz="36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57200" y="1524000"/>
            <a:ext cx="8229600" cy="4800601"/>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 </a:t>
            </a:r>
            <a:r>
              <a:rPr lang="en-US" sz="2000" dirty="0"/>
              <a:t>The healthcare data are collected using a wearable sensor connected to a communication device to provide healthcare services across the users. </a:t>
            </a:r>
            <a:endParaRPr lang="en-US" sz="2000" dirty="0" smtClean="0"/>
          </a:p>
          <a:p>
            <a:pPr algn="just">
              <a:lnSpc>
                <a:spcPct val="110000"/>
              </a:lnSpc>
              <a:spcBef>
                <a:spcPts val="600"/>
              </a:spcBef>
              <a:spcAft>
                <a:spcPts val="600"/>
              </a:spcAft>
              <a:buFont typeface="Wingdings" panose="05000000000000000000" pitchFamily="2" charset="2"/>
              <a:buChar char="q"/>
            </a:pPr>
            <a:r>
              <a:rPr lang="en-US" sz="2000" dirty="0" smtClean="0"/>
              <a:t>The </a:t>
            </a:r>
            <a:r>
              <a:rPr lang="en-US" sz="2000" dirty="0"/>
              <a:t>transmission of health information can be done wired and wireless. Wired-connected sensors are odd, costly, and consume high power. </a:t>
            </a:r>
            <a:endParaRPr lang="en-US" sz="2000" dirty="0" smtClean="0"/>
          </a:p>
          <a:p>
            <a:pPr algn="just">
              <a:lnSpc>
                <a:spcPct val="110000"/>
              </a:lnSpc>
              <a:spcBef>
                <a:spcPts val="600"/>
              </a:spcBef>
              <a:spcAft>
                <a:spcPts val="600"/>
              </a:spcAft>
              <a:buFont typeface="Wingdings" panose="05000000000000000000" pitchFamily="2" charset="2"/>
              <a:buChar char="q"/>
            </a:pPr>
            <a:r>
              <a:rPr lang="en-US" sz="2000" dirty="0" smtClean="0"/>
              <a:t>On </a:t>
            </a:r>
            <a:r>
              <a:rPr lang="en-US" sz="2000" dirty="0"/>
              <a:t>the other hand, currently, radio-frequency (RF)-based devices, such as Bluetooth, ZigBee, and 6LowPAN are mostly used for wireless communication objectives. </a:t>
            </a:r>
            <a:endParaRPr lang="en-US" sz="2000" dirty="0" smtClean="0"/>
          </a:p>
          <a:p>
            <a:pPr algn="just">
              <a:lnSpc>
                <a:spcPct val="110000"/>
              </a:lnSpc>
              <a:spcBef>
                <a:spcPts val="600"/>
              </a:spcBef>
              <a:spcAft>
                <a:spcPts val="600"/>
              </a:spcAft>
              <a:buFont typeface="Wingdings" panose="05000000000000000000" pitchFamily="2" charset="2"/>
              <a:buChar char="q"/>
            </a:pPr>
            <a:r>
              <a:rPr lang="en-US" sz="2000" dirty="0" smtClean="0"/>
              <a:t>However</a:t>
            </a:r>
            <a:r>
              <a:rPr lang="en-US" sz="2000" dirty="0"/>
              <a:t>, it can cause serious damage to human health and negative biological effects in the human body when long-term involvement with electromagnetic radiation (EMR) originating for </a:t>
            </a:r>
            <a:r>
              <a:rPr lang="en-US" sz="2000" dirty="0" smtClean="0"/>
              <a:t>RF.</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0741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vert="horz" lIns="91440" tIns="45720" rIns="91440" bIns="45720" rtlCol="0" anchor="ctr">
            <a:normAutofit fontScale="90000"/>
          </a:bodyPr>
          <a:lstStyle/>
          <a:p>
            <a:r>
              <a:rPr lang="en-US" sz="4000" dirty="0">
                <a:latin typeface="Times New Roman" panose="02020603050405020304" pitchFamily="18" charset="0"/>
                <a:cs typeface="Times New Roman" panose="02020603050405020304" pitchFamily="18" charset="0"/>
              </a:rPr>
              <a:t>Overview of the proposed health monitoring </a:t>
            </a:r>
            <a:r>
              <a:rPr lang="en-US" sz="4000" dirty="0" smtClean="0">
                <a:latin typeface="Times New Roman" panose="02020603050405020304" pitchFamily="18" charset="0"/>
                <a:cs typeface="Times New Roman" panose="02020603050405020304" pitchFamily="18" charset="0"/>
              </a:rPr>
              <a:t>system</a:t>
            </a:r>
            <a:endParaRPr lang="en-US" sz="4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038350" y="1524000"/>
            <a:ext cx="5067300" cy="2750655"/>
          </a:xfrm>
          <a:prstGeom prst="rect">
            <a:avLst/>
          </a:prstGeom>
        </p:spPr>
      </p:pic>
      <p:sp>
        <p:nvSpPr>
          <p:cNvPr id="9" name="Rectangle 8"/>
          <p:cNvSpPr/>
          <p:nvPr/>
        </p:nvSpPr>
        <p:spPr>
          <a:xfrm>
            <a:off x="470140" y="4274655"/>
            <a:ext cx="8229600" cy="2031325"/>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In this study, we propose an optical camera communication (OCC) system to transmit data. Generally, OCC is a line-of-sight (</a:t>
            </a:r>
            <a:r>
              <a:rPr lang="en-US" dirty="0" err="1">
                <a:latin typeface="Times New Roman" panose="02020603050405020304" pitchFamily="18" charset="0"/>
                <a:cs typeface="Times New Roman" panose="02020603050405020304" pitchFamily="18" charset="0"/>
              </a:rPr>
              <a:t>LoS</a:t>
            </a:r>
            <a:r>
              <a:rPr lang="en-US" dirty="0">
                <a:latin typeface="Times New Roman" panose="02020603050405020304" pitchFamily="18" charset="0"/>
                <a:cs typeface="Times New Roman" panose="02020603050405020304" pitchFamily="18" charset="0"/>
              </a:rPr>
              <a:t>) technology that uses an LED as a transmitter, a camera image sensor as a receiver, and visible light as the communication medium. OCC supports several constructive characteristics such as low cost, high security, low power consumption, and enhanced reliability. Because the system uses visible light, it is free from electromagnetic interferences and completely risk-free to human </a:t>
            </a:r>
            <a:r>
              <a:rPr lang="en-US" dirty="0" smtClean="0">
                <a:latin typeface="Times New Roman" panose="02020603050405020304" pitchFamily="18" charset="0"/>
                <a:cs typeface="Times New Roman" panose="02020603050405020304" pitchFamily="18" charset="0"/>
              </a:rPr>
              <a:t>health.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48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vert="horz" lIns="91440" tIns="45720" rIns="91440" bIns="45720" rtlCol="0" anchor="ctr">
            <a:normAutofit fontScale="90000"/>
          </a:bodyPr>
          <a:lstStyle/>
          <a:p>
            <a:r>
              <a:rPr lang="en-US" sz="4000" dirty="0">
                <a:latin typeface="Times New Roman" panose="02020603050405020304" pitchFamily="18" charset="0"/>
                <a:cs typeface="Times New Roman" panose="02020603050405020304" pitchFamily="18" charset="0"/>
              </a:rPr>
              <a:t>Overview of the proposed health monitoring </a:t>
            </a:r>
            <a:r>
              <a:rPr lang="en-US" sz="4000" dirty="0" smtClean="0">
                <a:latin typeface="Times New Roman" panose="02020603050405020304" pitchFamily="18" charset="0"/>
                <a:cs typeface="Times New Roman" panose="02020603050405020304" pitchFamily="18" charset="0"/>
              </a:rPr>
              <a:t>system</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46237"/>
            <a:ext cx="8229600" cy="4373563"/>
          </a:xfrm>
        </p:spPr>
        <p:txBody>
          <a:bodyPr vert="horz" lIns="91440" tIns="45720" rIns="91440" bIns="45720" rtlCol="0">
            <a:normAutofit lnSpcReduction="10000"/>
          </a:bodyPr>
          <a:lstStyle/>
          <a:p>
            <a:pPr algn="just">
              <a:lnSpc>
                <a:spcPct val="110000"/>
              </a:lnSpc>
              <a:spcBef>
                <a:spcPts val="600"/>
              </a:spcBef>
              <a:spcAft>
                <a:spcPts val="600"/>
              </a:spcAf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 this work, an indoor scenario is considered, wherein a patient’s health is continuously monitored. Using a sensor fixed in a finger of the patient, we collected the patient’s healthcare data, specifically the HR and SpO</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data. </a:t>
            </a:r>
            <a:endParaRPr lang="en-US" sz="2000" dirty="0" smtClean="0">
              <a:latin typeface="Times New Roman" panose="02020603050405020304" pitchFamily="18" charset="0"/>
              <a:cs typeface="Times New Roman" panose="02020603050405020304"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sensor is connected with a patch circuit attached as an armband in the patient’s body. The patch is composed of an LED array, modulated using the sensing data. </a:t>
            </a:r>
            <a:endParaRPr lang="en-US" sz="2000" dirty="0" smtClean="0">
              <a:latin typeface="Times New Roman" panose="02020603050405020304" pitchFamily="18" charset="0"/>
              <a:cs typeface="Times New Roman" panose="02020603050405020304"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CCTV camera is used for surveillance and receiving data from the LED array using OCC simultaneously. Afterward, the data are processed and accessed in real-time by the remote monitor. </a:t>
            </a:r>
            <a:endParaRPr lang="en-US" sz="2000" dirty="0" smtClean="0">
              <a:latin typeface="Times New Roman" panose="02020603050405020304" pitchFamily="18" charset="0"/>
              <a:cs typeface="Times New Roman" panose="02020603050405020304" pitchFamily="18" charset="0"/>
            </a:endParaRP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Simultaneously</a:t>
            </a:r>
            <a:r>
              <a:rPr lang="en-US" sz="2000" dirty="0">
                <a:latin typeface="Times New Roman" panose="02020603050405020304" pitchFamily="18" charset="0"/>
                <a:cs typeface="Times New Roman" panose="02020603050405020304" pitchFamily="18" charset="0"/>
              </a:rPr>
              <a:t>, the data are transmitted to a cloud server, which can be further accessed by any authorized person using a private user ID and password. Figure 1 shows a block diagram of the proposed system.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55906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vert="horz" lIns="91440" tIns="45720" rIns="91440" bIns="45720" rtlCol="0" anchor="ctr">
            <a:normAutofit/>
          </a:bodyPr>
          <a:lstStyle/>
          <a:p>
            <a:r>
              <a:rPr lang="en-US" sz="3600" dirty="0" smtClean="0">
                <a:latin typeface="Times New Roman" panose="02020603050405020304" pitchFamily="18" charset="0"/>
                <a:cs typeface="Times New Roman" panose="02020603050405020304" pitchFamily="18" charset="0"/>
              </a:rPr>
              <a:t>Technical considerations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3015" y="1676400"/>
            <a:ext cx="8229600" cy="3733800"/>
          </a:xfrm>
        </p:spPr>
        <p:txBody>
          <a:bodyPr vert="horz" lIns="91440" tIns="45720" rIns="91440" bIns="45720" rtlCol="0">
            <a:normAutofit lnSpcReduction="10000"/>
          </a:bodyPr>
          <a:lstStyle/>
          <a:p>
            <a:pPr algn="just">
              <a:lnSpc>
                <a:spcPct val="13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 this technical paper, we design and implement an optical camera communication system for real-time remote monitoring of patient's heart rate (HR) and oxygen saturation (SpO2) data. </a:t>
            </a:r>
            <a:endParaRPr lang="en-US" sz="2000" dirty="0" smtClean="0">
              <a:latin typeface="Times New Roman" panose="02020603050405020304" pitchFamily="18" charset="0"/>
              <a:cs typeface="Times New Roman" panose="02020603050405020304" pitchFamily="18" charset="0"/>
            </a:endParaRPr>
          </a:p>
          <a:p>
            <a:pPr algn="just">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data is collected and transmitted by a patch circuit which comprises a MAX30102 sensor and an RGB LED array. </a:t>
            </a:r>
            <a:endParaRPr lang="en-US" sz="2000" dirty="0" smtClean="0">
              <a:latin typeface="Times New Roman" panose="02020603050405020304" pitchFamily="18" charset="0"/>
              <a:cs typeface="Times New Roman" panose="02020603050405020304" pitchFamily="18" charset="0"/>
            </a:endParaRPr>
          </a:p>
          <a:p>
            <a:pPr algn="just">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close circuit television camera is used not only for surveillance but also for receiving the data simultaneously. The LED is modulated using color intensities, and the data can be retrieved regardless of any orientations of the LED array. </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5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18161</TotalTime>
  <Words>571</Words>
  <Application>Microsoft Office PowerPoint</Application>
  <PresentationFormat>On-screen Show (4:3)</PresentationFormat>
  <Paragraphs>34</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맑은 고딕</vt:lpstr>
      <vt:lpstr>ＭＳ Ｐゴシック</vt:lpstr>
      <vt:lpstr>Arial</vt:lpstr>
      <vt:lpstr>Calibri</vt:lpstr>
      <vt:lpstr>Times New Roman</vt:lpstr>
      <vt:lpstr>Wingdings</vt:lpstr>
      <vt:lpstr>Office Theme</vt:lpstr>
      <vt:lpstr>PowerPoint Presentation</vt:lpstr>
      <vt:lpstr>Introduction</vt:lpstr>
      <vt:lpstr>Overview of the proposed health monitoring system</vt:lpstr>
      <vt:lpstr>Overview of the proposed health monitoring system</vt:lpstr>
      <vt:lpstr>Technical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Faisal Ahmed</cp:lastModifiedBy>
  <cp:revision>356</cp:revision>
  <cp:lastPrinted>2017-05-07T15:48:38Z</cp:lastPrinted>
  <dcterms:created xsi:type="dcterms:W3CDTF">2010-05-15T17:50:32Z</dcterms:created>
  <dcterms:modified xsi:type="dcterms:W3CDTF">2021-01-20T08:59:18Z</dcterms:modified>
</cp:coreProperties>
</file>