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9"/>
  </p:notesMasterIdLst>
  <p:handoutMasterIdLst>
    <p:handoutMasterId r:id="rId10"/>
  </p:handoutMasterIdLst>
  <p:sldIdLst>
    <p:sldId id="287" r:id="rId2"/>
    <p:sldId id="327" r:id="rId3"/>
    <p:sldId id="262" r:id="rId4"/>
    <p:sldId id="332" r:id="rId5"/>
    <p:sldId id="335" r:id="rId6"/>
    <p:sldId id="344" r:id="rId7"/>
    <p:sldId id="343" r:id="rId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533"/>
    <p:restoredTop sz="95701" autoAdjust="0"/>
  </p:normalViewPr>
  <p:slideViewPr>
    <p:cSldViewPr>
      <p:cViewPr varScale="1">
        <p:scale>
          <a:sx n="128" d="100"/>
          <a:sy n="128" d="100"/>
        </p:scale>
        <p:origin x="2024" y="17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2934"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70547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4</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4</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999214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5</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5</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24822655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6</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6</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8947210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7</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7</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26121112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Jan 2021</a:t>
            </a:r>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8"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4"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3"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a:t>&lt;Jan 2021&gt;</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dirty="0"/>
              <a:t>Kunal Shah (Silver Spring Networks)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7331"/>
            <a:ext cx="3962400"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sz="1200" b="1" i="0" kern="1200" dirty="0">
                <a:solidFill>
                  <a:schemeClr val="tx1"/>
                </a:solidFill>
                <a:effectLst/>
                <a:latin typeface="Times New Roman" charset="0"/>
                <a:ea typeface="ＭＳ Ｐゴシック" charset="0"/>
                <a:cs typeface="ＭＳ Ｐゴシック" charset="0"/>
              </a:rPr>
              <a:t> 15-21-0062-01-secn </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development.standards.ieee.org/myproject-web/app#manageballots/8585?ballotViewType=manageballot&amp;scrollToBallotGroup=true" TargetMode="External"/><Relationship Id="rId2" Type="http://schemas.openxmlformats.org/officeDocument/2006/relationships/hyperlink" Target="https://development.standards.ieee.org/myproject-web/app#viewpar/6414" TargetMode="External"/><Relationship Id="rId1" Type="http://schemas.openxmlformats.org/officeDocument/2006/relationships/slideLayout" Target="../slideLayouts/slideLayout2.xml"/><Relationship Id="rId5" Type="http://schemas.openxmlformats.org/officeDocument/2006/relationships/hyperlink" Target="https://development.standards.ieee.org/myproject-web/app#manageballots/8585?ballotViewType=manageballot&amp;scrollToComments=true" TargetMode="External"/><Relationship Id="rId4" Type="http://schemas.openxmlformats.org/officeDocument/2006/relationships/hyperlink" Target="https://development.standards.ieee.org/myproject-web/app#manageballots/8585?ballotViewType=manageballot"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xfrm>
            <a:off x="5486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dirty="0"/>
              <a:t>Don Sturek (</a:t>
            </a:r>
            <a:r>
              <a:rPr lang="en-US" dirty="0" err="1"/>
              <a:t>Itron</a:t>
            </a:r>
            <a:r>
              <a:rPr lang="en-US" dirty="0"/>
              <a:t>)</a:t>
            </a:r>
          </a:p>
        </p:txBody>
      </p:sp>
      <p:sp>
        <p:nvSpPr>
          <p:cNvPr id="15362"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Specialty Networks (WSNs)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IEEE 802.15.4y Jan 2021 Closing Report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20 Jan 2021</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Don Sturek</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Itron</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[San Jose, CA]</a:t>
            </a:r>
          </a:p>
          <a:p>
            <a:pPr eaLnBrk="0" hangingPunct="0">
              <a:defRPr/>
            </a:pPr>
            <a:r>
              <a:rPr lang="en-US" sz="1600" dirty="0">
                <a:solidFill>
                  <a:schemeClr val="tx2"/>
                </a:solidFill>
                <a:latin typeface="Times New Roman" pitchFamily="18" charset="0"/>
                <a:ea typeface="ＭＳ Ｐゴシック" pitchFamily="-65" charset="-128"/>
                <a:cs typeface="+mn-cs"/>
              </a:rPr>
              <a:t>Voice:[], E-Mail:[</a:t>
            </a:r>
            <a:r>
              <a:rPr lang="en-US" sz="1600" dirty="0" err="1">
                <a:solidFill>
                  <a:srgbClr val="FF0000"/>
                </a:solidFill>
                <a:latin typeface="Times New Roman" pitchFamily="18" charset="0"/>
                <a:ea typeface="ＭＳ Ｐゴシック" pitchFamily="-65" charset="-128"/>
                <a:cs typeface="+mn-cs"/>
              </a:rPr>
              <a:t>don.sturek@itron.com</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IEEE 802.15.4y closing report </a:t>
            </a:r>
            <a:r>
              <a:rPr lang="en-US" sz="1600" dirty="0">
                <a:latin typeface="Times New Roman" pitchFamily="18" charset="0"/>
                <a:ea typeface="ＭＳ Ｐゴシック" pitchFamily="-65" charset="-128"/>
                <a:cs typeface="+mn-cs"/>
              </a:rPr>
              <a:t>for Jan 2021 interim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IEEE 802.15.4y closing report </a:t>
            </a:r>
            <a:r>
              <a:rPr lang="en-US" sz="1600" dirty="0">
                <a:latin typeface="Times New Roman" pitchFamily="18" charset="0"/>
                <a:ea typeface="ＭＳ Ｐゴシック" pitchFamily="-65" charset="-128"/>
              </a:rPr>
              <a:t>for Jan 2021 interim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IEEE 802.15.4y closing report </a:t>
            </a:r>
            <a:r>
              <a:rPr lang="en-US" sz="1600" dirty="0">
                <a:latin typeface="Times New Roman" pitchFamily="18" charset="0"/>
                <a:ea typeface="ＭＳ Ｐゴシック" pitchFamily="-65" charset="-128"/>
              </a:rPr>
              <a:t>for Jan 2021 interim session</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&lt;Jan 2021&gt;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a:t>IEEE 802.15.4y SECN Closing report</a:t>
            </a:r>
          </a:p>
        </p:txBody>
      </p:sp>
      <p:sp>
        <p:nvSpPr>
          <p:cNvPr id="3" name="Subtitle 2"/>
          <p:cNvSpPr>
            <a:spLocks noGrp="1"/>
          </p:cNvSpPr>
          <p:nvPr>
            <p:ph type="subTitle" idx="1"/>
          </p:nvPr>
        </p:nvSpPr>
        <p:spPr>
          <a:xfrm>
            <a:off x="1295400" y="3212976"/>
            <a:ext cx="6400800" cy="1752600"/>
          </a:xfrm>
        </p:spPr>
        <p:txBody>
          <a:bodyPr/>
          <a:lstStyle/>
          <a:p>
            <a:r>
              <a:rPr lang="en-US" sz="2400" dirty="0"/>
              <a:t>Jan 21, 2021</a:t>
            </a:r>
          </a:p>
          <a:p>
            <a:endParaRPr lang="en-US" sz="2400" dirty="0"/>
          </a:p>
          <a:p>
            <a:r>
              <a:rPr lang="en-US" altLang="ja-JP" sz="2400" dirty="0"/>
              <a:t>Don Sturek</a:t>
            </a:r>
          </a:p>
          <a:p>
            <a:r>
              <a:rPr lang="en-US" sz="2400" dirty="0"/>
              <a:t>IEEE 802.15.4y SECN Chair</a:t>
            </a:r>
          </a:p>
          <a:p>
            <a:endParaRPr lang="en-US" sz="2400" dirty="0"/>
          </a:p>
          <a:p>
            <a:endParaRPr lang="en-US" sz="2400" dirty="0"/>
          </a:p>
        </p:txBody>
      </p:sp>
      <p:sp>
        <p:nvSpPr>
          <p:cNvPr id="6" name="Slide Number Placeholder 5"/>
          <p:cNvSpPr>
            <a:spLocks noGrp="1"/>
          </p:cNvSpPr>
          <p:nvPr>
            <p:ph type="sldNum" sz="quarter" idx="12"/>
          </p:nvPr>
        </p:nvSpPr>
        <p:spPr/>
        <p:txBody>
          <a:bodyPr/>
          <a:lstStyle/>
          <a:p>
            <a:pPr>
              <a:defRPr/>
            </a:pPr>
            <a:r>
              <a:rPr lang="en-US" altLang="ko-KR"/>
              <a:t>Slide </a:t>
            </a:r>
            <a:fld id="{B8505083-D182-4BF7-B1A7-D3F76AEDD19D}" type="slidenum">
              <a:rPr lang="en-US" altLang="ko-KR" smtClean="0"/>
              <a:pPr>
                <a:defRPr/>
              </a:pPr>
              <a:t>2</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dirty="0"/>
              <a:t>Jan 2021</a:t>
            </a:r>
          </a:p>
        </p:txBody>
      </p:sp>
      <p:sp>
        <p:nvSpPr>
          <p:cNvPr id="9"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Tree>
    <p:extLst>
      <p:ext uri="{BB962C8B-B14F-4D97-AF65-F5344CB8AC3E}">
        <p14:creationId xmlns:p14="http://schemas.microsoft.com/office/powerpoint/2010/main" val="1926366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buSzPct val="100000"/>
              <a:defRPr/>
            </a:pPr>
            <a:r>
              <a:rPr lang="en-US" dirty="0"/>
              <a:t>Work Plan for Jan 2021 interim</a:t>
            </a:r>
          </a:p>
        </p:txBody>
      </p:sp>
      <p:sp>
        <p:nvSpPr>
          <p:cNvPr id="3" name="Inhaltsplatzhalter 2"/>
          <p:cNvSpPr>
            <a:spLocks noGrp="1"/>
          </p:cNvSpPr>
          <p:nvPr>
            <p:ph idx="1"/>
          </p:nvPr>
        </p:nvSpPr>
        <p:spPr/>
        <p:txBody>
          <a:bodyPr/>
          <a:lstStyle/>
          <a:p>
            <a:pPr marL="800100" indent="-457200">
              <a:spcBef>
                <a:spcPts val="375"/>
              </a:spcBef>
              <a:buSzPct val="100000"/>
            </a:pPr>
            <a:r>
              <a:rPr lang="en-US" altLang="en-US" sz="2800" dirty="0">
                <a:solidFill>
                  <a:srgbClr val="000000"/>
                </a:solidFill>
              </a:rPr>
              <a:t>Results of initial SA Ballot:</a:t>
            </a:r>
          </a:p>
          <a:p>
            <a:pPr indent="0">
              <a:spcBef>
                <a:spcPts val="375"/>
              </a:spcBef>
              <a:buSzPct val="100000"/>
              <a:buNone/>
            </a:pPr>
            <a:endParaRPr lang="en-US" altLang="en-US" dirty="0">
              <a:solidFill>
                <a:srgbClr val="000000"/>
              </a:solidFill>
            </a:endParaRPr>
          </a:p>
          <a:p>
            <a:pPr marL="800100" indent="-457200">
              <a:spcBef>
                <a:spcPts val="375"/>
              </a:spcBef>
              <a:buSzPct val="100000"/>
            </a:pPr>
            <a:endParaRPr lang="en-US" altLang="en-US" dirty="0">
              <a:solidFill>
                <a:srgbClr val="000000"/>
              </a:solidFill>
            </a:endParaRPr>
          </a:p>
          <a:p>
            <a:pPr marL="800100" indent="-457200">
              <a:spcBef>
                <a:spcPts val="375"/>
              </a:spcBef>
              <a:buSzPct val="100000"/>
            </a:pPr>
            <a:endParaRPr lang="en-US" altLang="en-US" dirty="0">
              <a:solidFill>
                <a:srgbClr val="000000"/>
              </a:solidFill>
            </a:endParaRPr>
          </a:p>
          <a:p>
            <a:pPr marL="800100" indent="-457200">
              <a:spcBef>
                <a:spcPts val="375"/>
              </a:spcBef>
              <a:buSzPct val="100000"/>
            </a:pPr>
            <a:r>
              <a:rPr lang="en-US" altLang="en-US" sz="2800" dirty="0">
                <a:solidFill>
                  <a:srgbClr val="000000"/>
                </a:solidFill>
              </a:rPr>
              <a:t>Begin SA Ballot comment resolution</a:t>
            </a:r>
          </a:p>
          <a:p>
            <a:pPr marL="800100" indent="-457200">
              <a:spcBef>
                <a:spcPts val="375"/>
              </a:spcBef>
              <a:buSzPct val="100000"/>
            </a:pPr>
            <a:r>
              <a:rPr lang="en-US" altLang="en-US" sz="2800" dirty="0">
                <a:solidFill>
                  <a:srgbClr val="000000"/>
                </a:solidFill>
              </a:rPr>
              <a:t>Create CRG for continued comment resolution</a:t>
            </a:r>
          </a:p>
          <a:p>
            <a:pPr marL="800100" indent="-457200">
              <a:spcBef>
                <a:spcPts val="375"/>
              </a:spcBef>
              <a:buSzPct val="100000"/>
            </a:pPr>
            <a:r>
              <a:rPr lang="en-US" sz="2800" dirty="0"/>
              <a:t>Update timeline and create closing report</a:t>
            </a:r>
          </a:p>
          <a:p>
            <a:pPr marL="0" indent="0">
              <a:buNone/>
            </a:pPr>
            <a:endParaRPr lang="en-US" dirty="0"/>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Jan 2021 </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3</a:t>
            </a:fld>
            <a:endParaRPr lang="en-US" altLang="en-US"/>
          </a:p>
        </p:txBody>
      </p:sp>
      <p:graphicFrame>
        <p:nvGraphicFramePr>
          <p:cNvPr id="7" name="Table 6">
            <a:extLst>
              <a:ext uri="{FF2B5EF4-FFF2-40B4-BE49-F238E27FC236}">
                <a16:creationId xmlns:a16="http://schemas.microsoft.com/office/drawing/2014/main" id="{C9A0778C-1083-F647-956F-360CBE5B4D1A}"/>
              </a:ext>
            </a:extLst>
          </p:cNvPr>
          <p:cNvGraphicFramePr>
            <a:graphicFrameLocks noGrp="1"/>
          </p:cNvGraphicFramePr>
          <p:nvPr/>
        </p:nvGraphicFramePr>
        <p:xfrm>
          <a:off x="217612" y="2708920"/>
          <a:ext cx="8784975" cy="1212768"/>
        </p:xfrm>
        <a:graphic>
          <a:graphicData uri="http://schemas.openxmlformats.org/drawingml/2006/table">
            <a:tbl>
              <a:tblPr firstRow="1" firstCol="1" bandRow="1">
                <a:tableStyleId>{5C22544A-7EE6-4342-B048-85BDC9FD1C3A}</a:tableStyleId>
              </a:tblPr>
              <a:tblGrid>
                <a:gridCol w="594817">
                  <a:extLst>
                    <a:ext uri="{9D8B030D-6E8A-4147-A177-3AD203B41FA5}">
                      <a16:colId xmlns:a16="http://schemas.microsoft.com/office/drawing/2014/main" val="495312138"/>
                    </a:ext>
                  </a:extLst>
                </a:gridCol>
                <a:gridCol w="1274797">
                  <a:extLst>
                    <a:ext uri="{9D8B030D-6E8A-4147-A177-3AD203B41FA5}">
                      <a16:colId xmlns:a16="http://schemas.microsoft.com/office/drawing/2014/main" val="1571718534"/>
                    </a:ext>
                  </a:extLst>
                </a:gridCol>
                <a:gridCol w="849864">
                  <a:extLst>
                    <a:ext uri="{9D8B030D-6E8A-4147-A177-3AD203B41FA5}">
                      <a16:colId xmlns:a16="http://schemas.microsoft.com/office/drawing/2014/main" val="1039040811"/>
                    </a:ext>
                  </a:extLst>
                </a:gridCol>
                <a:gridCol w="841524">
                  <a:extLst>
                    <a:ext uri="{9D8B030D-6E8A-4147-A177-3AD203B41FA5}">
                      <a16:colId xmlns:a16="http://schemas.microsoft.com/office/drawing/2014/main" val="2114321855"/>
                    </a:ext>
                  </a:extLst>
                </a:gridCol>
                <a:gridCol w="764702">
                  <a:extLst>
                    <a:ext uri="{9D8B030D-6E8A-4147-A177-3AD203B41FA5}">
                      <a16:colId xmlns:a16="http://schemas.microsoft.com/office/drawing/2014/main" val="2444393705"/>
                    </a:ext>
                  </a:extLst>
                </a:gridCol>
                <a:gridCol w="764702">
                  <a:extLst>
                    <a:ext uri="{9D8B030D-6E8A-4147-A177-3AD203B41FA5}">
                      <a16:colId xmlns:a16="http://schemas.microsoft.com/office/drawing/2014/main" val="390096844"/>
                    </a:ext>
                  </a:extLst>
                </a:gridCol>
                <a:gridCol w="594817">
                  <a:extLst>
                    <a:ext uri="{9D8B030D-6E8A-4147-A177-3AD203B41FA5}">
                      <a16:colId xmlns:a16="http://schemas.microsoft.com/office/drawing/2014/main" val="2954209781"/>
                    </a:ext>
                  </a:extLst>
                </a:gridCol>
                <a:gridCol w="679980">
                  <a:extLst>
                    <a:ext uri="{9D8B030D-6E8A-4147-A177-3AD203B41FA5}">
                      <a16:colId xmlns:a16="http://schemas.microsoft.com/office/drawing/2014/main" val="2272995085"/>
                    </a:ext>
                  </a:extLst>
                </a:gridCol>
                <a:gridCol w="594817">
                  <a:extLst>
                    <a:ext uri="{9D8B030D-6E8A-4147-A177-3AD203B41FA5}">
                      <a16:colId xmlns:a16="http://schemas.microsoft.com/office/drawing/2014/main" val="201721566"/>
                    </a:ext>
                  </a:extLst>
                </a:gridCol>
                <a:gridCol w="594817">
                  <a:extLst>
                    <a:ext uri="{9D8B030D-6E8A-4147-A177-3AD203B41FA5}">
                      <a16:colId xmlns:a16="http://schemas.microsoft.com/office/drawing/2014/main" val="2083215632"/>
                    </a:ext>
                  </a:extLst>
                </a:gridCol>
                <a:gridCol w="1230138">
                  <a:extLst>
                    <a:ext uri="{9D8B030D-6E8A-4147-A177-3AD203B41FA5}">
                      <a16:colId xmlns:a16="http://schemas.microsoft.com/office/drawing/2014/main" val="2476241303"/>
                    </a:ext>
                  </a:extLst>
                </a:gridCol>
              </a:tblGrid>
              <a:tr h="720080">
                <a:tc>
                  <a:txBody>
                    <a:bodyPr/>
                    <a:lstStyle/>
                    <a:p>
                      <a:pPr marL="0" marR="0">
                        <a:spcBef>
                          <a:spcPts val="0"/>
                        </a:spcBef>
                        <a:spcAft>
                          <a:spcPts val="0"/>
                        </a:spcAft>
                      </a:pPr>
                      <a:r>
                        <a:rPr lang="en-US" sz="1200" u="sng">
                          <a:solidFill>
                            <a:schemeClr val="tx1"/>
                          </a:solidFill>
                          <a:effectLst/>
                          <a:hlinkClick r:id="rId2">
                            <a:extLst>
                              <a:ext uri="{A12FA001-AC4F-418D-AE19-62706E023703}">
                                <ahyp:hlinkClr xmlns:ahyp="http://schemas.microsoft.com/office/drawing/2018/hyperlinkcolor" val="tx"/>
                              </a:ext>
                            </a:extLst>
                          </a:hlinkClick>
                        </a:rPr>
                        <a:t>P802.15.4y</a:t>
                      </a:r>
                      <a:endParaRPr lang="en-US" sz="1200">
                        <a:solidFill>
                          <a:schemeClr val="tx1"/>
                        </a:solidFill>
                        <a:effectLst/>
                        <a:latin typeface="Calibri" panose="020F0502020204030204" pitchFamily="34" charset="0"/>
                        <a:ea typeface="Calibri" panose="020F0502020204030204" pitchFamily="34" charset="0"/>
                      </a:endParaRPr>
                    </a:p>
                  </a:txBody>
                  <a:tcPr marL="28872" marR="28872" marT="57744" marB="57744"/>
                </a:tc>
                <a:tc>
                  <a:txBody>
                    <a:bodyPr/>
                    <a:lstStyle/>
                    <a:p>
                      <a:pPr marL="0" marR="0">
                        <a:spcBef>
                          <a:spcPts val="0"/>
                        </a:spcBef>
                        <a:spcAft>
                          <a:spcPts val="0"/>
                        </a:spcAft>
                      </a:pPr>
                      <a:r>
                        <a:rPr lang="en-US" sz="1200" dirty="0">
                          <a:solidFill>
                            <a:schemeClr val="tx1"/>
                          </a:solidFill>
                          <a:effectLst/>
                        </a:rPr>
                        <a:t>Standard for Low-Rate Wireless Networks Amendment Defining S...[+]</a:t>
                      </a:r>
                      <a:endParaRPr lang="en-US" sz="1200" dirty="0">
                        <a:solidFill>
                          <a:schemeClr val="tx1"/>
                        </a:solidFill>
                        <a:effectLst/>
                        <a:latin typeface="Calibri" panose="020F0502020204030204" pitchFamily="34" charset="0"/>
                        <a:ea typeface="Calibri" panose="020F0502020204030204" pitchFamily="34" charset="0"/>
                      </a:endParaRPr>
                    </a:p>
                  </a:txBody>
                  <a:tcPr marL="28872" marR="28872" marT="57744" marB="57744"/>
                </a:tc>
                <a:tc>
                  <a:txBody>
                    <a:bodyPr/>
                    <a:lstStyle/>
                    <a:p>
                      <a:pPr marL="0" marR="0">
                        <a:spcBef>
                          <a:spcPts val="0"/>
                        </a:spcBef>
                        <a:spcAft>
                          <a:spcPts val="0"/>
                        </a:spcAft>
                      </a:pPr>
                      <a:r>
                        <a:rPr lang="en-US" sz="1200" dirty="0">
                          <a:solidFill>
                            <a:schemeClr val="tx1"/>
                          </a:solidFill>
                          <a:effectLst/>
                        </a:rPr>
                        <a:t>C/LM/802.15 WG</a:t>
                      </a:r>
                      <a:endParaRPr lang="en-US" sz="1200" dirty="0">
                        <a:solidFill>
                          <a:schemeClr val="tx1"/>
                        </a:solidFill>
                        <a:effectLst/>
                        <a:latin typeface="Calibri" panose="020F0502020204030204" pitchFamily="34" charset="0"/>
                        <a:ea typeface="Calibri" panose="020F0502020204030204" pitchFamily="34" charset="0"/>
                      </a:endParaRPr>
                    </a:p>
                  </a:txBody>
                  <a:tcPr marL="28872" marR="28872" marT="57744" marB="57744"/>
                </a:tc>
                <a:tc>
                  <a:txBody>
                    <a:bodyPr/>
                    <a:lstStyle/>
                    <a:p>
                      <a:pPr marL="0" marR="0">
                        <a:spcBef>
                          <a:spcPts val="0"/>
                        </a:spcBef>
                        <a:spcAft>
                          <a:spcPts val="0"/>
                        </a:spcAft>
                      </a:pPr>
                      <a:r>
                        <a:rPr lang="en-US" sz="1200" dirty="0">
                          <a:solidFill>
                            <a:schemeClr val="tx1"/>
                          </a:solidFill>
                          <a:effectLst/>
                        </a:rPr>
                        <a:t>Comment Resolution</a:t>
                      </a:r>
                      <a:endParaRPr lang="en-US" sz="1200" dirty="0">
                        <a:solidFill>
                          <a:schemeClr val="tx1"/>
                        </a:solidFill>
                        <a:effectLst/>
                        <a:latin typeface="Calibri" panose="020F0502020204030204" pitchFamily="34" charset="0"/>
                        <a:ea typeface="Calibri" panose="020F0502020204030204" pitchFamily="34" charset="0"/>
                      </a:endParaRPr>
                    </a:p>
                  </a:txBody>
                  <a:tcPr marL="28872" marR="28872" marT="57744" marB="57744"/>
                </a:tc>
                <a:tc>
                  <a:txBody>
                    <a:bodyPr/>
                    <a:lstStyle/>
                    <a:p>
                      <a:pPr marL="0" marR="0">
                        <a:spcBef>
                          <a:spcPts val="0"/>
                        </a:spcBef>
                        <a:spcAft>
                          <a:spcPts val="0"/>
                        </a:spcAft>
                      </a:pPr>
                      <a:r>
                        <a:rPr lang="en-US" sz="1200" dirty="0">
                          <a:solidFill>
                            <a:schemeClr val="tx1"/>
                          </a:solidFill>
                          <a:effectLst/>
                        </a:rPr>
                        <a:t>06 Nov 2020</a:t>
                      </a:r>
                      <a:endParaRPr lang="en-US" sz="1200" dirty="0">
                        <a:solidFill>
                          <a:schemeClr val="tx1"/>
                        </a:solidFill>
                        <a:effectLst/>
                        <a:latin typeface="Calibri" panose="020F0502020204030204" pitchFamily="34" charset="0"/>
                        <a:ea typeface="Calibri" panose="020F0502020204030204" pitchFamily="34" charset="0"/>
                      </a:endParaRPr>
                    </a:p>
                  </a:txBody>
                  <a:tcPr marL="28872" marR="28872" marT="57744" marB="57744"/>
                </a:tc>
                <a:tc>
                  <a:txBody>
                    <a:bodyPr/>
                    <a:lstStyle/>
                    <a:p>
                      <a:pPr marL="0" marR="0">
                        <a:spcBef>
                          <a:spcPts val="0"/>
                        </a:spcBef>
                        <a:spcAft>
                          <a:spcPts val="0"/>
                        </a:spcAft>
                      </a:pPr>
                      <a:r>
                        <a:rPr lang="en-US" sz="1200">
                          <a:solidFill>
                            <a:schemeClr val="tx1"/>
                          </a:solidFill>
                          <a:effectLst/>
                        </a:rPr>
                        <a:t>14 Jan 2021</a:t>
                      </a:r>
                      <a:endParaRPr lang="en-US" sz="1200">
                        <a:solidFill>
                          <a:schemeClr val="tx1"/>
                        </a:solidFill>
                        <a:effectLst/>
                        <a:latin typeface="Calibri" panose="020F0502020204030204" pitchFamily="34" charset="0"/>
                        <a:ea typeface="Calibri" panose="020F0502020204030204" pitchFamily="34" charset="0"/>
                      </a:endParaRPr>
                    </a:p>
                  </a:txBody>
                  <a:tcPr marL="28872" marR="28872" marT="57744" marB="57744"/>
                </a:tc>
                <a:tc>
                  <a:txBody>
                    <a:bodyPr/>
                    <a:lstStyle/>
                    <a:p>
                      <a:pPr marL="0" marR="0">
                        <a:spcBef>
                          <a:spcPts val="0"/>
                        </a:spcBef>
                        <a:spcAft>
                          <a:spcPts val="0"/>
                        </a:spcAft>
                      </a:pPr>
                      <a:r>
                        <a:rPr lang="en-US" sz="1200" u="sng">
                          <a:solidFill>
                            <a:schemeClr val="tx1"/>
                          </a:solidFill>
                          <a:effectLst/>
                          <a:hlinkClick r:id="rId3">
                            <a:extLst>
                              <a:ext uri="{A12FA001-AC4F-418D-AE19-62706E023703}">
                                <ahyp:hlinkClr xmlns:ahyp="http://schemas.microsoft.com/office/drawing/2018/hyperlinkcolor" val="tx"/>
                              </a:ext>
                            </a:extLst>
                          </a:hlinkClick>
                        </a:rPr>
                        <a:t>77</a:t>
                      </a:r>
                      <a:endParaRPr lang="en-US" sz="1200">
                        <a:solidFill>
                          <a:schemeClr val="tx1"/>
                        </a:solidFill>
                        <a:effectLst/>
                        <a:latin typeface="Calibri" panose="020F0502020204030204" pitchFamily="34" charset="0"/>
                        <a:ea typeface="Calibri" panose="020F0502020204030204" pitchFamily="34" charset="0"/>
                      </a:endParaRPr>
                    </a:p>
                  </a:txBody>
                  <a:tcPr marL="28872" marR="28872" marT="57744" marB="57744"/>
                </a:tc>
                <a:tc>
                  <a:txBody>
                    <a:bodyPr/>
                    <a:lstStyle/>
                    <a:p>
                      <a:pPr marL="0" marR="0">
                        <a:spcBef>
                          <a:spcPts val="0"/>
                        </a:spcBef>
                        <a:spcAft>
                          <a:spcPts val="0"/>
                        </a:spcAft>
                      </a:pPr>
                      <a:r>
                        <a:rPr lang="en-US" sz="1200" u="sng">
                          <a:solidFill>
                            <a:schemeClr val="tx1"/>
                          </a:solidFill>
                          <a:effectLst/>
                          <a:hlinkClick r:id="rId3">
                            <a:extLst>
                              <a:ext uri="{A12FA001-AC4F-418D-AE19-62706E023703}">
                                <ahyp:hlinkClr xmlns:ahyp="http://schemas.microsoft.com/office/drawing/2018/hyperlinkcolor" val="tx"/>
                              </a:ext>
                            </a:extLst>
                          </a:hlinkClick>
                        </a:rPr>
                        <a:t>83%</a:t>
                      </a:r>
                      <a:endParaRPr lang="en-US" sz="1200">
                        <a:solidFill>
                          <a:schemeClr val="tx1"/>
                        </a:solidFill>
                        <a:effectLst/>
                        <a:latin typeface="Calibri" panose="020F0502020204030204" pitchFamily="34" charset="0"/>
                        <a:ea typeface="Calibri" panose="020F0502020204030204" pitchFamily="34" charset="0"/>
                      </a:endParaRPr>
                    </a:p>
                  </a:txBody>
                  <a:tcPr marL="28872" marR="28872" marT="57744" marB="57744"/>
                </a:tc>
                <a:tc>
                  <a:txBody>
                    <a:bodyPr/>
                    <a:lstStyle/>
                    <a:p>
                      <a:pPr marL="0" marR="0">
                        <a:spcBef>
                          <a:spcPts val="0"/>
                        </a:spcBef>
                        <a:spcAft>
                          <a:spcPts val="0"/>
                        </a:spcAft>
                      </a:pPr>
                      <a:r>
                        <a:rPr lang="en-US" sz="1200" u="sng">
                          <a:solidFill>
                            <a:schemeClr val="tx1"/>
                          </a:solidFill>
                          <a:effectLst/>
                          <a:hlinkClick r:id="rId3">
                            <a:extLst>
                              <a:ext uri="{A12FA001-AC4F-418D-AE19-62706E023703}">
                                <ahyp:hlinkClr xmlns:ahyp="http://schemas.microsoft.com/office/drawing/2018/hyperlinkcolor" val="tx"/>
                              </a:ext>
                            </a:extLst>
                          </a:hlinkClick>
                        </a:rPr>
                        <a:t>98%</a:t>
                      </a:r>
                      <a:endParaRPr lang="en-US" sz="1200">
                        <a:solidFill>
                          <a:schemeClr val="tx1"/>
                        </a:solidFill>
                        <a:effectLst/>
                        <a:latin typeface="Calibri" panose="020F0502020204030204" pitchFamily="34" charset="0"/>
                        <a:ea typeface="Calibri" panose="020F0502020204030204" pitchFamily="34" charset="0"/>
                      </a:endParaRPr>
                    </a:p>
                  </a:txBody>
                  <a:tcPr marL="28872" marR="28872" marT="57744" marB="57744"/>
                </a:tc>
                <a:tc>
                  <a:txBody>
                    <a:bodyPr/>
                    <a:lstStyle/>
                    <a:p>
                      <a:pPr marL="0" marR="0">
                        <a:spcBef>
                          <a:spcPts val="0"/>
                        </a:spcBef>
                        <a:spcAft>
                          <a:spcPts val="0"/>
                        </a:spcAft>
                      </a:pPr>
                      <a:r>
                        <a:rPr lang="en-US" sz="1200" u="sng" dirty="0">
                          <a:solidFill>
                            <a:schemeClr val="tx1"/>
                          </a:solidFill>
                          <a:effectLst/>
                          <a:hlinkClick r:id="rId4">
                            <a:extLst>
                              <a:ext uri="{A12FA001-AC4F-418D-AE19-62706E023703}">
                                <ahyp:hlinkClr xmlns:ahyp="http://schemas.microsoft.com/office/drawing/2018/hyperlinkcolor" val="tx"/>
                              </a:ext>
                            </a:extLst>
                          </a:hlinkClick>
                        </a:rPr>
                        <a:t>Yes</a:t>
                      </a:r>
                      <a:endParaRPr lang="en-US" sz="1200" dirty="0">
                        <a:solidFill>
                          <a:schemeClr val="tx1"/>
                        </a:solidFill>
                        <a:effectLst/>
                        <a:latin typeface="Calibri" panose="020F0502020204030204" pitchFamily="34" charset="0"/>
                        <a:ea typeface="Calibri" panose="020F0502020204030204" pitchFamily="34" charset="0"/>
                      </a:endParaRPr>
                    </a:p>
                  </a:txBody>
                  <a:tcPr marL="28872" marR="28872" marT="57744" marB="57744"/>
                </a:tc>
                <a:tc>
                  <a:txBody>
                    <a:bodyPr/>
                    <a:lstStyle/>
                    <a:p>
                      <a:pPr marL="0" marR="0">
                        <a:spcBef>
                          <a:spcPts val="0"/>
                        </a:spcBef>
                        <a:spcAft>
                          <a:spcPts val="0"/>
                        </a:spcAft>
                      </a:pPr>
                      <a:r>
                        <a:rPr lang="en-US" sz="1200" u="sng" dirty="0">
                          <a:solidFill>
                            <a:schemeClr val="tx1"/>
                          </a:solidFill>
                          <a:effectLst/>
                          <a:hlinkClick r:id="rId5" tooltip="Access comments and comment resolution">
                            <a:extLst>
                              <a:ext uri="{A12FA001-AC4F-418D-AE19-62706E023703}">
                                <ahyp:hlinkClr xmlns:ahyp="http://schemas.microsoft.com/office/drawing/2018/hyperlinkcolor" val="tx"/>
                              </a:ext>
                            </a:extLst>
                          </a:hlinkClick>
                        </a:rPr>
                        <a:t>60</a:t>
                      </a:r>
                      <a:endParaRPr lang="en-US" sz="1200" dirty="0">
                        <a:solidFill>
                          <a:schemeClr val="tx1"/>
                        </a:solidFill>
                        <a:effectLst/>
                        <a:latin typeface="Calibri" panose="020F0502020204030204" pitchFamily="34" charset="0"/>
                        <a:ea typeface="Calibri" panose="020F0502020204030204" pitchFamily="34" charset="0"/>
                      </a:endParaRPr>
                    </a:p>
                  </a:txBody>
                  <a:tcPr marL="28872" marR="28872" marT="57744" marB="57744"/>
                </a:tc>
                <a:extLst>
                  <a:ext uri="{0D108BD9-81ED-4DB2-BD59-A6C34878D82A}">
                    <a16:rowId xmlns:a16="http://schemas.microsoft.com/office/drawing/2014/main" val="1952071969"/>
                  </a:ext>
                </a:extLst>
              </a:tr>
            </a:tbl>
          </a:graphicData>
        </a:graphic>
      </p:graphicFrame>
    </p:spTree>
    <p:extLst>
      <p:ext uri="{BB962C8B-B14F-4D97-AF65-F5344CB8AC3E}">
        <p14:creationId xmlns:p14="http://schemas.microsoft.com/office/powerpoint/2010/main" val="4045668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Progress at Jan 2021 virtual interim</a:t>
            </a:r>
          </a:p>
        </p:txBody>
      </p:sp>
      <p:sp>
        <p:nvSpPr>
          <p:cNvPr id="5124" name="Text Box 4"/>
          <p:cNvSpPr txBox="1">
            <a:spLocks noChangeArrowheads="1"/>
          </p:cNvSpPr>
          <p:nvPr/>
        </p:nvSpPr>
        <p:spPr bwMode="auto">
          <a:xfrm>
            <a:off x="505346"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Completed comment resolution on SA Ballot of P802.15.4y/D2?</a:t>
            </a:r>
          </a:p>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Updated Timeline	</a:t>
            </a:r>
          </a:p>
          <a:p>
            <a:pPr marL="1314450" lvl="2" indent="-457200" eaLnBrk="1" hangingPunct="1">
              <a:spcBef>
                <a:spcPts val="375"/>
              </a:spcBef>
              <a:buSzPct val="100000"/>
              <a:buFont typeface="Arial" panose="020B0604020202020204" pitchFamily="34" charset="0"/>
              <a:buChar char="•"/>
            </a:pPr>
            <a:r>
              <a:rPr lang="en-US" altLang="en-US" sz="2800" dirty="0">
                <a:solidFill>
                  <a:schemeClr val="tx1"/>
                </a:solidFill>
              </a:rPr>
              <a:t>Expect around 2 re-circulations of SA ballot (send to REVCOM around mid 2021)</a:t>
            </a:r>
          </a:p>
          <a:p>
            <a:pPr marL="1314450" lvl="2" indent="-457200" eaLnBrk="1" hangingPunct="1">
              <a:spcBef>
                <a:spcPts val="375"/>
              </a:spcBef>
              <a:buSzPct val="100000"/>
              <a:buFont typeface="Arial" panose="020B0604020202020204" pitchFamily="34" charset="0"/>
              <a:buChar char="•"/>
            </a:pPr>
            <a:endParaRPr lang="en-US" sz="2800" dirty="0">
              <a:solidFill>
                <a:schemeClr val="tx1"/>
              </a:solidFill>
              <a:latin typeface="Times" charset="0"/>
              <a:ea typeface="Times" charset="0"/>
              <a:cs typeface="Times" charset="0"/>
            </a:endParaRPr>
          </a:p>
          <a:p>
            <a:pPr marL="1314450" lvl="2" indent="-457200" eaLnBrk="1" hangingPunct="1">
              <a:spcBef>
                <a:spcPts val="375"/>
              </a:spcBef>
              <a:buSzPct val="100000"/>
              <a:buFont typeface="Arial" panose="020B0604020202020204" pitchFamily="34" charset="0"/>
              <a:buChar char="•"/>
            </a:pPr>
            <a:endParaRPr lang="mr-IN" sz="2800" dirty="0">
              <a:solidFill>
                <a:schemeClr val="tx1"/>
              </a:solidFill>
              <a:latin typeface="Times" charset="0"/>
              <a:ea typeface="Times" charset="0"/>
              <a:cs typeface="Times" charset="0"/>
            </a:endParaRPr>
          </a:p>
          <a:p>
            <a:pPr marL="1314450" lvl="2" indent="-457200" eaLnBrk="1" hangingPunct="1">
              <a:spcBef>
                <a:spcPts val="375"/>
              </a:spcBef>
              <a:buSzPct val="100000"/>
              <a:buFont typeface="Arial" panose="020B0604020202020204" pitchFamily="34" charset="0"/>
              <a:buChar char="•"/>
            </a:pPr>
            <a:endParaRPr lang="en-US" altLang="en-US" sz="2000" dirty="0">
              <a:solidFill>
                <a:srgbClr val="000000"/>
              </a:solidFill>
              <a:latin typeface="Times" charset="0"/>
              <a:ea typeface="Times" charset="0"/>
              <a:cs typeface="Times" charset="0"/>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Jan 2021</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26948550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Work Plan for 4y to next IEEE 802 meeting (March 2021 Plenary)</a:t>
            </a:r>
          </a:p>
        </p:txBody>
      </p:sp>
      <p:sp>
        <p:nvSpPr>
          <p:cNvPr id="5124" name="Text Box 4"/>
          <p:cNvSpPr txBox="1">
            <a:spLocks noChangeArrowheads="1"/>
          </p:cNvSpPr>
          <p:nvPr/>
        </p:nvSpPr>
        <p:spPr bwMode="auto">
          <a:xfrm>
            <a:off x="482600"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Incorporation of accepted and revised comments to P802.15.4y/D2 shortly and CRG will review and commit revised draft to recirculation</a:t>
            </a:r>
          </a:p>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Comment resolution on SA ballot draft when the ballot closes.</a:t>
            </a:r>
          </a:p>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Recirculation(s) of SA Ballot draft as needed</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Jan 2021</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354394421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38200" y="280566"/>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TG Motion</a:t>
            </a:r>
          </a:p>
        </p:txBody>
      </p:sp>
      <p:sp>
        <p:nvSpPr>
          <p:cNvPr id="5124" name="Text Box 4"/>
          <p:cNvSpPr txBox="1">
            <a:spLocks noChangeArrowheads="1"/>
          </p:cNvSpPr>
          <p:nvPr/>
        </p:nvSpPr>
        <p:spPr bwMode="auto">
          <a:xfrm>
            <a:off x="457200" y="890166"/>
            <a:ext cx="8153400" cy="44243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r>
              <a:rPr lang="en-US" sz="2400" dirty="0">
                <a:solidFill>
                  <a:schemeClr val="tx1"/>
                </a:solidFill>
              </a:rPr>
              <a:t>TG CRG Motion </a:t>
            </a:r>
          </a:p>
          <a:p>
            <a:r>
              <a:rPr lang="en-US" altLang="en-US" sz="2400" i="1" dirty="0">
                <a:solidFill>
                  <a:schemeClr val="tx1"/>
                </a:solidFill>
              </a:rPr>
              <a:t>Move that </a:t>
            </a:r>
            <a:r>
              <a:rPr lang="en-US" sz="2400" i="1" dirty="0">
                <a:solidFill>
                  <a:schemeClr val="tx1"/>
                </a:solidFill>
              </a:rPr>
              <a:t>TG4y requests 802.15 WG </a:t>
            </a:r>
            <a:r>
              <a:rPr lang="en-US" altLang="en-US" sz="2400" i="1" dirty="0">
                <a:solidFill>
                  <a:schemeClr val="tx1"/>
                </a:solidFill>
              </a:rPr>
              <a:t>approve the formation of a Comment Resolution Group (CRG) </a:t>
            </a:r>
            <a:r>
              <a:rPr lang="en-US" sz="2400" i="1" dirty="0">
                <a:solidFill>
                  <a:schemeClr val="tx1"/>
                </a:solidFill>
              </a:rPr>
              <a:t>for the SA balloting of the P802.15.4y-D3 </a:t>
            </a:r>
            <a:r>
              <a:rPr lang="en-US" altLang="en-US" sz="2400" i="1" dirty="0">
                <a:solidFill>
                  <a:schemeClr val="tx1"/>
                </a:solidFill>
              </a:rPr>
              <a:t>with the following membership: </a:t>
            </a:r>
            <a:r>
              <a:rPr lang="en-US" sz="2400" i="1" dirty="0">
                <a:solidFill>
                  <a:schemeClr val="tx1"/>
                </a:solidFill>
              </a:rPr>
              <a:t>Don Sturek (As Chair), </a:t>
            </a:r>
            <a:r>
              <a:rPr lang="en-US" sz="2400" i="1" dirty="0" err="1">
                <a:solidFill>
                  <a:schemeClr val="tx1"/>
                </a:solidFill>
              </a:rPr>
              <a:t>Tero</a:t>
            </a:r>
            <a:r>
              <a:rPr lang="en-US" sz="2400" i="1" dirty="0">
                <a:solidFill>
                  <a:schemeClr val="tx1"/>
                </a:solidFill>
              </a:rPr>
              <a:t> </a:t>
            </a:r>
            <a:r>
              <a:rPr lang="en-US" sz="2400" i="1" dirty="0" err="1">
                <a:solidFill>
                  <a:schemeClr val="tx1"/>
                </a:solidFill>
              </a:rPr>
              <a:t>Kivinen</a:t>
            </a:r>
            <a:r>
              <a:rPr lang="en-US" sz="2400" i="1" dirty="0">
                <a:solidFill>
                  <a:schemeClr val="tx1"/>
                </a:solidFill>
              </a:rPr>
              <a:t>, Peter Yee, Ruben Salazar.</a:t>
            </a:r>
            <a:r>
              <a:rPr lang="en-US" altLang="en-US" sz="2400" i="1" dirty="0">
                <a:solidFill>
                  <a:schemeClr val="tx1"/>
                </a:solidFill>
              </a:rPr>
              <a:t> </a:t>
            </a:r>
            <a:r>
              <a:rPr lang="en-US" altLang="en-US" sz="2400" i="1" dirty="0">
                <a:solidFill>
                  <a:srgbClr val="000000"/>
                </a:solidFill>
              </a:rPr>
              <a:t>The 802.15.4y CRG is authorized to approve comment resolutions </a:t>
            </a:r>
            <a:r>
              <a:rPr lang="en-US" sz="2400" i="1" dirty="0">
                <a:solidFill>
                  <a:schemeClr val="tx1"/>
                </a:solidFill>
              </a:rPr>
              <a:t>and to approve the start of recirculation ballots of the revised draft on behalf of </a:t>
            </a:r>
            <a:r>
              <a:rPr lang="en-US" altLang="en-US" sz="2400" i="1" dirty="0">
                <a:solidFill>
                  <a:schemeClr val="tx1"/>
                </a:solidFill>
              </a:rPr>
              <a:t>802.15 </a:t>
            </a:r>
            <a:r>
              <a:rPr lang="en-US" altLang="en-US" sz="2400" i="1" dirty="0">
                <a:solidFill>
                  <a:srgbClr val="000000"/>
                </a:solidFill>
              </a:rPr>
              <a:t>WG. Comment resolution on ballots between sessions will be conducted via reflector email and via teleconferences announced to the reflector as per the LMSC 802 WG P&amp;P</a:t>
            </a:r>
          </a:p>
          <a:p>
            <a:endParaRPr lang="en-US" altLang="en-US" sz="2400" dirty="0">
              <a:solidFill>
                <a:srgbClr val="000000"/>
              </a:solidFill>
            </a:endParaRPr>
          </a:p>
          <a:p>
            <a:pPr lvl="2" eaLnBrk="1" hangingPunct="1">
              <a:spcBef>
                <a:spcPts val="375"/>
              </a:spcBef>
              <a:buSzPct val="100000"/>
            </a:pPr>
            <a:r>
              <a:rPr lang="en-US" altLang="en-US" sz="2000" dirty="0">
                <a:solidFill>
                  <a:srgbClr val="000000"/>
                </a:solidFill>
              </a:rPr>
              <a:t>Moved By:   Kunal Shah (</a:t>
            </a:r>
            <a:r>
              <a:rPr lang="en-US" altLang="en-US" sz="2000" dirty="0" err="1">
                <a:solidFill>
                  <a:srgbClr val="000000"/>
                </a:solidFill>
              </a:rPr>
              <a:t>Itron</a:t>
            </a:r>
            <a:r>
              <a:rPr lang="en-US" altLang="en-US" sz="2000" dirty="0">
                <a:solidFill>
                  <a:srgbClr val="000000"/>
                </a:solidFill>
              </a:rPr>
              <a:t>)</a:t>
            </a:r>
          </a:p>
          <a:p>
            <a:pPr lvl="2" eaLnBrk="1" hangingPunct="1">
              <a:spcBef>
                <a:spcPts val="375"/>
              </a:spcBef>
              <a:buSzPct val="100000"/>
            </a:pPr>
            <a:r>
              <a:rPr lang="en-US" altLang="en-US" sz="2000" dirty="0">
                <a:solidFill>
                  <a:srgbClr val="000000"/>
                </a:solidFill>
              </a:rPr>
              <a:t>Seconded By:   Peter Yee (NSA-CSD)</a:t>
            </a:r>
          </a:p>
          <a:p>
            <a:pPr lvl="2" eaLnBrk="1" hangingPunct="1">
              <a:spcBef>
                <a:spcPts val="375"/>
              </a:spcBef>
              <a:buSzPct val="100000"/>
            </a:pPr>
            <a:r>
              <a:rPr lang="en-US" altLang="en-US" sz="2000" dirty="0">
                <a:solidFill>
                  <a:srgbClr val="000000"/>
                </a:solidFill>
              </a:rPr>
              <a:t>Motion passed unanimously</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Jan 2021</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3113199697"/>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38200" y="280566"/>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WG Motion</a:t>
            </a:r>
          </a:p>
        </p:txBody>
      </p:sp>
      <p:sp>
        <p:nvSpPr>
          <p:cNvPr id="5124" name="Text Box 4"/>
          <p:cNvSpPr txBox="1">
            <a:spLocks noChangeArrowheads="1"/>
          </p:cNvSpPr>
          <p:nvPr/>
        </p:nvSpPr>
        <p:spPr bwMode="auto">
          <a:xfrm>
            <a:off x="457200" y="890166"/>
            <a:ext cx="8153400" cy="44243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r>
              <a:rPr lang="en-US" sz="2400" dirty="0">
                <a:solidFill>
                  <a:schemeClr val="tx1"/>
                </a:solidFill>
              </a:rPr>
              <a:t>WG CRG Motion </a:t>
            </a:r>
          </a:p>
          <a:p>
            <a:r>
              <a:rPr lang="en-US" altLang="en-US" sz="2400" i="1" dirty="0">
                <a:solidFill>
                  <a:schemeClr val="tx1"/>
                </a:solidFill>
              </a:rPr>
              <a:t>Move that </a:t>
            </a:r>
            <a:r>
              <a:rPr lang="en-US" sz="2400" i="1" dirty="0">
                <a:solidFill>
                  <a:schemeClr val="tx1"/>
                </a:solidFill>
              </a:rPr>
              <a:t>TG4y requests 802.15 WG </a:t>
            </a:r>
            <a:r>
              <a:rPr lang="en-US" altLang="en-US" sz="2400" i="1" dirty="0">
                <a:solidFill>
                  <a:schemeClr val="tx1"/>
                </a:solidFill>
              </a:rPr>
              <a:t>approve the formation of a Comment Resolution Group (CRG) </a:t>
            </a:r>
            <a:r>
              <a:rPr lang="en-US" sz="2400" i="1" dirty="0">
                <a:solidFill>
                  <a:schemeClr val="tx1"/>
                </a:solidFill>
              </a:rPr>
              <a:t>for the SA balloting of the P802.15.4y-D3 </a:t>
            </a:r>
            <a:r>
              <a:rPr lang="en-US" altLang="en-US" sz="2400" i="1" dirty="0">
                <a:solidFill>
                  <a:schemeClr val="tx1"/>
                </a:solidFill>
              </a:rPr>
              <a:t>with the following membership: </a:t>
            </a:r>
            <a:r>
              <a:rPr lang="en-US" sz="2400" i="1" dirty="0">
                <a:solidFill>
                  <a:schemeClr val="tx1"/>
                </a:solidFill>
              </a:rPr>
              <a:t>Don Sturek (As Chair), </a:t>
            </a:r>
            <a:r>
              <a:rPr lang="en-US" sz="2400" i="1" dirty="0" err="1">
                <a:solidFill>
                  <a:schemeClr val="tx1"/>
                </a:solidFill>
              </a:rPr>
              <a:t>Tero</a:t>
            </a:r>
            <a:r>
              <a:rPr lang="en-US" sz="2400" i="1" dirty="0">
                <a:solidFill>
                  <a:schemeClr val="tx1"/>
                </a:solidFill>
              </a:rPr>
              <a:t> </a:t>
            </a:r>
            <a:r>
              <a:rPr lang="en-US" sz="2400" i="1" dirty="0" err="1">
                <a:solidFill>
                  <a:schemeClr val="tx1"/>
                </a:solidFill>
              </a:rPr>
              <a:t>Kivinen</a:t>
            </a:r>
            <a:r>
              <a:rPr lang="en-US" sz="2400" i="1" dirty="0">
                <a:solidFill>
                  <a:schemeClr val="tx1"/>
                </a:solidFill>
              </a:rPr>
              <a:t>, Peter Yee, Ruben Salazar.</a:t>
            </a:r>
            <a:r>
              <a:rPr lang="en-US" altLang="en-US" sz="2400" i="1" dirty="0">
                <a:solidFill>
                  <a:schemeClr val="tx1"/>
                </a:solidFill>
              </a:rPr>
              <a:t> </a:t>
            </a:r>
            <a:r>
              <a:rPr lang="en-US" altLang="en-US" sz="2400" i="1" dirty="0">
                <a:solidFill>
                  <a:srgbClr val="000000"/>
                </a:solidFill>
              </a:rPr>
              <a:t>The 802.15.4y CRG is authorized to approve comment resolutions </a:t>
            </a:r>
            <a:r>
              <a:rPr lang="en-US" sz="2400" i="1" dirty="0">
                <a:solidFill>
                  <a:schemeClr val="tx1"/>
                </a:solidFill>
              </a:rPr>
              <a:t>and to approve the start of recirculation ballots of the revised draft on behalf of </a:t>
            </a:r>
            <a:r>
              <a:rPr lang="en-US" altLang="en-US" sz="2400" i="1" dirty="0">
                <a:solidFill>
                  <a:schemeClr val="tx1"/>
                </a:solidFill>
              </a:rPr>
              <a:t>802.15 </a:t>
            </a:r>
            <a:r>
              <a:rPr lang="en-US" altLang="en-US" sz="2400" i="1" dirty="0">
                <a:solidFill>
                  <a:srgbClr val="000000"/>
                </a:solidFill>
              </a:rPr>
              <a:t>WG. Comment resolution on ballots between sessions will be conducted via reflector email and via teleconferences announced to the reflector as per the LMSC 802 WG P&amp;P</a:t>
            </a:r>
          </a:p>
          <a:p>
            <a:endParaRPr lang="en-US" altLang="en-US" sz="2400" dirty="0">
              <a:solidFill>
                <a:srgbClr val="000000"/>
              </a:solidFill>
            </a:endParaRPr>
          </a:p>
          <a:p>
            <a:pPr lvl="2" eaLnBrk="1" hangingPunct="1">
              <a:spcBef>
                <a:spcPts val="375"/>
              </a:spcBef>
              <a:buSzPct val="100000"/>
            </a:pPr>
            <a:r>
              <a:rPr lang="en-US" altLang="en-US" sz="2000" dirty="0">
                <a:solidFill>
                  <a:srgbClr val="000000"/>
                </a:solidFill>
              </a:rPr>
              <a:t>Moved By:  </a:t>
            </a:r>
          </a:p>
          <a:p>
            <a:pPr lvl="2" eaLnBrk="1" hangingPunct="1">
              <a:spcBef>
                <a:spcPts val="375"/>
              </a:spcBef>
              <a:buSzPct val="100000"/>
            </a:pPr>
            <a:r>
              <a:rPr lang="en-US" altLang="en-US" sz="2000" dirty="0">
                <a:solidFill>
                  <a:srgbClr val="000000"/>
                </a:solidFill>
              </a:rPr>
              <a:t>Seconded By:   </a:t>
            </a:r>
          </a:p>
          <a:p>
            <a:pPr lvl="2" eaLnBrk="1" hangingPunct="1">
              <a:spcBef>
                <a:spcPts val="375"/>
              </a:spcBef>
              <a:buSzPct val="100000"/>
            </a:pPr>
            <a:r>
              <a:rPr lang="en-US" altLang="en-US" sz="2000" dirty="0">
                <a:solidFill>
                  <a:srgbClr val="000000"/>
                </a:solidFill>
              </a:rPr>
              <a:t>&lt;Motion passed unanimously&gt;</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Jan 2021</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53614333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41365</TotalTime>
  <Words>725</Words>
  <Application>Microsoft Macintosh PowerPoint</Application>
  <PresentationFormat>On-screen Show (4:3)</PresentationFormat>
  <Paragraphs>100</Paragraphs>
  <Slides>7</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Times</vt:lpstr>
      <vt:lpstr>Times New Roman</vt:lpstr>
      <vt:lpstr>Default Design</vt:lpstr>
      <vt:lpstr>PowerPoint Presentation</vt:lpstr>
      <vt:lpstr>IEEE 802.15.4y SECN Closing report</vt:lpstr>
      <vt:lpstr>Work Plan for Jan 2021 interim</vt:lpstr>
      <vt:lpstr>PowerPoint Presentation</vt:lpstr>
      <vt:lpstr>PowerPoint Presentation</vt:lpstr>
      <vt:lpstr>PowerPoint Presentation</vt:lpstr>
      <vt:lpstr>PowerPoint Presentation</vt:lpstr>
    </vt:vector>
  </TitlesOfParts>
  <Manager/>
  <Company>Silver Spring Networks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SG4v Closing Report for Macau</dc:title>
  <dc:subject>IEEE 802.15</dc:subject>
  <dc:creator>Kunal Shah</dc:creator>
  <cp:keywords/>
  <dc:description/>
  <cp:lastModifiedBy>Sturek, Don</cp:lastModifiedBy>
  <cp:revision>779</cp:revision>
  <cp:lastPrinted>2015-07-14T16:02:16Z</cp:lastPrinted>
  <dcterms:created xsi:type="dcterms:W3CDTF">2009-07-12T16:25:16Z</dcterms:created>
  <dcterms:modified xsi:type="dcterms:W3CDTF">2021-01-20T22:18:42Z</dcterms:modified>
  <cp:category/>
</cp:coreProperties>
</file>