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3"/>
  </p:sldMasterIdLst>
  <p:notesMasterIdLst>
    <p:notesMasterId r:id="rId7"/>
  </p:notesMasterIdLst>
  <p:handoutMasterIdLst>
    <p:handoutMasterId r:id="rId8"/>
  </p:handoutMasterIdLst>
  <p:sldIdLst>
    <p:sldId id="287" r:id="rId4"/>
    <p:sldId id="370" r:id="rId5"/>
    <p:sldId id="359" r:id="rId6"/>
  </p:sldIdLst>
  <p:sldSz cx="12190413" cy="6859588"/>
  <p:notesSz cx="6934200" cy="9280525"/>
  <p:defaultTextStyle>
    <a:defPPr>
      <a:defRPr lang="en-US"/>
    </a:defPPr>
    <a:lvl1pPr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1pPr>
    <a:lvl2pPr marL="4977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2pPr>
    <a:lvl3pPr marL="9955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3pPr>
    <a:lvl4pPr marL="1493398"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4pPr>
    <a:lvl5pPr marL="1991197"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5pPr>
    <a:lvl6pPr marL="2488997" algn="l" defTabSz="497799" rtl="0" eaLnBrk="1" latinLnBrk="0" hangingPunct="1">
      <a:defRPr sz="1300" kern="1200">
        <a:solidFill>
          <a:schemeClr val="tx1"/>
        </a:solidFill>
        <a:latin typeface="Times New Roman" charset="0"/>
        <a:ea typeface="ＭＳ Ｐゴシック" charset="0"/>
        <a:cs typeface="ＭＳ Ｐゴシック" charset="0"/>
      </a:defRPr>
    </a:lvl6pPr>
    <a:lvl7pPr marL="2986796" algn="l" defTabSz="497799" rtl="0" eaLnBrk="1" latinLnBrk="0" hangingPunct="1">
      <a:defRPr sz="1300" kern="1200">
        <a:solidFill>
          <a:schemeClr val="tx1"/>
        </a:solidFill>
        <a:latin typeface="Times New Roman" charset="0"/>
        <a:ea typeface="ＭＳ Ｐゴシック" charset="0"/>
        <a:cs typeface="ＭＳ Ｐゴシック" charset="0"/>
      </a:defRPr>
    </a:lvl7pPr>
    <a:lvl8pPr marL="3484596" algn="l" defTabSz="497799" rtl="0" eaLnBrk="1" latinLnBrk="0" hangingPunct="1">
      <a:defRPr sz="1300" kern="1200">
        <a:solidFill>
          <a:schemeClr val="tx1"/>
        </a:solidFill>
        <a:latin typeface="Times New Roman" charset="0"/>
        <a:ea typeface="ＭＳ Ｐゴシック" charset="0"/>
        <a:cs typeface="ＭＳ Ｐゴシック" charset="0"/>
      </a:defRPr>
    </a:lvl8pPr>
    <a:lvl9pPr marL="3982395" algn="l" defTabSz="497799" rtl="0" eaLnBrk="1" latinLnBrk="0" hangingPunct="1">
      <a:defRPr sz="13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370"/>
            <p14:sldId id="3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2161">
          <p15:clr>
            <a:srgbClr val="A4A3A4"/>
          </p15:clr>
        </p15:guide>
        <p15:guide id="4"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lly Verso" initials="BV"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315" autoAdjust="0"/>
    <p:restoredTop sz="96215" autoAdjust="0"/>
  </p:normalViewPr>
  <p:slideViewPr>
    <p:cSldViewPr>
      <p:cViewPr varScale="1">
        <p:scale>
          <a:sx n="82" d="100"/>
          <a:sy n="82" d="100"/>
        </p:scale>
        <p:origin x="390" y="96"/>
      </p:cViewPr>
      <p:guideLst>
        <p:guide orient="horz" pos="2160"/>
        <p:guide pos="2880"/>
        <p:guide orient="horz" pos="2161"/>
        <p:guide pos="384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2" d="100"/>
          <a:sy n="62" d="100"/>
        </p:scale>
        <p:origin x="2928" y="6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dirty="0"/>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dirty="0"/>
              <a:t>Page </a:t>
            </a:r>
            <a:fld id="{A02D7F57-CF25-5744-BB38-A746692E5220}" type="slidenum">
              <a:rPr lang="en-US"/>
              <a:pPr>
                <a:defRPr/>
              </a:pPr>
              <a:t>‹#›</a:t>
            </a:fld>
            <a:endParaRPr lang="en-US" dirty="0"/>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dirty="0"/>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14340" name="Rectangle 4"/>
          <p:cNvSpPr>
            <a:spLocks noGrp="1" noRot="1" noChangeAspect="1" noChangeArrowheads="1" noTextEdit="1"/>
          </p:cNvSpPr>
          <p:nvPr>
            <p:ph type="sldImg" idx="2"/>
          </p:nvPr>
        </p:nvSpPr>
        <p:spPr bwMode="auto">
          <a:xfrm>
            <a:off x="385763" y="701675"/>
            <a:ext cx="6162675"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dirty="0"/>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dirty="0"/>
              <a:t>Page </a:t>
            </a:r>
            <a:fld id="{44150747-EEFC-F243-90C1-8A0124CC47EF}" type="slidenum">
              <a:rPr lang="en-US"/>
              <a:pPr>
                <a:defRPr/>
              </a:pPr>
              <a:t>‹#›</a:t>
            </a:fld>
            <a:endParaRPr lang="en-US" dirty="0"/>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p:notesStyle>
    <a:lvl1pPr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65" charset="-128"/>
        <a:cs typeface="ＭＳ Ｐゴシック" pitchFamily="-65" charset="-128"/>
      </a:defRPr>
    </a:lvl1pPr>
    <a:lvl2pPr marL="1244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2pPr>
    <a:lvl3pPr marL="24890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3pPr>
    <a:lvl4pPr marL="3733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4pPr>
    <a:lvl5pPr marL="497799"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5pPr>
    <a:lvl6pPr marL="2488997" algn="l" defTabSz="497799" rtl="0" eaLnBrk="1" latinLnBrk="0" hangingPunct="1">
      <a:defRPr sz="1300" kern="1200">
        <a:solidFill>
          <a:schemeClr val="tx1"/>
        </a:solidFill>
        <a:latin typeface="+mn-lt"/>
        <a:ea typeface="+mn-ea"/>
        <a:cs typeface="+mn-cs"/>
      </a:defRPr>
    </a:lvl6pPr>
    <a:lvl7pPr marL="2986796" algn="l" defTabSz="497799" rtl="0" eaLnBrk="1" latinLnBrk="0" hangingPunct="1">
      <a:defRPr sz="1300" kern="1200">
        <a:solidFill>
          <a:schemeClr val="tx1"/>
        </a:solidFill>
        <a:latin typeface="+mn-lt"/>
        <a:ea typeface="+mn-ea"/>
        <a:cs typeface="+mn-cs"/>
      </a:defRPr>
    </a:lvl7pPr>
    <a:lvl8pPr marL="3484596" algn="l" defTabSz="497799" rtl="0" eaLnBrk="1" latinLnBrk="0" hangingPunct="1">
      <a:defRPr sz="1300" kern="1200">
        <a:solidFill>
          <a:schemeClr val="tx1"/>
        </a:solidFill>
        <a:latin typeface="+mn-lt"/>
        <a:ea typeface="+mn-ea"/>
        <a:cs typeface="+mn-cs"/>
      </a:defRPr>
    </a:lvl8pPr>
    <a:lvl9pPr marL="3982395" algn="l" defTabSz="497799"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385763" y="701675"/>
            <a:ext cx="61626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2</a:t>
            </a:fld>
            <a:endParaRPr lang="en-US" dirty="0"/>
          </a:p>
        </p:txBody>
      </p:sp>
    </p:spTree>
    <p:extLst>
      <p:ext uri="{BB962C8B-B14F-4D97-AF65-F5344CB8AC3E}">
        <p14:creationId xmlns:p14="http://schemas.microsoft.com/office/powerpoint/2010/main" val="1152773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3</a:t>
            </a:fld>
            <a:endParaRPr lang="en-US" dirty="0"/>
          </a:p>
        </p:txBody>
      </p:sp>
    </p:spTree>
    <p:extLst>
      <p:ext uri="{BB962C8B-B14F-4D97-AF65-F5344CB8AC3E}">
        <p14:creationId xmlns:p14="http://schemas.microsoft.com/office/powerpoint/2010/main" val="3657281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282" y="685959"/>
            <a:ext cx="10361851" cy="1067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282" y="1981659"/>
            <a:ext cx="10361851" cy="4115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6399967" y="382085"/>
            <a:ext cx="52825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500" b="1" dirty="0"/>
              <a:t>doc.: &lt;15-21-0057-00-nuwb&gt;</a:t>
            </a:r>
          </a:p>
        </p:txBody>
      </p:sp>
      <p:sp>
        <p:nvSpPr>
          <p:cNvPr id="1033" name="Rectangle 9"/>
          <p:cNvSpPr>
            <a:spLocks noChangeArrowheads="1"/>
          </p:cNvSpPr>
          <p:nvPr/>
        </p:nvSpPr>
        <p:spPr bwMode="auto">
          <a:xfrm>
            <a:off x="507933"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507934" y="6376877"/>
            <a:ext cx="1107295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1" name="Rectangle 9"/>
          <p:cNvSpPr>
            <a:spLocks noChangeArrowheads="1"/>
          </p:cNvSpPr>
          <p:nvPr userDrawn="1"/>
        </p:nvSpPr>
        <p:spPr bwMode="auto">
          <a:xfrm>
            <a:off x="507935" y="279465"/>
            <a:ext cx="203173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sz="1500" dirty="0"/>
              <a:t>January </a:t>
            </a:r>
            <a:r>
              <a:rPr lang="en-US" sz="1500" baseline="0" dirty="0"/>
              <a:t>2021</a:t>
            </a:r>
            <a:endParaRPr lang="en-US" sz="1500" dirty="0"/>
          </a:p>
        </p:txBody>
      </p:sp>
      <p:sp>
        <p:nvSpPr>
          <p:cNvPr id="15" name="Rectangle 7"/>
          <p:cNvSpPr>
            <a:spLocks noChangeArrowheads="1"/>
          </p:cNvSpPr>
          <p:nvPr userDrawn="1"/>
        </p:nvSpPr>
        <p:spPr bwMode="auto">
          <a:xfrm>
            <a:off x="6298381" y="6472367"/>
            <a:ext cx="528251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a:t>Verso, et al., (Qorvo)</a:t>
            </a:r>
          </a:p>
        </p:txBody>
      </p:sp>
      <p:sp>
        <p:nvSpPr>
          <p:cNvPr id="16" name="Line 10"/>
          <p:cNvSpPr>
            <a:spLocks noChangeShapeType="1"/>
          </p:cNvSpPr>
          <p:nvPr userDrawn="1"/>
        </p:nvSpPr>
        <p:spPr bwMode="auto">
          <a:xfrm>
            <a:off x="507935" y="612917"/>
            <a:ext cx="1117454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7" name="Rectangle 9"/>
          <p:cNvSpPr>
            <a:spLocks noChangeArrowheads="1"/>
          </p:cNvSpPr>
          <p:nvPr userDrawn="1"/>
        </p:nvSpPr>
        <p:spPr bwMode="auto">
          <a:xfrm>
            <a:off x="5621135"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95599"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p:titleStyle>
    <p:body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p:bodyStyle>
    <p:otherStyle>
      <a:defPPr>
        <a:defRPr lang="en-US"/>
      </a:defPPr>
      <a:lvl1pPr marL="0" algn="l" defTabSz="497799" rtl="0" eaLnBrk="1" latinLnBrk="0" hangingPunct="1">
        <a:defRPr sz="2000" kern="1200">
          <a:solidFill>
            <a:schemeClr val="tx1"/>
          </a:solidFill>
          <a:latin typeface="+mn-lt"/>
          <a:ea typeface="+mn-ea"/>
          <a:cs typeface="+mn-cs"/>
        </a:defRPr>
      </a:lvl1pPr>
      <a:lvl2pPr marL="497799" algn="l" defTabSz="497799" rtl="0" eaLnBrk="1" latinLnBrk="0" hangingPunct="1">
        <a:defRPr sz="2000" kern="1200">
          <a:solidFill>
            <a:schemeClr val="tx1"/>
          </a:solidFill>
          <a:latin typeface="+mn-lt"/>
          <a:ea typeface="+mn-ea"/>
          <a:cs typeface="+mn-cs"/>
        </a:defRPr>
      </a:lvl2pPr>
      <a:lvl3pPr marL="995599" algn="l" defTabSz="497799" rtl="0" eaLnBrk="1" latinLnBrk="0" hangingPunct="1">
        <a:defRPr sz="2000" kern="1200">
          <a:solidFill>
            <a:schemeClr val="tx1"/>
          </a:solidFill>
          <a:latin typeface="+mn-lt"/>
          <a:ea typeface="+mn-ea"/>
          <a:cs typeface="+mn-cs"/>
        </a:defRPr>
      </a:lvl3pPr>
      <a:lvl4pPr marL="1493398" algn="l" defTabSz="497799" rtl="0" eaLnBrk="1" latinLnBrk="0" hangingPunct="1">
        <a:defRPr sz="2000" kern="1200">
          <a:solidFill>
            <a:schemeClr val="tx1"/>
          </a:solidFill>
          <a:latin typeface="+mn-lt"/>
          <a:ea typeface="+mn-ea"/>
          <a:cs typeface="+mn-cs"/>
        </a:defRPr>
      </a:lvl4pPr>
      <a:lvl5pPr marL="1991197" algn="l" defTabSz="497799" rtl="0" eaLnBrk="1" latinLnBrk="0" hangingPunct="1">
        <a:defRPr sz="2000" kern="1200">
          <a:solidFill>
            <a:schemeClr val="tx1"/>
          </a:solidFill>
          <a:latin typeface="+mn-lt"/>
          <a:ea typeface="+mn-ea"/>
          <a:cs typeface="+mn-cs"/>
        </a:defRPr>
      </a:lvl5pPr>
      <a:lvl6pPr marL="2488997" algn="l" defTabSz="497799" rtl="0" eaLnBrk="1" latinLnBrk="0" hangingPunct="1">
        <a:defRPr sz="2000" kern="1200">
          <a:solidFill>
            <a:schemeClr val="tx1"/>
          </a:solidFill>
          <a:latin typeface="+mn-lt"/>
          <a:ea typeface="+mn-ea"/>
          <a:cs typeface="+mn-cs"/>
        </a:defRPr>
      </a:lvl6pPr>
      <a:lvl7pPr marL="2986796" algn="l" defTabSz="497799" rtl="0" eaLnBrk="1" latinLnBrk="0" hangingPunct="1">
        <a:defRPr sz="2000" kern="1200">
          <a:solidFill>
            <a:schemeClr val="tx1"/>
          </a:solidFill>
          <a:latin typeface="+mn-lt"/>
          <a:ea typeface="+mn-ea"/>
          <a:cs typeface="+mn-cs"/>
        </a:defRPr>
      </a:lvl7pPr>
      <a:lvl8pPr marL="3484596" algn="l" defTabSz="497799" rtl="0" eaLnBrk="1" latinLnBrk="0" hangingPunct="1">
        <a:defRPr sz="2000" kern="1200">
          <a:solidFill>
            <a:schemeClr val="tx1"/>
          </a:solidFill>
          <a:latin typeface="+mn-lt"/>
          <a:ea typeface="+mn-ea"/>
          <a:cs typeface="+mn-cs"/>
        </a:defRPr>
      </a:lvl8pPr>
      <a:lvl9pPr marL="3982395" algn="l" defTabSz="497799"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03175" y="838397"/>
            <a:ext cx="11784066" cy="4871069"/>
          </a:xfrm>
          <a:prstGeom prst="rect">
            <a:avLst/>
          </a:prstGeom>
          <a:noFill/>
          <a:ln w="12700">
            <a:noFill/>
            <a:miter lim="800000"/>
            <a:headEnd type="none" w="sm" len="sm"/>
            <a:tailEnd type="none" w="sm" len="sm"/>
          </a:ln>
          <a:effectLst/>
        </p:spPr>
        <p:txBody>
          <a:bodyPr lIns="99560" tIns="49780" rIns="99560" bIns="49780">
            <a:spAutoFit/>
          </a:bodyPr>
          <a:lstStyle/>
          <a:p>
            <a:pPr algn="ctr" eaLnBrk="0" hangingPunct="0">
              <a:defRPr/>
            </a:pPr>
            <a:r>
              <a:rPr lang="en-US" sz="20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700" b="1" dirty="0">
              <a:solidFill>
                <a:schemeClr val="tx2"/>
              </a:solidFill>
              <a:latin typeface="Times New Roman" pitchFamily="18" charset="0"/>
              <a:ea typeface="ＭＳ Ｐゴシック" pitchFamily="-65" charset="-128"/>
              <a:cs typeface="+mn-cs"/>
            </a:endParaRPr>
          </a:p>
          <a:p>
            <a:pPr eaLnBrk="0" hangingPunct="0">
              <a:defRPr/>
            </a:pP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Submission Title:</a:t>
            </a:r>
            <a:r>
              <a:rPr lang="en-US" sz="1700" dirty="0">
                <a:solidFill>
                  <a:schemeClr val="tx2"/>
                </a:solidFill>
                <a:latin typeface="Times New Roman" pitchFamily="18" charset="0"/>
                <a:ea typeface="ＭＳ Ｐゴシック" pitchFamily="-65" charset="-128"/>
                <a:cs typeface="+mn-cs"/>
              </a:rPr>
              <a:t> [</a:t>
            </a:r>
            <a:r>
              <a:rPr lang="en-IE" sz="1700" dirty="0">
                <a:solidFill>
                  <a:srgbClr val="FF0000"/>
                </a:solidFill>
                <a:latin typeface="Times New Roman" pitchFamily="18" charset="0"/>
                <a:ea typeface="ＭＳ Ｐゴシック" pitchFamily="-65" charset="-128"/>
                <a:cs typeface="+mn-cs"/>
              </a:rPr>
              <a:t>A proposal for scope of NG UWB project</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Date Submitted: </a:t>
            </a:r>
            <a:r>
              <a:rPr lang="en-US" sz="1700" dirty="0">
                <a:solidFill>
                  <a:schemeClr val="tx2"/>
                </a:solidFill>
                <a:latin typeface="Times New Roman" pitchFamily="18" charset="0"/>
                <a:ea typeface="ＭＳ Ｐゴシック" pitchFamily="-65" charset="-128"/>
                <a:cs typeface="+mn-cs"/>
              </a:rPr>
              <a:t>[</a:t>
            </a:r>
            <a:r>
              <a:rPr lang="en-US" sz="1700" dirty="0">
                <a:solidFill>
                  <a:srgbClr val="FF0000"/>
                </a:solidFill>
                <a:latin typeface="Times New Roman" pitchFamily="18" charset="0"/>
                <a:ea typeface="ＭＳ Ｐゴシック" pitchFamily="-65" charset="-128"/>
                <a:cs typeface="+mn-cs"/>
              </a:rPr>
              <a:t>19th January 2021</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Source:</a:t>
            </a:r>
            <a:r>
              <a:rPr lang="en-US" sz="1700" dirty="0">
                <a:solidFill>
                  <a:schemeClr val="tx2"/>
                </a:solidFill>
                <a:latin typeface="Times New Roman" pitchFamily="18" charset="0"/>
                <a:ea typeface="ＭＳ Ｐゴシック" pitchFamily="-65" charset="-128"/>
                <a:cs typeface="+mn-cs"/>
              </a:rPr>
              <a:t> [</a:t>
            </a:r>
            <a:r>
              <a:rPr lang="en-US" sz="1700" dirty="0">
                <a:solidFill>
                  <a:srgbClr val="FF0000"/>
                </a:solidFill>
                <a:latin typeface="Times New Roman" pitchFamily="18" charset="0"/>
                <a:ea typeface="ＭＳ Ｐゴシック" pitchFamily="-65" charset="-128"/>
                <a:cs typeface="+mn-cs"/>
              </a:rPr>
              <a:t>Billy Verso, Michael McLaughlin, Jarek Niewczas, </a:t>
            </a:r>
            <a:r>
              <a:rPr lang="en-US" sz="1700" dirty="0">
                <a:solidFill>
                  <a:schemeClr val="tx2"/>
                </a:solidFill>
                <a:latin typeface="Times New Roman" pitchFamily="18" charset="0"/>
                <a:ea typeface="ＭＳ Ｐゴシック" pitchFamily="-65" charset="-128"/>
                <a:cs typeface="+mn-cs"/>
              </a:rPr>
              <a:t>] Company [</a:t>
            </a:r>
            <a:r>
              <a:rPr lang="en-US" sz="1700" dirty="0">
                <a:solidFill>
                  <a:srgbClr val="FF0000"/>
                </a:solidFill>
                <a:latin typeface="Times New Roman" pitchFamily="18" charset="0"/>
                <a:ea typeface="ＭＳ Ｐゴシック" pitchFamily="-65" charset="-128"/>
                <a:cs typeface="+mn-cs"/>
              </a:rPr>
              <a:t>Qorvo, Inc.</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Address [</a:t>
            </a:r>
            <a:r>
              <a:rPr lang="en-US" sz="1700" dirty="0">
                <a:solidFill>
                  <a:srgbClr val="FF0000"/>
                </a:solidFill>
                <a:latin typeface="Times New Roman" pitchFamily="18" charset="0"/>
                <a:ea typeface="ＭＳ Ｐゴシック" pitchFamily="-65" charset="-128"/>
                <a:cs typeface="+mn-cs"/>
              </a:rPr>
              <a:t> </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E-Mail:[</a:t>
            </a:r>
            <a:r>
              <a:rPr lang="en-US" sz="1700" dirty="0" err="1">
                <a:solidFill>
                  <a:srgbClr val="FF0000"/>
                </a:solidFill>
                <a:latin typeface="Times New Roman" pitchFamily="18" charset="0"/>
                <a:ea typeface="ＭＳ Ｐゴシック" pitchFamily="-65" charset="-128"/>
                <a:cs typeface="+mn-cs"/>
              </a:rPr>
              <a:t>billy.verso</a:t>
            </a:r>
            <a:r>
              <a:rPr lang="en-US" sz="1700" dirty="0">
                <a:solidFill>
                  <a:srgbClr val="FF0000"/>
                </a:solidFill>
                <a:latin typeface="Times New Roman" pitchFamily="18" charset="0"/>
                <a:ea typeface="ＭＳ Ｐゴシック" pitchFamily="-65" charset="-128"/>
                <a:cs typeface="+mn-cs"/>
              </a:rPr>
              <a:t> (at) qorvo.com</a:t>
            </a:r>
            <a:r>
              <a:rPr lang="en-US" sz="1700" dirty="0">
                <a:solidFill>
                  <a:schemeClr val="tx2"/>
                </a:solidFill>
                <a:latin typeface="Times New Roman" pitchFamily="18" charset="0"/>
                <a:ea typeface="ＭＳ Ｐゴシック" pitchFamily="-65" charset="-128"/>
                <a:cs typeface="+mn-cs"/>
              </a:rPr>
              <a:t>]	</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Re:</a:t>
            </a:r>
            <a:r>
              <a:rPr lang="en-US" sz="1700" dirty="0">
                <a:solidFill>
                  <a:schemeClr val="tx2"/>
                </a:solidFill>
                <a:latin typeface="Times New Roman" pitchFamily="18" charset="0"/>
                <a:ea typeface="ＭＳ Ｐゴシック" pitchFamily="-65" charset="-128"/>
                <a:cs typeface="+mn-cs"/>
              </a:rPr>
              <a:t> [Proposed scope for next generation UWB project]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Abstract:</a:t>
            </a:r>
            <a:r>
              <a:rPr lang="en-US" sz="1700" dirty="0">
                <a:solidFill>
                  <a:schemeClr val="tx2"/>
                </a:solidFill>
                <a:latin typeface="Times New Roman" pitchFamily="18" charset="0"/>
                <a:ea typeface="ＭＳ Ｐゴシック" pitchFamily="-65" charset="-128"/>
                <a:cs typeface="+mn-cs"/>
              </a:rPr>
              <a:t>	[A proposal for the text of the PAR scope for the next generation UWB standardization project.]</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Purpose:</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Notice:</a:t>
            </a:r>
            <a:r>
              <a:rPr lang="en-US" sz="17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700" b="1"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Release:</a:t>
            </a:r>
            <a:r>
              <a:rPr lang="en-US" sz="17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IE" sz="3500" b="1" dirty="0">
                <a:solidFill>
                  <a:srgbClr val="000000"/>
                </a:solidFill>
              </a:rPr>
              <a:t>PAR scope proposal</a:t>
            </a:r>
            <a:endParaRPr lang="en-US" sz="3500" dirty="0">
              <a:latin typeface="Arial" charset="0"/>
            </a:endParaRPr>
          </a:p>
        </p:txBody>
      </p:sp>
      <p:sp>
        <p:nvSpPr>
          <p:cNvPr id="10243" name="Rectangle 1027"/>
          <p:cNvSpPr>
            <a:spLocks noGrp="1" noChangeArrowheads="1"/>
          </p:cNvSpPr>
          <p:nvPr>
            <p:ph type="body" idx="1"/>
          </p:nvPr>
        </p:nvSpPr>
        <p:spPr>
          <a:xfrm>
            <a:off x="507935" y="1372394"/>
            <a:ext cx="11073671" cy="4876799"/>
          </a:xfrm>
        </p:spPr>
        <p:txBody>
          <a:bodyPr/>
          <a:lstStyle/>
          <a:p>
            <a:r>
              <a:rPr lang="en-IE" sz="2400" dirty="0">
                <a:latin typeface="Arial" charset="0"/>
              </a:rPr>
              <a:t>Based on submission 15-21-0004-00 and various discussions at the NG-UWB interest group, the following is a proposal for the PAR scope text:   </a:t>
            </a:r>
          </a:p>
          <a:p>
            <a:endParaRPr lang="en-IE" sz="2400" dirty="0">
              <a:latin typeface="Arial" charset="0"/>
            </a:endParaRPr>
          </a:p>
          <a:p>
            <a:pPr marL="435574" lvl="1" indent="0">
              <a:lnSpc>
                <a:spcPct val="150000"/>
              </a:lnSpc>
              <a:buNone/>
            </a:pPr>
            <a:r>
              <a:rPr lang="en-US" sz="2000" dirty="0">
                <a:latin typeface="Arial" charset="0"/>
              </a:rPr>
              <a:t>This amendment enhances the HRP UWB PHY and MAC.  Areas of enhancement to be considered include:- additional modulation schemes to support higher &amp; lower data rates and longer operating range; additional channels and operating frequencies; interference mitigation techniques to support higher density and higher traffic use cases; improvements to ranging accuracy/precision; schemes to reduce power consumption; and sensing facilities to support presence detection and environment mapping.</a:t>
            </a:r>
            <a:endParaRPr lang="en-IE" sz="2000" dirty="0">
              <a:latin typeface="Arial" charset="0"/>
            </a:endParaRPr>
          </a:p>
          <a:p>
            <a:pPr marL="0" indent="0">
              <a:buNone/>
            </a:pPr>
            <a:r>
              <a:rPr lang="en-IE" sz="2800" dirty="0">
                <a:latin typeface="Arial" charset="0"/>
              </a:rPr>
              <a:t>  </a:t>
            </a:r>
            <a:endParaRPr lang="en-IE" sz="2400" dirty="0">
              <a:latin typeface="Arial" charset="0"/>
            </a:endParaRPr>
          </a:p>
        </p:txBody>
      </p:sp>
    </p:spTree>
    <p:extLst>
      <p:ext uri="{BB962C8B-B14F-4D97-AF65-F5344CB8AC3E}">
        <p14:creationId xmlns:p14="http://schemas.microsoft.com/office/powerpoint/2010/main" val="969140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2489"/>
            <a:ext cx="12190413" cy="500642"/>
          </a:xfrm>
          <a:prstGeom prst="rect">
            <a:avLst/>
          </a:prstGeom>
          <a:noFill/>
        </p:spPr>
        <p:txBody>
          <a:bodyPr wrap="square" lIns="99560" tIns="49780" rIns="99560" bIns="49780" rtlCol="0">
            <a:spAutoFit/>
          </a:bodyPr>
          <a:lstStyle/>
          <a:p>
            <a:pPr algn="ctr"/>
            <a:r>
              <a:rPr lang="en-IE" sz="2600" b="1" dirty="0"/>
              <a:t>THE END</a:t>
            </a:r>
          </a:p>
        </p:txBody>
      </p:sp>
    </p:spTree>
    <p:extLst>
      <p:ext uri="{BB962C8B-B14F-4D97-AF65-F5344CB8AC3E}">
        <p14:creationId xmlns:p14="http://schemas.microsoft.com/office/powerpoint/2010/main" val="214540552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idjA4MDI0NzwvVXNlck5hbWU+PERhdGVUaW1lPjA4LzAxLzIwMjEgMTI6NTk6MDI8L0RhdGVUaW1lPjxMYWJlbFN0cmluZz5VTlJFU1RSSUNURUQ8L0xhYmVsU3RyaW5nPjwvaXRlbT48L2xhYmVsSGlzdG9yeT4=</Value>
</WrappedLabelHistory>
</file>

<file path=customXml/item2.xml><?xml version="1.0" encoding="utf-8"?>
<sisl xmlns:xsd="http://www.w3.org/2001/XMLSchema" xmlns:xsi="http://www.w3.org/2001/XMLSchema-instance"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D356AA49-1F13-4EB0-AA8E-57FAD09BD349}">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F02F2CB4-F39D-45F1-B293-B9EB7E2D6C8F}">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
  <TotalTime>0</TotalTime>
  <Words>374</Words>
  <Application>Microsoft Office PowerPoint</Application>
  <PresentationFormat>Custom</PresentationFormat>
  <Paragraphs>30</Paragraphs>
  <Slides>3</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Times New Roman</vt:lpstr>
      <vt:lpstr>Default Design</vt:lpstr>
      <vt:lpstr>PowerPoint Presentation</vt:lpstr>
      <vt:lpstr>PAR scope proposal</vt:lpstr>
      <vt:lpstr>PowerPoint Presentation</vt:lpstr>
    </vt:vector>
  </TitlesOfParts>
  <Company>Decawave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Billy Verso</cp:lastModifiedBy>
  <cp:revision>1164</cp:revision>
  <cp:lastPrinted>2015-07-14T16:02:16Z</cp:lastPrinted>
  <dcterms:created xsi:type="dcterms:W3CDTF">2009-07-12T16:25:16Z</dcterms:created>
  <dcterms:modified xsi:type="dcterms:W3CDTF">2021-01-19T14:06:09Z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906a9bd8-20e5-4fac-ac8f-0fee155ba067</vt:lpwstr>
  </property>
  <property fmtid="{D5CDD505-2E9C-101B-9397-08002B2CF9AE}" pid="3" name="bjClsUserRVM">
    <vt:lpwstr>[]</vt:lpwstr>
  </property>
  <property fmtid="{D5CDD505-2E9C-101B-9397-08002B2CF9AE}" pid="4" name="bjSaver">
    <vt:lpwstr>iwBQqIGM6YJfvP+wd87oT95wYEBiIJN0</vt:lpwstr>
  </property>
  <property fmtid="{D5CDD505-2E9C-101B-9397-08002B2CF9AE}" pid="5" name="bjDocumentLabelXML">
    <vt:lpwstr>&lt;?xml version="1.0" encoding="us-ascii"?&gt;&lt;sisl xmlns:xsd="http://www.w3.org/2001/XMLSchema" xmlns:xsi="http://www.w3.org/2001/XMLSchema-instance" sislVersion="0" policy="82049413-2d3e-4083-a592-ac23f9157539" origin="userSelected" xmlns="http://www.boldonj</vt:lpwstr>
  </property>
  <property fmtid="{D5CDD505-2E9C-101B-9397-08002B2CF9AE}" pid="6" name="bjDocumentLabelXML-0">
    <vt:lpwstr>ames.com/2008/01/sie/internal/label"&gt;&lt;element uid="ee71e43c-6952-4aa0-ba93-1c3981439a05" value="" /&gt;&lt;/sisl&gt;</vt:lpwstr>
  </property>
  <property fmtid="{D5CDD505-2E9C-101B-9397-08002B2CF9AE}" pid="7" name="bjDocumentSecurityLabel">
    <vt:lpwstr>UNRESTRICTED</vt:lpwstr>
  </property>
  <property fmtid="{D5CDD505-2E9C-101B-9397-08002B2CF9AE}" pid="8" name="bjLabelHistoryID">
    <vt:lpwstr>{D356AA49-1F13-4EB0-AA8E-57FAD09BD349}</vt:lpwstr>
  </property>
</Properties>
</file>