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3" r:id="rId2"/>
    <p:sldId id="309" r:id="rId3"/>
    <p:sldId id="310" r:id="rId4"/>
    <p:sldId id="315" r:id="rId5"/>
    <p:sldId id="311" r:id="rId6"/>
    <p:sldId id="314" r:id="rId7"/>
    <p:sldId id="316" r:id="rId8"/>
    <p:sldId id="312" r:id="rId9"/>
    <p:sldId id="313" r:id="rId10"/>
    <p:sldId id="31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752" userDrawn="1">
          <p15:clr>
            <a:srgbClr val="A4A3A4"/>
          </p15:clr>
        </p15:guide>
        <p15:guide id="2" pos="43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091"/>
    <p:restoredTop sz="96327"/>
  </p:normalViewPr>
  <p:slideViewPr>
    <p:cSldViewPr showGuides="1">
      <p:cViewPr varScale="1">
        <p:scale>
          <a:sx n="124" d="100"/>
          <a:sy n="124" d="100"/>
        </p:scale>
        <p:origin x="864" y="168"/>
      </p:cViewPr>
      <p:guideLst>
        <p:guide orient="horz" pos="1752"/>
        <p:guide pos="431"/>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2</a:t>
            </a:fld>
            <a:endParaRPr lang="en-US" altLang="ja-JP"/>
          </a:p>
        </p:txBody>
      </p:sp>
    </p:spTree>
    <p:extLst>
      <p:ext uri="{BB962C8B-B14F-4D97-AF65-F5344CB8AC3E}">
        <p14:creationId xmlns:p14="http://schemas.microsoft.com/office/powerpoint/2010/main" val="118347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3</a:t>
            </a:fld>
            <a:endParaRPr lang="en-US" altLang="ja-JP"/>
          </a:p>
        </p:txBody>
      </p:sp>
    </p:spTree>
    <p:extLst>
      <p:ext uri="{BB962C8B-B14F-4D97-AF65-F5344CB8AC3E}">
        <p14:creationId xmlns:p14="http://schemas.microsoft.com/office/powerpoint/2010/main" val="1645784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ja-JP" altLang="en-US" dirty="0"/>
          </a:p>
        </p:txBody>
      </p:sp>
      <p:sp>
        <p:nvSpPr>
          <p:cNvPr id="4" name="タイトル 3">
            <a:extLst>
              <a:ext uri="{FF2B5EF4-FFF2-40B4-BE49-F238E27FC236}">
                <a16:creationId xmlns:a16="http://schemas.microsoft.com/office/drawing/2014/main" id="{09CEBB09-EA25-4192-8245-A9A907A95613}"/>
              </a:ext>
            </a:extLst>
          </p:cNvPr>
          <p:cNvSpPr>
            <a:spLocks noGrp="1"/>
          </p:cNvSpPr>
          <p:nvPr>
            <p:ph type="title"/>
          </p:nvPr>
        </p:nvSpPr>
        <p:spPr/>
        <p:txBody>
          <a:bodyPr/>
          <a:lstStyle/>
          <a:p>
            <a:r>
              <a:rPr lang="ja-JP" altLang="en-US"/>
              <a:t>マスター タイトルの書式設定</a:t>
            </a:r>
            <a:endParaRPr lang="en-001"/>
          </a:p>
        </p:txBody>
      </p:sp>
      <p:sp>
        <p:nvSpPr>
          <p:cNvPr id="9" name="日付プレースホルダー 3">
            <a:extLst>
              <a:ext uri="{FF2B5EF4-FFF2-40B4-BE49-F238E27FC236}">
                <a16:creationId xmlns:a16="http://schemas.microsoft.com/office/drawing/2014/main" id="{03D54D2B-9089-400F-8F6F-C07F7C952346}"/>
              </a:ext>
            </a:extLst>
          </p:cNvPr>
          <p:cNvSpPr>
            <a:spLocks noGrp="1"/>
          </p:cNvSpPr>
          <p:nvPr>
            <p:ph type="dt" sz="half" idx="2"/>
          </p:nvPr>
        </p:nvSpPr>
        <p:spPr>
          <a:xfrm>
            <a:off x="685800" y="378281"/>
            <a:ext cx="1600200" cy="215444"/>
          </a:xfrm>
          <a:prstGeom prst="rect">
            <a:avLst/>
          </a:prstGeom>
        </p:spPr>
        <p:txBody>
          <a:bodyPr/>
          <a:lstStyle>
            <a:lvl1pPr>
              <a:defRPr sz="1100" b="1">
                <a:latin typeface="+mj-lt"/>
              </a:defRPr>
            </a:lvl1pPr>
          </a:lstStyle>
          <a:p>
            <a:r>
              <a:rPr lang="en-001" altLang="ja-JP"/>
              <a:t>&lt;</a:t>
            </a:r>
            <a:r>
              <a:rPr lang="en-US" altLang="ja-JP" dirty="0"/>
              <a:t>January</a:t>
            </a:r>
            <a:r>
              <a:rPr lang="en-001" altLang="ja-JP"/>
              <a:t>,2020&gt;</a:t>
            </a:r>
            <a:endParaRPr lang="en-US" altLang="ja-JP" dirty="0"/>
          </a:p>
        </p:txBody>
      </p:sp>
      <p:sp>
        <p:nvSpPr>
          <p:cNvPr id="11" name="フッター プレースホルダー 2">
            <a:extLst>
              <a:ext uri="{FF2B5EF4-FFF2-40B4-BE49-F238E27FC236}">
                <a16:creationId xmlns:a16="http://schemas.microsoft.com/office/drawing/2014/main" id="{692D29E5-2F47-4D5D-ADEF-27E82154352F}"/>
              </a:ext>
            </a:extLst>
          </p:cNvPr>
          <p:cNvSpPr>
            <a:spLocks noGrp="1"/>
          </p:cNvSpPr>
          <p:nvPr>
            <p:ph type="ftr" sz="quarter" idx="3"/>
          </p:nvPr>
        </p:nvSpPr>
        <p:spPr>
          <a:xfrm>
            <a:off x="4860032" y="6453336"/>
            <a:ext cx="3816424" cy="369332"/>
          </a:xfrm>
          <a:prstGeom prst="rect">
            <a:avLst/>
          </a:prstGeom>
        </p:spPr>
        <p:txBody>
          <a:bodyPr/>
          <a:lstStyle>
            <a:lvl1pPr algn="ctr">
              <a:defRPr/>
            </a:lvl1pPr>
          </a:lstStyle>
          <a:p>
            <a:r>
              <a:rPr lang="en-US" altLang="ja-JP" dirty="0"/>
              <a:t>Hiroshi Harada, Ryota Okumura (Kyoto University)</a:t>
            </a:r>
          </a:p>
          <a:p>
            <a:r>
              <a:rPr lang="en-US" altLang="ja-JP" dirty="0"/>
              <a:t>                      </a:t>
            </a:r>
            <a:r>
              <a:rPr lang="en-US" altLang="ja-JP" dirty="0" err="1"/>
              <a:t>Takasmitsu</a:t>
            </a:r>
            <a:r>
              <a:rPr lang="en-US" altLang="ja-JP" dirty="0"/>
              <a:t> Hafuka(Lapis Technology)</a:t>
            </a:r>
          </a:p>
        </p:txBody>
      </p:sp>
      <p:sp>
        <p:nvSpPr>
          <p:cNvPr id="12" name="スライド番号プレースホルダー 3">
            <a:extLst>
              <a:ext uri="{FF2B5EF4-FFF2-40B4-BE49-F238E27FC236}">
                <a16:creationId xmlns:a16="http://schemas.microsoft.com/office/drawing/2014/main" id="{1AB64E5F-6218-44B3-8527-9B9D849D8692}"/>
              </a:ext>
            </a:extLst>
          </p:cNvPr>
          <p:cNvSpPr>
            <a:spLocks noGrp="1"/>
          </p:cNvSpPr>
          <p:nvPr>
            <p:ph type="sldNum" sz="quarter" idx="4"/>
          </p:nvPr>
        </p:nvSpPr>
        <p:spPr>
          <a:xfrm>
            <a:off x="3851920" y="6475413"/>
            <a:ext cx="786694" cy="369331"/>
          </a:xfrm>
          <a:prstGeom prst="rect">
            <a:avLst/>
          </a:prstGeom>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a:t>マスター タイトルの書式設定</a:t>
            </a:r>
            <a:endParaRPr lang="ja-JP" altLang="en-US" dirty="0"/>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9" name="日付プレースホルダー 3">
            <a:extLst>
              <a:ext uri="{FF2B5EF4-FFF2-40B4-BE49-F238E27FC236}">
                <a16:creationId xmlns:a16="http://schemas.microsoft.com/office/drawing/2014/main" id="{D73589A8-421A-4314-AC1C-595D7D38FEE7}"/>
              </a:ext>
            </a:extLst>
          </p:cNvPr>
          <p:cNvSpPr>
            <a:spLocks noGrp="1"/>
          </p:cNvSpPr>
          <p:nvPr>
            <p:ph type="dt" sz="half" idx="2"/>
          </p:nvPr>
        </p:nvSpPr>
        <p:spPr>
          <a:xfrm>
            <a:off x="685800" y="378281"/>
            <a:ext cx="1600200" cy="215444"/>
          </a:xfrm>
          <a:prstGeom prst="rect">
            <a:avLst/>
          </a:prstGeom>
        </p:spPr>
        <p:txBody>
          <a:bodyPr/>
          <a:lstStyle>
            <a:lvl1pPr>
              <a:defRPr sz="1100" b="1">
                <a:latin typeface="+mj-lt"/>
              </a:defRPr>
            </a:lvl1pPr>
          </a:lstStyle>
          <a:p>
            <a:r>
              <a:rPr lang="en-001" altLang="ja-JP"/>
              <a:t>&lt;December,2020&gt;</a:t>
            </a:r>
            <a:endParaRPr lang="en-US" altLang="ja-JP" dirty="0"/>
          </a:p>
        </p:txBody>
      </p:sp>
      <p:sp>
        <p:nvSpPr>
          <p:cNvPr id="11" name="フッター プレースホルダー 2">
            <a:extLst>
              <a:ext uri="{FF2B5EF4-FFF2-40B4-BE49-F238E27FC236}">
                <a16:creationId xmlns:a16="http://schemas.microsoft.com/office/drawing/2014/main" id="{077199C9-373D-4D2D-8780-D29575CA7520}"/>
              </a:ext>
            </a:extLst>
          </p:cNvPr>
          <p:cNvSpPr>
            <a:spLocks noGrp="1"/>
          </p:cNvSpPr>
          <p:nvPr>
            <p:ph type="ftr" sz="quarter" idx="3"/>
          </p:nvPr>
        </p:nvSpPr>
        <p:spPr>
          <a:xfrm>
            <a:off x="4860032" y="6453336"/>
            <a:ext cx="3816424" cy="369332"/>
          </a:xfrm>
          <a:prstGeom prst="rect">
            <a:avLst/>
          </a:prstGeom>
        </p:spPr>
        <p:txBody>
          <a:bodyPr/>
          <a:lstStyle>
            <a:lvl1pPr algn="ctr">
              <a:defRPr/>
            </a:lvl1pPr>
          </a:lstStyle>
          <a:p>
            <a:r>
              <a:rPr lang="en-US" altLang="ja-JP" dirty="0"/>
              <a:t>Hiroshi Harada, Ryota Okumura (Kyoto University)</a:t>
            </a:r>
          </a:p>
          <a:p>
            <a:r>
              <a:rPr lang="en-US" altLang="ja-JP" dirty="0"/>
              <a:t>                      </a:t>
            </a:r>
            <a:r>
              <a:rPr lang="en-US" altLang="ja-JP" dirty="0" err="1"/>
              <a:t>Takasmitsu</a:t>
            </a:r>
            <a:r>
              <a:rPr lang="en-US" altLang="ja-JP" dirty="0"/>
              <a:t> Hafuka(Lapis Technology)</a:t>
            </a:r>
          </a:p>
        </p:txBody>
      </p:sp>
      <p:sp>
        <p:nvSpPr>
          <p:cNvPr id="12" name="スライド番号プレースホルダー 3">
            <a:extLst>
              <a:ext uri="{FF2B5EF4-FFF2-40B4-BE49-F238E27FC236}">
                <a16:creationId xmlns:a16="http://schemas.microsoft.com/office/drawing/2014/main" id="{4B39A6F8-4615-4858-AEAE-49D3067DC05B}"/>
              </a:ext>
            </a:extLst>
          </p:cNvPr>
          <p:cNvSpPr>
            <a:spLocks noGrp="1"/>
          </p:cNvSpPr>
          <p:nvPr>
            <p:ph type="sldNum" sz="quarter" idx="4"/>
          </p:nvPr>
        </p:nvSpPr>
        <p:spPr>
          <a:xfrm>
            <a:off x="3851920" y="6475413"/>
            <a:ext cx="786694" cy="369331"/>
          </a:xfrm>
          <a:prstGeom prst="rect">
            <a:avLst/>
          </a:prstGeom>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8" name="日付プレースホルダー 3">
            <a:extLst>
              <a:ext uri="{FF2B5EF4-FFF2-40B4-BE49-F238E27FC236}">
                <a16:creationId xmlns:a16="http://schemas.microsoft.com/office/drawing/2014/main" id="{F0131215-E6DD-47D9-8B59-CF246D731C6A}"/>
              </a:ext>
            </a:extLst>
          </p:cNvPr>
          <p:cNvSpPr>
            <a:spLocks noGrp="1"/>
          </p:cNvSpPr>
          <p:nvPr>
            <p:ph type="dt" sz="half" idx="2"/>
          </p:nvPr>
        </p:nvSpPr>
        <p:spPr>
          <a:xfrm>
            <a:off x="685800" y="378281"/>
            <a:ext cx="1600200" cy="215444"/>
          </a:xfrm>
          <a:prstGeom prst="rect">
            <a:avLst/>
          </a:prstGeom>
        </p:spPr>
        <p:txBody>
          <a:bodyPr/>
          <a:lstStyle>
            <a:lvl1pPr>
              <a:defRPr sz="1100" b="1">
                <a:latin typeface="+mj-lt"/>
              </a:defRPr>
            </a:lvl1pPr>
          </a:lstStyle>
          <a:p>
            <a:r>
              <a:rPr lang="en-001" altLang="ja-JP"/>
              <a:t>&lt;December,2020&gt;</a:t>
            </a:r>
            <a:endParaRPr lang="en-US" altLang="ja-JP" dirty="0"/>
          </a:p>
        </p:txBody>
      </p:sp>
      <p:sp>
        <p:nvSpPr>
          <p:cNvPr id="10" name="フッター プレースホルダー 2">
            <a:extLst>
              <a:ext uri="{FF2B5EF4-FFF2-40B4-BE49-F238E27FC236}">
                <a16:creationId xmlns:a16="http://schemas.microsoft.com/office/drawing/2014/main" id="{4E849CEE-6408-4968-A967-E577A6DB31E2}"/>
              </a:ext>
            </a:extLst>
          </p:cNvPr>
          <p:cNvSpPr>
            <a:spLocks noGrp="1"/>
          </p:cNvSpPr>
          <p:nvPr>
            <p:ph type="ftr" sz="quarter" idx="3"/>
          </p:nvPr>
        </p:nvSpPr>
        <p:spPr>
          <a:xfrm>
            <a:off x="4860032" y="6453336"/>
            <a:ext cx="3816424" cy="369332"/>
          </a:xfrm>
          <a:prstGeom prst="rect">
            <a:avLst/>
          </a:prstGeom>
        </p:spPr>
        <p:txBody>
          <a:bodyPr/>
          <a:lstStyle>
            <a:lvl1pPr algn="ctr">
              <a:defRPr/>
            </a:lvl1pPr>
          </a:lstStyle>
          <a:p>
            <a:r>
              <a:rPr lang="en-US" altLang="ja-JP" dirty="0"/>
              <a:t>Hiroshi Harada, Ryota Okumura (Kyoto University)</a:t>
            </a:r>
          </a:p>
          <a:p>
            <a:r>
              <a:rPr lang="en-US" altLang="ja-JP" dirty="0"/>
              <a:t>                      </a:t>
            </a:r>
            <a:r>
              <a:rPr lang="en-US" altLang="ja-JP" dirty="0" err="1"/>
              <a:t>Takasmitsu</a:t>
            </a:r>
            <a:r>
              <a:rPr lang="en-US" altLang="ja-JP" dirty="0"/>
              <a:t> Hafuka(Lapis Technology)</a:t>
            </a:r>
          </a:p>
        </p:txBody>
      </p:sp>
      <p:sp>
        <p:nvSpPr>
          <p:cNvPr id="11" name="スライド番号プレースホルダー 3">
            <a:extLst>
              <a:ext uri="{FF2B5EF4-FFF2-40B4-BE49-F238E27FC236}">
                <a16:creationId xmlns:a16="http://schemas.microsoft.com/office/drawing/2014/main" id="{90D7D8BF-C991-4B3D-8B94-DCD2BCD5D462}"/>
              </a:ext>
            </a:extLst>
          </p:cNvPr>
          <p:cNvSpPr>
            <a:spLocks noGrp="1"/>
          </p:cNvSpPr>
          <p:nvPr>
            <p:ph type="sldNum" sz="quarter" idx="4"/>
          </p:nvPr>
        </p:nvSpPr>
        <p:spPr>
          <a:xfrm>
            <a:off x="3851920" y="6475413"/>
            <a:ext cx="786694" cy="369331"/>
          </a:xfrm>
          <a:prstGeom prst="rect">
            <a:avLst/>
          </a:prstGeom>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6" name="日付プレースホルダー 3">
            <a:extLst>
              <a:ext uri="{FF2B5EF4-FFF2-40B4-BE49-F238E27FC236}">
                <a16:creationId xmlns:a16="http://schemas.microsoft.com/office/drawing/2014/main" id="{929F6CED-EE9C-442B-B550-0E762F1E2CAD}"/>
              </a:ext>
            </a:extLst>
          </p:cNvPr>
          <p:cNvSpPr>
            <a:spLocks noGrp="1"/>
          </p:cNvSpPr>
          <p:nvPr>
            <p:ph type="dt" sz="half" idx="2"/>
          </p:nvPr>
        </p:nvSpPr>
        <p:spPr>
          <a:xfrm>
            <a:off x="685800" y="378281"/>
            <a:ext cx="1600200" cy="215444"/>
          </a:xfrm>
          <a:prstGeom prst="rect">
            <a:avLst/>
          </a:prstGeom>
        </p:spPr>
        <p:txBody>
          <a:bodyPr/>
          <a:lstStyle>
            <a:lvl1pPr>
              <a:defRPr sz="1100" b="1">
                <a:latin typeface="+mj-lt"/>
              </a:defRPr>
            </a:lvl1pPr>
          </a:lstStyle>
          <a:p>
            <a:r>
              <a:rPr lang="en-001" altLang="ja-JP"/>
              <a:t>&lt;</a:t>
            </a:r>
            <a:r>
              <a:rPr lang="en-US" altLang="ja-JP" dirty="0"/>
              <a:t>January</a:t>
            </a:r>
            <a:r>
              <a:rPr lang="en-001" altLang="ja-JP"/>
              <a:t>,202</a:t>
            </a:r>
            <a:r>
              <a:rPr lang="en-US" altLang="ja-JP" dirty="0"/>
              <a:t>1</a:t>
            </a:r>
            <a:r>
              <a:rPr lang="en-001" altLang="ja-JP"/>
              <a:t>&gt;</a:t>
            </a:r>
            <a:endParaRPr lang="en-US" altLang="ja-JP" dirty="0"/>
          </a:p>
        </p:txBody>
      </p:sp>
      <p:sp>
        <p:nvSpPr>
          <p:cNvPr id="7" name="フッター プレースホルダー 2">
            <a:extLst>
              <a:ext uri="{FF2B5EF4-FFF2-40B4-BE49-F238E27FC236}">
                <a16:creationId xmlns:a16="http://schemas.microsoft.com/office/drawing/2014/main" id="{714CC96C-5179-4E5B-A0A2-E76F14A10045}"/>
              </a:ext>
            </a:extLst>
          </p:cNvPr>
          <p:cNvSpPr>
            <a:spLocks noGrp="1"/>
          </p:cNvSpPr>
          <p:nvPr>
            <p:ph type="ftr" sz="quarter" idx="3"/>
          </p:nvPr>
        </p:nvSpPr>
        <p:spPr>
          <a:xfrm>
            <a:off x="4860032" y="6453336"/>
            <a:ext cx="3816424" cy="369332"/>
          </a:xfrm>
          <a:prstGeom prst="rect">
            <a:avLst/>
          </a:prstGeom>
        </p:spPr>
        <p:txBody>
          <a:bodyPr/>
          <a:lstStyle>
            <a:lvl1pPr algn="ctr">
              <a:defRPr/>
            </a:lvl1pPr>
          </a:lstStyle>
          <a:p>
            <a:r>
              <a:rPr lang="en-US" altLang="ja-JP" dirty="0"/>
              <a:t>Hiroshi Harada, Ryota Okumura (Kyoto University)</a:t>
            </a:r>
          </a:p>
          <a:p>
            <a:r>
              <a:rPr lang="en-US" altLang="ja-JP" dirty="0"/>
              <a:t>                      </a:t>
            </a:r>
            <a:r>
              <a:rPr lang="en-US" altLang="ja-JP" dirty="0" err="1"/>
              <a:t>Takasmitsu</a:t>
            </a:r>
            <a:r>
              <a:rPr lang="en-US" altLang="ja-JP" dirty="0"/>
              <a:t> Hafuka(Lapis Technology)</a:t>
            </a:r>
          </a:p>
        </p:txBody>
      </p:sp>
      <p:sp>
        <p:nvSpPr>
          <p:cNvPr id="8" name="スライド番号プレースホルダー 3">
            <a:extLst>
              <a:ext uri="{FF2B5EF4-FFF2-40B4-BE49-F238E27FC236}">
                <a16:creationId xmlns:a16="http://schemas.microsoft.com/office/drawing/2014/main" id="{2B1865FE-1586-4E34-8426-B217CC108B6F}"/>
              </a:ext>
            </a:extLst>
          </p:cNvPr>
          <p:cNvSpPr>
            <a:spLocks noGrp="1"/>
          </p:cNvSpPr>
          <p:nvPr>
            <p:ph type="sldNum" sz="quarter" idx="4"/>
          </p:nvPr>
        </p:nvSpPr>
        <p:spPr>
          <a:xfrm>
            <a:off x="3851920" y="6475413"/>
            <a:ext cx="786694" cy="369331"/>
          </a:xfrm>
          <a:prstGeom prst="rect">
            <a:avLst/>
          </a:prstGeom>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latin typeface="+mn-lt"/>
                <a:ea typeface="ＭＳ Ｐゴシック" charset="-128"/>
              </a:rPr>
              <a:t>doc.: IEEE 802.15-21-0056-00-04aa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3" name="日付プレースホルダー 3">
            <a:extLst>
              <a:ext uri="{FF2B5EF4-FFF2-40B4-BE49-F238E27FC236}">
                <a16:creationId xmlns:a16="http://schemas.microsoft.com/office/drawing/2014/main" id="{6B4B79AF-4DDE-4520-B66C-0224792A3F86}"/>
              </a:ext>
            </a:extLst>
          </p:cNvPr>
          <p:cNvSpPr>
            <a:spLocks noGrp="1"/>
          </p:cNvSpPr>
          <p:nvPr>
            <p:ph type="dt" sz="half" idx="2"/>
          </p:nvPr>
        </p:nvSpPr>
        <p:spPr>
          <a:xfrm>
            <a:off x="685800" y="378281"/>
            <a:ext cx="1600200" cy="215444"/>
          </a:xfrm>
          <a:prstGeom prst="rect">
            <a:avLst/>
          </a:prstGeom>
        </p:spPr>
        <p:txBody>
          <a:bodyPr/>
          <a:lstStyle>
            <a:lvl1pPr>
              <a:defRPr sz="1100" b="1">
                <a:latin typeface="+mj-lt"/>
              </a:defRPr>
            </a:lvl1pPr>
          </a:lstStyle>
          <a:p>
            <a:r>
              <a:rPr lang="en-001" altLang="ja-JP"/>
              <a:t>&lt;</a:t>
            </a:r>
            <a:r>
              <a:rPr lang="en-US" altLang="ja-JP" dirty="0"/>
              <a:t>January</a:t>
            </a:r>
            <a:r>
              <a:rPr lang="en-001" altLang="ja-JP"/>
              <a:t>,202</a:t>
            </a:r>
            <a:r>
              <a:rPr lang="en-US" altLang="ja-JP" dirty="0"/>
              <a:t>1</a:t>
            </a:r>
            <a:r>
              <a:rPr lang="en-001" altLang="ja-JP"/>
              <a:t>&gt;</a:t>
            </a:r>
            <a:endParaRPr lang="en-US" altLang="ja-JP" dirty="0"/>
          </a:p>
        </p:txBody>
      </p:sp>
      <p:sp>
        <p:nvSpPr>
          <p:cNvPr id="15" name="フッター プレースホルダー 2">
            <a:extLst>
              <a:ext uri="{FF2B5EF4-FFF2-40B4-BE49-F238E27FC236}">
                <a16:creationId xmlns:a16="http://schemas.microsoft.com/office/drawing/2014/main" id="{3D3258ED-CB1C-4B08-B2CE-0501FD203306}"/>
              </a:ext>
            </a:extLst>
          </p:cNvPr>
          <p:cNvSpPr>
            <a:spLocks noGrp="1"/>
          </p:cNvSpPr>
          <p:nvPr>
            <p:ph type="ftr" sz="quarter" idx="3"/>
          </p:nvPr>
        </p:nvSpPr>
        <p:spPr>
          <a:xfrm>
            <a:off x="4860032" y="6453336"/>
            <a:ext cx="3816424" cy="369332"/>
          </a:xfrm>
          <a:prstGeom prst="rect">
            <a:avLst/>
          </a:prstGeom>
        </p:spPr>
        <p:txBody>
          <a:bodyPr/>
          <a:lstStyle>
            <a:lvl1pPr algn="ctr">
              <a:defRPr/>
            </a:lvl1pPr>
          </a:lstStyle>
          <a:p>
            <a:r>
              <a:rPr lang="en-US" altLang="ja-JP" dirty="0"/>
              <a:t>Hiroshi Harada, Ryota Okumura (Kyoto University)</a:t>
            </a:r>
          </a:p>
        </p:txBody>
      </p:sp>
      <p:sp>
        <p:nvSpPr>
          <p:cNvPr id="16" name="スライド番号プレースホルダー 3">
            <a:extLst>
              <a:ext uri="{FF2B5EF4-FFF2-40B4-BE49-F238E27FC236}">
                <a16:creationId xmlns:a16="http://schemas.microsoft.com/office/drawing/2014/main" id="{E7FDAB77-171B-4E4B-99A9-9F78472A2DB6}"/>
              </a:ext>
            </a:extLst>
          </p:cNvPr>
          <p:cNvSpPr>
            <a:spLocks noGrp="1"/>
          </p:cNvSpPr>
          <p:nvPr>
            <p:ph type="sldNum" sz="quarter" idx="4"/>
          </p:nvPr>
        </p:nvSpPr>
        <p:spPr>
          <a:xfrm>
            <a:off x="3851920" y="6475413"/>
            <a:ext cx="786694" cy="369331"/>
          </a:xfrm>
          <a:prstGeom prst="rect">
            <a:avLst/>
          </a:prstGeom>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4.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2"/>
          </p:nvPr>
        </p:nvSpPr>
        <p:spPr>
          <a:xfrm>
            <a:off x="685800" y="378280"/>
            <a:ext cx="1600200" cy="215444"/>
          </a:xfrm>
          <a:prstGeom prst="rect">
            <a:avLst/>
          </a:prstGeom>
        </p:spPr>
        <p:txBody>
          <a:bodyPr/>
          <a:lstStyle/>
          <a:p>
            <a:r>
              <a:rPr lang="en-001" altLang="ja-JP"/>
              <a:t>&lt;</a:t>
            </a:r>
            <a:r>
              <a:rPr lang="en-US" altLang="ja-JP" dirty="0"/>
              <a:t>January</a:t>
            </a:r>
            <a:r>
              <a:rPr lang="en-001" altLang="ja-JP"/>
              <a:t>,202</a:t>
            </a:r>
            <a:r>
              <a:rPr lang="en-US" altLang="ja-JP" dirty="0"/>
              <a:t>1</a:t>
            </a:r>
            <a:r>
              <a:rPr lang="en-001" altLang="ja-JP"/>
              <a:t>&gt;</a:t>
            </a:r>
            <a:endParaRPr lang="en-US" altLang="ja-JP" dirty="0"/>
          </a:p>
        </p:txBody>
      </p:sp>
      <p:sp>
        <p:nvSpPr>
          <p:cNvPr id="6" name="スライド番号プレースホルダー 5"/>
          <p:cNvSpPr>
            <a:spLocks noGrp="1"/>
          </p:cNvSpPr>
          <p:nvPr>
            <p:ph type="sldNum" sz="quarter" idx="4"/>
          </p:nvPr>
        </p:nvSpPr>
        <p:spPr>
          <a:xfrm>
            <a:off x="3995936" y="6475412"/>
            <a:ext cx="642678" cy="265955"/>
          </a:xfrm>
        </p:spPr>
        <p:txBody>
          <a:bodyPr/>
          <a:lstStyle/>
          <a:p>
            <a:r>
              <a:rPr lang="en-US" altLang="ja-JP" dirty="0"/>
              <a:t>Slide </a:t>
            </a:r>
            <a:fld id="{A6DDE607-0C69-4706-A6D7-4AC89CFAEDDB}" type="slidenum">
              <a:rPr lang="en-US" altLang="ja-JP" smtClean="0"/>
              <a:pPr/>
              <a:t>1</a:t>
            </a:fld>
            <a:endParaRPr lang="en-US" altLang="ja-JP" dirty="0"/>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Technical Proposal on Channel Numbering for TG4aa JRE]</a:t>
            </a:r>
            <a:r>
              <a:rPr lang="en-US" altLang="ja-JP" sz="1600" dirty="0">
                <a:ea typeface="ＭＳ Ｐゴシック" charset="-128"/>
              </a:rPr>
              <a:t>	</a:t>
            </a:r>
          </a:p>
          <a:p>
            <a:r>
              <a:rPr lang="en-US" altLang="ja-JP" sz="1600" b="1" dirty="0">
                <a:ea typeface="ＭＳ Ｐゴシック" charset="-128"/>
              </a:rPr>
              <a:t>Date Submitted: [19</a:t>
            </a:r>
            <a:r>
              <a:rPr lang="en-US" altLang="ja-JP" sz="1600" b="1" baseline="30000" dirty="0">
                <a:ea typeface="ＭＳ Ｐゴシック" charset="-128"/>
              </a:rPr>
              <a:t>th</a:t>
            </a:r>
            <a:r>
              <a:rPr lang="en-US" altLang="ja-JP" sz="1600" b="1" dirty="0">
                <a:ea typeface="ＭＳ Ｐゴシック" charset="-128"/>
              </a:rPr>
              <a:t> January, 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Hiroshi Harada, Ryota Okumura</a:t>
            </a:r>
            <a:r>
              <a:rPr lang="en-US" altLang="ja-JP" sz="1600" dirty="0">
                <a:ea typeface="ＭＳ Ｐゴシック" charset="-128"/>
              </a:rPr>
              <a:t>] Company [</a:t>
            </a:r>
            <a:r>
              <a:rPr lang="en-US" altLang="ja-JP" sz="1600" b="1" dirty="0">
                <a:ea typeface="ＭＳ Ｐゴシック" charset="-128"/>
              </a:rPr>
              <a:t>Kyoto University</a:t>
            </a:r>
            <a:r>
              <a:rPr lang="en-US" altLang="ja-JP" sz="1600" dirty="0">
                <a:ea typeface="ＭＳ Ｐゴシック" charset="-128"/>
              </a:rPr>
              <a:t>]</a:t>
            </a:r>
          </a:p>
          <a:p>
            <a:r>
              <a:rPr lang="en-US" altLang="ja-JP" sz="1600" dirty="0">
                <a:ea typeface="ＭＳ Ｐゴシック" charset="-128"/>
              </a:rPr>
              <a:t>Address : Kyoto University [</a:t>
            </a:r>
            <a:r>
              <a:rPr lang="en-US" altLang="ja-JP" sz="1600" b="1" dirty="0" err="1">
                <a:ea typeface="ＭＳ Ｐゴシック" charset="-128"/>
              </a:rPr>
              <a:t>Yoshidahonmachi</a:t>
            </a:r>
            <a:r>
              <a:rPr lang="en-US" altLang="ja-JP" sz="1600" b="1" dirty="0">
                <a:ea typeface="ＭＳ Ｐゴシック" charset="-128"/>
              </a:rPr>
              <a:t>, Sakyo-</a:t>
            </a:r>
            <a:r>
              <a:rPr lang="en-US" altLang="ja-JP" sz="1600" b="1" dirty="0" err="1">
                <a:ea typeface="ＭＳ Ｐゴシック" charset="-128"/>
              </a:rPr>
              <a:t>ku</a:t>
            </a:r>
            <a:r>
              <a:rPr lang="en-US" altLang="ja-JP" sz="1600" b="1" dirty="0">
                <a:ea typeface="ＭＳ Ｐゴシック" charset="-128"/>
              </a:rPr>
              <a:t>, Kyoto 606-8501 Japan</a:t>
            </a:r>
            <a:r>
              <a:rPr lang="en-US" altLang="ja-JP" sz="1600" dirty="0">
                <a:ea typeface="ＭＳ Ｐゴシック" charset="-128"/>
              </a:rPr>
              <a:t>]</a:t>
            </a:r>
          </a:p>
          <a:p>
            <a:r>
              <a:rPr lang="en-US" altLang="ja-JP" sz="1600" dirty="0">
                <a:ea typeface="ＭＳ Ｐゴシック" charset="-128"/>
              </a:rPr>
              <a:t>Voice:[</a:t>
            </a:r>
            <a:r>
              <a:rPr lang="en-US" altLang="ja-JP" sz="1600" b="1" dirty="0"/>
              <a:t>+81-75-753-5318</a:t>
            </a:r>
            <a:r>
              <a:rPr lang="en-US" altLang="ja-JP" sz="1600" dirty="0">
                <a:ea typeface="ＭＳ Ｐゴシック" charset="-128"/>
              </a:rPr>
              <a:t>], FAX: [], E-Mail:[</a:t>
            </a:r>
            <a:r>
              <a:rPr lang="en-US" altLang="ja-JP" sz="1600" b="1" dirty="0" err="1">
                <a:ea typeface="ＭＳ Ｐゴシック" charset="-128"/>
              </a:rPr>
              <a:t>hiroshi.harada@i.kyoto-u.ac.jp</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includes Technical Contributions toward the development the amendment of  IEEE Std 802.15.4-2020</a:t>
            </a:r>
            <a:r>
              <a:rPr lang="en-US" altLang="ja-JP" sz="1600" dirty="0">
                <a:ea typeface="ＭＳ Ｐゴシック" charset="-128"/>
              </a:rPr>
              <a: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a:t>
            </a:r>
            <a:r>
              <a:rPr lang="en-US" altLang="ja-JP" sz="1600" b="1" dirty="0">
                <a:ea typeface="ＭＳ Ｐゴシック" charset="-128"/>
              </a:rPr>
              <a:t>Technical Proposal for TG4aa JRE</a:t>
            </a:r>
            <a:r>
              <a:rPr lang="en-US" altLang="ja-JP" sz="1600" dirty="0">
                <a:ea typeface="ＭＳ Ｐゴシック" charset="-128"/>
              </a:rPr>
              <a:t>.]</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9" name="フッター プレースホルダー 2">
            <a:extLst>
              <a:ext uri="{FF2B5EF4-FFF2-40B4-BE49-F238E27FC236}">
                <a16:creationId xmlns:a16="http://schemas.microsoft.com/office/drawing/2014/main" id="{BCF9A681-2926-49C3-8A64-16F02FD8D7A0}"/>
              </a:ext>
            </a:extLst>
          </p:cNvPr>
          <p:cNvSpPr>
            <a:spLocks noGrp="1"/>
          </p:cNvSpPr>
          <p:nvPr>
            <p:ph type="ftr" sz="quarter" idx="3"/>
          </p:nvPr>
        </p:nvSpPr>
        <p:spPr>
          <a:xfrm>
            <a:off x="5220072" y="6423722"/>
            <a:ext cx="3750568" cy="434277"/>
          </a:xfrm>
        </p:spPr>
        <p:txBody>
          <a:bodyPr/>
          <a:lstStyle>
            <a:lvl1pPr>
              <a:defRPr/>
            </a:lvl1pPr>
          </a:lstStyle>
          <a:p>
            <a:pPr algn="r"/>
            <a:r>
              <a:rPr lang="en-US" altLang="ja-JP" dirty="0"/>
              <a:t>Hiroshi Harada, Ryota Okumura (Kyoto University)</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801BCBF-AEEB-704F-B6D6-7A0707C74204}"/>
              </a:ext>
            </a:extLst>
          </p:cNvPr>
          <p:cNvSpPr>
            <a:spLocks noGrp="1"/>
          </p:cNvSpPr>
          <p:nvPr>
            <p:ph type="dt" sz="half" idx="2"/>
          </p:nvPr>
        </p:nvSpPr>
        <p:spPr/>
        <p:txBody>
          <a:bodyPr/>
          <a:lstStyle/>
          <a:p>
            <a:r>
              <a:rPr lang="en-001" altLang="ja-JP"/>
              <a:t>&lt;</a:t>
            </a:r>
            <a:r>
              <a:rPr lang="en-US" altLang="ja-JP"/>
              <a:t>January</a:t>
            </a:r>
            <a:r>
              <a:rPr lang="en-001" altLang="ja-JP"/>
              <a:t>,202</a:t>
            </a:r>
            <a:r>
              <a:rPr lang="en-US" altLang="ja-JP"/>
              <a:t>1</a:t>
            </a:r>
            <a:r>
              <a:rPr lang="en-001" altLang="ja-JP"/>
              <a:t>&gt;</a:t>
            </a:r>
            <a:endParaRPr lang="en-US" altLang="ja-JP" dirty="0"/>
          </a:p>
        </p:txBody>
      </p:sp>
      <p:sp>
        <p:nvSpPr>
          <p:cNvPr id="3" name="フッター プレースホルダー 2">
            <a:extLst>
              <a:ext uri="{FF2B5EF4-FFF2-40B4-BE49-F238E27FC236}">
                <a16:creationId xmlns:a16="http://schemas.microsoft.com/office/drawing/2014/main" id="{760979B1-CF66-424F-8086-D915F87D7230}"/>
              </a:ext>
            </a:extLst>
          </p:cNvPr>
          <p:cNvSpPr>
            <a:spLocks noGrp="1"/>
          </p:cNvSpPr>
          <p:nvPr>
            <p:ph type="ftr" sz="quarter" idx="3"/>
          </p:nvPr>
        </p:nvSpPr>
        <p:spPr/>
        <p:txBody>
          <a:bodyPr/>
          <a:lstStyle/>
          <a:p>
            <a:r>
              <a:rPr lang="en-US" altLang="ja-JP" dirty="0"/>
              <a:t>Hiroshi Harada, Ryota Okumura (Kyoto University)</a:t>
            </a:r>
          </a:p>
          <a:p>
            <a:r>
              <a:rPr lang="en-US" altLang="ja-JP" dirty="0"/>
              <a:t>                      </a:t>
            </a:r>
          </a:p>
        </p:txBody>
      </p:sp>
      <p:sp>
        <p:nvSpPr>
          <p:cNvPr id="4" name="スライド番号プレースホルダー 3">
            <a:extLst>
              <a:ext uri="{FF2B5EF4-FFF2-40B4-BE49-F238E27FC236}">
                <a16:creationId xmlns:a16="http://schemas.microsoft.com/office/drawing/2014/main" id="{34A03DA9-A8B6-C143-9EAC-15A9FFCEF60B}"/>
              </a:ext>
            </a:extLst>
          </p:cNvPr>
          <p:cNvSpPr>
            <a:spLocks noGrp="1"/>
          </p:cNvSpPr>
          <p:nvPr>
            <p:ph type="sldNum" sz="quarter" idx="4"/>
          </p:nvPr>
        </p:nvSpPr>
        <p:spPr/>
        <p:txBody>
          <a:bodyPr/>
          <a:lstStyle/>
          <a:p>
            <a:r>
              <a:rPr lang="en-US" altLang="ja-JP"/>
              <a:t>Slide </a:t>
            </a:r>
            <a:fld id="{EED9155A-5036-44B5-A27C-97F620582CD6}" type="slidenum">
              <a:rPr lang="en-US" altLang="ja-JP" smtClean="0"/>
              <a:pPr/>
              <a:t>10</a:t>
            </a:fld>
            <a:endParaRPr lang="en-US" altLang="ja-JP" dirty="0"/>
          </a:p>
        </p:txBody>
      </p:sp>
      <p:sp>
        <p:nvSpPr>
          <p:cNvPr id="6" name="タイトル 1">
            <a:extLst>
              <a:ext uri="{FF2B5EF4-FFF2-40B4-BE49-F238E27FC236}">
                <a16:creationId xmlns:a16="http://schemas.microsoft.com/office/drawing/2014/main" id="{74AF2D30-8130-B947-9026-60A4AB99D5EA}"/>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kern="0" dirty="0"/>
              <a:t>Reference</a:t>
            </a:r>
            <a:endParaRPr lang="ja-JP" altLang="en-US" sz="3200" kern="0"/>
          </a:p>
        </p:txBody>
      </p:sp>
      <p:sp>
        <p:nvSpPr>
          <p:cNvPr id="10" name="テキスト ボックス 9">
            <a:extLst>
              <a:ext uri="{FF2B5EF4-FFF2-40B4-BE49-F238E27FC236}">
                <a16:creationId xmlns:a16="http://schemas.microsoft.com/office/drawing/2014/main" id="{CF48E450-58CC-A54B-8F10-DDD25D2EAF21}"/>
              </a:ext>
            </a:extLst>
          </p:cNvPr>
          <p:cNvSpPr txBox="1"/>
          <p:nvPr/>
        </p:nvSpPr>
        <p:spPr>
          <a:xfrm>
            <a:off x="395536" y="1700808"/>
            <a:ext cx="8352927" cy="1815882"/>
          </a:xfrm>
          <a:prstGeom prst="rect">
            <a:avLst/>
          </a:prstGeom>
          <a:noFill/>
        </p:spPr>
        <p:txBody>
          <a:bodyPr wrap="square" rtlCol="0">
            <a:spAutoFit/>
          </a:bodyPr>
          <a:lstStyle/>
          <a:p>
            <a:r>
              <a:rPr kumimoji="1" lang="en-US" altLang="ja-JP" sz="1600" dirty="0">
                <a:latin typeface="+mn-lt"/>
              </a:rPr>
              <a:t>[1] IEEE, “IEEE 802.15.4-2020,” July 2020.</a:t>
            </a:r>
          </a:p>
          <a:p>
            <a:r>
              <a:rPr kumimoji="1" lang="en-US" altLang="ja-JP" sz="1600" dirty="0">
                <a:latin typeface="+mn-lt"/>
              </a:rPr>
              <a:t>[2] ARIB, “ARIB STD-T108 920MHz-BAND TELEMETER, TELECONTROLAND DATA TRANSMISSION RADIO EQUIPMENT </a:t>
            </a:r>
            <a:r>
              <a:rPr kumimoji="1" lang="en-US" altLang="ja-JP" sz="1600" dirty="0" err="1">
                <a:latin typeface="+mn-lt"/>
              </a:rPr>
              <a:t>ver</a:t>
            </a:r>
            <a:r>
              <a:rPr kumimoji="1" lang="en-US" altLang="ja-JP" sz="1600" dirty="0">
                <a:latin typeface="+mn-lt"/>
              </a:rPr>
              <a:t> 1.3,” Apr. 2019.</a:t>
            </a:r>
          </a:p>
          <a:p>
            <a:r>
              <a:rPr kumimoji="1" lang="en-US" altLang="ja-JP" sz="1600" dirty="0">
                <a:latin typeface="+mn-lt"/>
              </a:rPr>
              <a:t>[3] IEEE 802.15-20-0397-00-Cor2, Dec. 2020.</a:t>
            </a:r>
          </a:p>
          <a:p>
            <a:r>
              <a:rPr kumimoji="1" lang="en-US" altLang="ja-JP" sz="1600" dirty="0">
                <a:latin typeface="+mn-lt"/>
              </a:rPr>
              <a:t>[4] IEEE, “IEEE 802.15.4d-2009,” Apr. 2009.</a:t>
            </a:r>
          </a:p>
          <a:p>
            <a:endParaRPr kumimoji="1" lang="en-US" altLang="ja-JP" sz="1600" dirty="0">
              <a:latin typeface="+mn-lt"/>
            </a:endParaRPr>
          </a:p>
          <a:p>
            <a:endParaRPr kumimoji="1" lang="ja-JP" altLang="en-US" sz="1600">
              <a:latin typeface="+mn-lt"/>
            </a:endParaRPr>
          </a:p>
        </p:txBody>
      </p:sp>
    </p:spTree>
    <p:extLst>
      <p:ext uri="{BB962C8B-B14F-4D97-AF65-F5344CB8AC3E}">
        <p14:creationId xmlns:p14="http://schemas.microsoft.com/office/powerpoint/2010/main" val="4129872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80957BA-ED96-FA4A-92FD-EA3A92034A54}"/>
              </a:ext>
            </a:extLst>
          </p:cNvPr>
          <p:cNvSpPr>
            <a:spLocks noGrp="1"/>
          </p:cNvSpPr>
          <p:nvPr>
            <p:ph type="dt" sz="half" idx="2"/>
          </p:nvPr>
        </p:nvSpPr>
        <p:spPr/>
        <p:txBody>
          <a:bodyPr/>
          <a:lstStyle/>
          <a:p>
            <a:r>
              <a:rPr lang="en-001" altLang="ja-JP"/>
              <a:t>&lt;</a:t>
            </a:r>
            <a:r>
              <a:rPr lang="en-US" altLang="ja-JP"/>
              <a:t>January</a:t>
            </a:r>
            <a:r>
              <a:rPr lang="en-001" altLang="ja-JP"/>
              <a:t>,202</a:t>
            </a:r>
            <a:r>
              <a:rPr lang="en-US" altLang="ja-JP"/>
              <a:t>1</a:t>
            </a:r>
            <a:r>
              <a:rPr lang="en-001" altLang="ja-JP"/>
              <a:t>&gt;</a:t>
            </a:r>
            <a:endParaRPr lang="en-US" altLang="ja-JP" dirty="0"/>
          </a:p>
        </p:txBody>
      </p:sp>
      <p:sp>
        <p:nvSpPr>
          <p:cNvPr id="3" name="フッター プレースホルダー 2">
            <a:extLst>
              <a:ext uri="{FF2B5EF4-FFF2-40B4-BE49-F238E27FC236}">
                <a16:creationId xmlns:a16="http://schemas.microsoft.com/office/drawing/2014/main" id="{6D21780F-E372-FE48-B5F4-4784734A38D9}"/>
              </a:ext>
            </a:extLst>
          </p:cNvPr>
          <p:cNvSpPr>
            <a:spLocks noGrp="1"/>
          </p:cNvSpPr>
          <p:nvPr>
            <p:ph type="ftr" sz="quarter" idx="3"/>
          </p:nvPr>
        </p:nvSpPr>
        <p:spPr/>
        <p:txBody>
          <a:bodyPr/>
          <a:lstStyle/>
          <a:p>
            <a:r>
              <a:rPr lang="en-US" altLang="ja-JP" dirty="0"/>
              <a:t>Hiroshi Harada, Ryota Okumura (Kyoto University)</a:t>
            </a:r>
          </a:p>
          <a:p>
            <a:r>
              <a:rPr lang="en-US" altLang="ja-JP" dirty="0"/>
              <a:t>                      </a:t>
            </a:r>
          </a:p>
        </p:txBody>
      </p:sp>
      <p:sp>
        <p:nvSpPr>
          <p:cNvPr id="4" name="スライド番号プレースホルダー 3">
            <a:extLst>
              <a:ext uri="{FF2B5EF4-FFF2-40B4-BE49-F238E27FC236}">
                <a16:creationId xmlns:a16="http://schemas.microsoft.com/office/drawing/2014/main" id="{05298E02-357F-B74A-A7A6-E18312E0AC51}"/>
              </a:ext>
            </a:extLst>
          </p:cNvPr>
          <p:cNvSpPr>
            <a:spLocks noGrp="1"/>
          </p:cNvSpPr>
          <p:nvPr>
            <p:ph type="sldNum" sz="quarter" idx="4"/>
          </p:nvPr>
        </p:nvSpPr>
        <p:spPr/>
        <p:txBody>
          <a:bodyPr/>
          <a:lstStyle/>
          <a:p>
            <a:r>
              <a:rPr lang="en-US" altLang="ja-JP"/>
              <a:t>Slide </a:t>
            </a:r>
            <a:fld id="{EED9155A-5036-44B5-A27C-97F620582CD6}" type="slidenum">
              <a:rPr lang="en-US" altLang="ja-JP" smtClean="0"/>
              <a:pPr/>
              <a:t>2</a:t>
            </a:fld>
            <a:endParaRPr lang="en-US" altLang="ja-JP" dirty="0"/>
          </a:p>
        </p:txBody>
      </p:sp>
      <p:graphicFrame>
        <p:nvGraphicFramePr>
          <p:cNvPr id="5" name="コンテンツ プレースホルダー 6">
            <a:extLst>
              <a:ext uri="{FF2B5EF4-FFF2-40B4-BE49-F238E27FC236}">
                <a16:creationId xmlns:a16="http://schemas.microsoft.com/office/drawing/2014/main" id="{6BC22536-39EC-5343-A8CE-19EE0484C86A}"/>
              </a:ext>
            </a:extLst>
          </p:cNvPr>
          <p:cNvGraphicFramePr>
            <a:graphicFrameLocks/>
          </p:cNvGraphicFramePr>
          <p:nvPr>
            <p:extLst>
              <p:ext uri="{D42A27DB-BD31-4B8C-83A1-F6EECF244321}">
                <p14:modId xmlns:p14="http://schemas.microsoft.com/office/powerpoint/2010/main" val="1531126776"/>
              </p:ext>
            </p:extLst>
          </p:nvPr>
        </p:nvGraphicFramePr>
        <p:xfrm>
          <a:off x="179512" y="1412776"/>
          <a:ext cx="8496943" cy="4244016"/>
        </p:xfrm>
        <a:graphic>
          <a:graphicData uri="http://schemas.openxmlformats.org/drawingml/2006/table">
            <a:tbl>
              <a:tblPr firstRow="1" bandRow="1">
                <a:tableStyleId>{5940675A-B579-460E-94D1-54222C63F5DA}</a:tableStyleId>
              </a:tblPr>
              <a:tblGrid>
                <a:gridCol w="1224136">
                  <a:extLst>
                    <a:ext uri="{9D8B030D-6E8A-4147-A177-3AD203B41FA5}">
                      <a16:colId xmlns:a16="http://schemas.microsoft.com/office/drawing/2014/main" val="20000"/>
                    </a:ext>
                  </a:extLst>
                </a:gridCol>
                <a:gridCol w="957047">
                  <a:extLst>
                    <a:ext uri="{9D8B030D-6E8A-4147-A177-3AD203B41FA5}">
                      <a16:colId xmlns:a16="http://schemas.microsoft.com/office/drawing/2014/main" val="20001"/>
                    </a:ext>
                  </a:extLst>
                </a:gridCol>
                <a:gridCol w="789470">
                  <a:extLst>
                    <a:ext uri="{9D8B030D-6E8A-4147-A177-3AD203B41FA5}">
                      <a16:colId xmlns:a16="http://schemas.microsoft.com/office/drawing/2014/main" val="20002"/>
                    </a:ext>
                  </a:extLst>
                </a:gridCol>
                <a:gridCol w="789470">
                  <a:extLst>
                    <a:ext uri="{9D8B030D-6E8A-4147-A177-3AD203B41FA5}">
                      <a16:colId xmlns:a16="http://schemas.microsoft.com/office/drawing/2014/main" val="20003"/>
                    </a:ext>
                  </a:extLst>
                </a:gridCol>
                <a:gridCol w="789470">
                  <a:extLst>
                    <a:ext uri="{9D8B030D-6E8A-4147-A177-3AD203B41FA5}">
                      <a16:colId xmlns:a16="http://schemas.microsoft.com/office/drawing/2014/main" val="20004"/>
                    </a:ext>
                  </a:extLst>
                </a:gridCol>
                <a:gridCol w="789470">
                  <a:extLst>
                    <a:ext uri="{9D8B030D-6E8A-4147-A177-3AD203B41FA5}">
                      <a16:colId xmlns:a16="http://schemas.microsoft.com/office/drawing/2014/main" val="20005"/>
                    </a:ext>
                  </a:extLst>
                </a:gridCol>
                <a:gridCol w="789470">
                  <a:extLst>
                    <a:ext uri="{9D8B030D-6E8A-4147-A177-3AD203B41FA5}">
                      <a16:colId xmlns:a16="http://schemas.microsoft.com/office/drawing/2014/main" val="20006"/>
                    </a:ext>
                  </a:extLst>
                </a:gridCol>
                <a:gridCol w="789470">
                  <a:extLst>
                    <a:ext uri="{9D8B030D-6E8A-4147-A177-3AD203B41FA5}">
                      <a16:colId xmlns:a16="http://schemas.microsoft.com/office/drawing/2014/main" val="20007"/>
                    </a:ext>
                  </a:extLst>
                </a:gridCol>
                <a:gridCol w="789470">
                  <a:extLst>
                    <a:ext uri="{9D8B030D-6E8A-4147-A177-3AD203B41FA5}">
                      <a16:colId xmlns:a16="http://schemas.microsoft.com/office/drawing/2014/main" val="20008"/>
                    </a:ext>
                  </a:extLst>
                </a:gridCol>
                <a:gridCol w="789470">
                  <a:extLst>
                    <a:ext uri="{9D8B030D-6E8A-4147-A177-3AD203B41FA5}">
                      <a16:colId xmlns:a16="http://schemas.microsoft.com/office/drawing/2014/main" val="20009"/>
                    </a:ext>
                  </a:extLst>
                </a:gridCol>
              </a:tblGrid>
              <a:tr h="696972">
                <a:tc rowSpan="2">
                  <a:txBody>
                    <a:bodyPr/>
                    <a:lstStyle/>
                    <a:p>
                      <a:r>
                        <a:rPr kumimoji="1" lang="en-US" altLang="ja-JP" sz="1100" dirty="0"/>
                        <a:t>Frequency band</a:t>
                      </a:r>
                    </a:p>
                    <a:p>
                      <a:r>
                        <a:rPr kumimoji="1" lang="en-US" altLang="ja-JP" sz="1100" dirty="0"/>
                        <a:t>(MHz)</a:t>
                      </a:r>
                      <a:endParaRPr kumimoji="1" lang="ja-JP" altLang="en-US" sz="1100" dirty="0"/>
                    </a:p>
                  </a:txBody>
                  <a:tcPr/>
                </a:tc>
                <a:tc rowSpan="2">
                  <a:txBody>
                    <a:bodyPr/>
                    <a:lstStyle/>
                    <a:p>
                      <a:r>
                        <a:rPr kumimoji="1" lang="en-US" altLang="ja-JP" sz="1100" dirty="0"/>
                        <a:t>Parameter</a:t>
                      </a:r>
                      <a:endParaRPr kumimoji="1" lang="ja-JP" altLang="en-US" sz="1100" dirty="0"/>
                    </a:p>
                  </a:txBody>
                  <a:tcPr/>
                </a:tc>
                <a:tc gridSpan="8">
                  <a:txBody>
                    <a:bodyPr/>
                    <a:lstStyle/>
                    <a:p>
                      <a:r>
                        <a:rPr kumimoji="1" lang="en-US" altLang="ja-JP" sz="1100" dirty="0"/>
                        <a:t>Operating mode</a:t>
                      </a:r>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10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38646">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100" dirty="0"/>
                        <a:t>#1</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a:t>#2</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a:t>#3</a:t>
                      </a:r>
                      <a:endParaRPr kumimoji="1" lang="ja-JP" altLang="en-US" sz="1100" dirty="0"/>
                    </a:p>
                  </a:txBody>
                  <a:tcPr>
                    <a:lnT w="12700" cap="flat" cmpd="sng" algn="ctr">
                      <a:solidFill>
                        <a:schemeClr val="tx1"/>
                      </a:solidFill>
                      <a:prstDash val="solid"/>
                      <a:round/>
                      <a:headEnd type="none" w="med" len="med"/>
                      <a:tailEnd type="none" w="med" len="med"/>
                    </a:lnT>
                  </a:tcPr>
                </a:tc>
                <a:tc>
                  <a:txBody>
                    <a:bodyPr/>
                    <a:lstStyle/>
                    <a:p>
                      <a:r>
                        <a:rPr kumimoji="1" lang="en-US" altLang="ja-JP" sz="1100" dirty="0"/>
                        <a:t>#4</a:t>
                      </a:r>
                      <a:endParaRPr kumimoji="1" lang="ja-JP" altLang="en-US" sz="1100" dirty="0"/>
                    </a:p>
                  </a:txBody>
                  <a:tcPr>
                    <a:lnR w="38100" cap="flat" cmpd="sng" algn="ctr">
                      <a:solidFill>
                        <a:schemeClr val="accent6"/>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kumimoji="1" lang="en-US" altLang="ja-JP" sz="1100" b="1" dirty="0">
                          <a:solidFill>
                            <a:schemeClr val="accent6"/>
                          </a:solidFill>
                        </a:rPr>
                        <a:t>#5</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lnT w="38100" cap="flat" cmpd="sng" algn="ctr">
                      <a:solidFill>
                        <a:schemeClr val="accent6"/>
                      </a:solidFill>
                      <a:prstDash val="solid"/>
                      <a:round/>
                      <a:headEnd type="none" w="med" len="med"/>
                      <a:tailEnd type="none" w="med" len="med"/>
                    </a:lnT>
                  </a:tcPr>
                </a:tc>
                <a:tc>
                  <a:txBody>
                    <a:bodyPr/>
                    <a:lstStyle/>
                    <a:p>
                      <a:r>
                        <a:rPr kumimoji="1" lang="en-US" altLang="ja-JP" sz="1100" b="1" dirty="0">
                          <a:solidFill>
                            <a:schemeClr val="accent6"/>
                          </a:solidFill>
                        </a:rPr>
                        <a:t>#6</a:t>
                      </a:r>
                      <a:endParaRPr kumimoji="1" lang="ja-JP" altLang="en-US" sz="1100" b="1" dirty="0">
                        <a:solidFill>
                          <a:schemeClr val="accent6"/>
                        </a:solidFill>
                      </a:endParaRPr>
                    </a:p>
                  </a:txBody>
                  <a:tcPr>
                    <a:lnT w="38100" cap="flat" cmpd="sng" algn="ctr">
                      <a:solidFill>
                        <a:schemeClr val="accent6"/>
                      </a:solidFill>
                      <a:prstDash val="solid"/>
                      <a:round/>
                      <a:headEnd type="none" w="med" len="med"/>
                      <a:tailEnd type="none" w="med" len="med"/>
                    </a:lnT>
                  </a:tcPr>
                </a:tc>
                <a:tc>
                  <a:txBody>
                    <a:bodyPr/>
                    <a:lstStyle/>
                    <a:p>
                      <a:r>
                        <a:rPr kumimoji="1" lang="en-US" altLang="ja-JP" sz="1100" b="1" dirty="0">
                          <a:solidFill>
                            <a:schemeClr val="accent6"/>
                          </a:solidFill>
                        </a:rPr>
                        <a:t>#7</a:t>
                      </a:r>
                      <a:endParaRPr kumimoji="1" lang="ja-JP" altLang="en-US" sz="1100" b="1" dirty="0">
                        <a:solidFill>
                          <a:schemeClr val="accent6"/>
                        </a:solidFill>
                      </a:endParaRPr>
                    </a:p>
                  </a:txBody>
                  <a:tcPr>
                    <a:lnT w="38100" cap="flat" cmpd="sng" algn="ctr">
                      <a:solidFill>
                        <a:schemeClr val="accent6"/>
                      </a:solidFill>
                      <a:prstDash val="solid"/>
                      <a:round/>
                      <a:headEnd type="none" w="med" len="med"/>
                      <a:tailEnd type="none" w="med" len="med"/>
                    </a:lnT>
                  </a:tcPr>
                </a:tc>
                <a:tc>
                  <a:txBody>
                    <a:bodyPr/>
                    <a:lstStyle/>
                    <a:p>
                      <a:r>
                        <a:rPr kumimoji="1" lang="en-US" altLang="ja-JP" sz="1100" b="1" dirty="0">
                          <a:solidFill>
                            <a:schemeClr val="accent6"/>
                          </a:solidFill>
                        </a:rPr>
                        <a:t>#8</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lnT w="38100" cap="flat" cmpd="sng" algn="ctr">
                      <a:solidFill>
                        <a:schemeClr val="accent6"/>
                      </a:solidFill>
                      <a:prstDash val="solid"/>
                      <a:round/>
                      <a:headEnd type="none" w="med" len="med"/>
                      <a:tailEnd type="none" w="med" len="med"/>
                    </a:lnT>
                  </a:tcPr>
                </a:tc>
                <a:extLst>
                  <a:ext uri="{0D108BD9-81ED-4DB2-BD59-A6C34878D82A}">
                    <a16:rowId xmlns:a16="http://schemas.microsoft.com/office/drawing/2014/main" val="10001"/>
                  </a:ext>
                </a:extLst>
              </a:tr>
              <a:tr h="605012">
                <a:tc rowSpan="5">
                  <a:txBody>
                    <a:bodyPr/>
                    <a:lstStyle/>
                    <a:p>
                      <a:r>
                        <a:rPr kumimoji="1" lang="en-US" altLang="ja-JP" sz="1100" dirty="0"/>
                        <a:t>920-928</a:t>
                      </a:r>
                    </a:p>
                    <a:p>
                      <a:r>
                        <a:rPr kumimoji="1" lang="en-US" altLang="ja-JP" sz="1100" dirty="0"/>
                        <a:t>MHz</a:t>
                      </a:r>
                    </a:p>
                    <a:p>
                      <a:endParaRPr kumimoji="1" lang="en-US" altLang="ja-JP" sz="1100" dirty="0"/>
                    </a:p>
                  </a:txBody>
                  <a:tcPr/>
                </a:tc>
                <a:tc>
                  <a:txBody>
                    <a:bodyPr/>
                    <a:lstStyle/>
                    <a:p>
                      <a:r>
                        <a:rPr kumimoji="1" lang="en-US" altLang="ja-JP" sz="1100" dirty="0"/>
                        <a:t>Data rate</a:t>
                      </a:r>
                    </a:p>
                    <a:p>
                      <a:r>
                        <a:rPr kumimoji="1" lang="en-US" altLang="ja-JP" sz="1100" dirty="0"/>
                        <a:t>(kb/s)</a:t>
                      </a:r>
                      <a:endParaRPr kumimoji="1" lang="ja-JP" altLang="en-US" sz="1100" dirty="0"/>
                    </a:p>
                  </a:txBody>
                  <a:tcPr/>
                </a:tc>
                <a:tc>
                  <a:txBody>
                    <a:bodyPr/>
                    <a:lstStyle/>
                    <a:p>
                      <a:r>
                        <a:rPr kumimoji="1" lang="en-US" altLang="ja-JP" sz="1100" dirty="0"/>
                        <a:t>50</a:t>
                      </a:r>
                      <a:endParaRPr kumimoji="1" lang="ja-JP" altLang="en-US" sz="1100" dirty="0"/>
                    </a:p>
                  </a:txBody>
                  <a:tcPr/>
                </a:tc>
                <a:tc>
                  <a:txBody>
                    <a:bodyPr/>
                    <a:lstStyle/>
                    <a:p>
                      <a:r>
                        <a:rPr kumimoji="1" lang="en-US" altLang="ja-JP" sz="1100" dirty="0"/>
                        <a:t>100</a:t>
                      </a:r>
                      <a:endParaRPr kumimoji="1" lang="ja-JP" altLang="en-US" sz="1100" dirty="0"/>
                    </a:p>
                  </a:txBody>
                  <a:tcPr/>
                </a:tc>
                <a:tc>
                  <a:txBody>
                    <a:bodyPr/>
                    <a:lstStyle/>
                    <a:p>
                      <a:r>
                        <a:rPr kumimoji="1" lang="en-US" altLang="ja-JP" sz="1100" dirty="0"/>
                        <a:t>200</a:t>
                      </a:r>
                      <a:endParaRPr kumimoji="1" lang="ja-JP" altLang="en-US" sz="1100" dirty="0"/>
                    </a:p>
                  </a:txBody>
                  <a:tcPr/>
                </a:tc>
                <a:tc>
                  <a:txBody>
                    <a:bodyPr/>
                    <a:lstStyle/>
                    <a:p>
                      <a:r>
                        <a:rPr kumimoji="1" lang="en-US" altLang="ja-JP" sz="1100" dirty="0"/>
                        <a:t>400</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a:solidFill>
                            <a:schemeClr val="accent6"/>
                          </a:solidFill>
                        </a:rPr>
                        <a:t>400</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a:solidFill>
                            <a:schemeClr val="accent6"/>
                          </a:solidFill>
                        </a:rPr>
                        <a:t>600</a:t>
                      </a:r>
                      <a:endParaRPr kumimoji="1" lang="ja-JP" altLang="en-US" sz="1100" b="1" dirty="0">
                        <a:solidFill>
                          <a:schemeClr val="accent6"/>
                        </a:solidFill>
                      </a:endParaRPr>
                    </a:p>
                  </a:txBody>
                  <a:tcPr/>
                </a:tc>
                <a:tc>
                  <a:txBody>
                    <a:bodyPr/>
                    <a:lstStyle/>
                    <a:p>
                      <a:r>
                        <a:rPr kumimoji="1" lang="en-US" altLang="ja-JP" sz="1100" b="1">
                          <a:solidFill>
                            <a:schemeClr val="accent6"/>
                          </a:solidFill>
                        </a:rPr>
                        <a:t>600</a:t>
                      </a:r>
                      <a:endParaRPr kumimoji="1" lang="ja-JP" altLang="en-US" sz="1100" b="1" dirty="0">
                        <a:solidFill>
                          <a:schemeClr val="accent6"/>
                        </a:solidFill>
                      </a:endParaRPr>
                    </a:p>
                  </a:txBody>
                  <a:tcPr/>
                </a:tc>
                <a:tc>
                  <a:txBody>
                    <a:bodyPr/>
                    <a:lstStyle/>
                    <a:p>
                      <a:r>
                        <a:rPr kumimoji="1" lang="en-US" altLang="ja-JP" sz="1100" b="1">
                          <a:solidFill>
                            <a:schemeClr val="accent6"/>
                          </a:solidFill>
                        </a:rPr>
                        <a:t>800</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10002"/>
                  </a:ext>
                </a:extLst>
              </a:tr>
              <a:tr h="434367">
                <a:tc vMerge="1">
                  <a:txBody>
                    <a:bodyPr/>
                    <a:lstStyle/>
                    <a:p>
                      <a:endParaRPr kumimoji="1" lang="ja-JP" altLang="en-US" sz="1100"/>
                    </a:p>
                  </a:txBody>
                  <a:tcPr/>
                </a:tc>
                <a:tc>
                  <a:txBody>
                    <a:bodyPr/>
                    <a:lstStyle/>
                    <a:p>
                      <a:r>
                        <a:rPr kumimoji="1" lang="en-US" altLang="ja-JP" sz="1100" dirty="0"/>
                        <a:t>Modulation</a:t>
                      </a:r>
                      <a:endParaRPr kumimoji="1" lang="ja-JP" altLang="en-US" sz="1100" dirty="0"/>
                    </a:p>
                  </a:txBody>
                  <a:tcPr/>
                </a:tc>
                <a:tc>
                  <a:txBody>
                    <a:bodyPr/>
                    <a:lstStyle/>
                    <a:p>
                      <a:r>
                        <a:rPr kumimoji="1" lang="en-US" altLang="ja-JP" sz="1100" dirty="0"/>
                        <a:t>2-FSK</a:t>
                      </a:r>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2-FSK</a:t>
                      </a:r>
                      <a:endParaRPr kumimoji="1" lang="ja-JP" altLang="en-US" sz="1100" dirty="0"/>
                    </a:p>
                    <a:p>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t>4-FSK</a:t>
                      </a:r>
                      <a:endParaRPr kumimoji="1" lang="ja-JP" altLang="en-US" sz="1100" dirty="0"/>
                    </a:p>
                    <a:p>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accent6"/>
                          </a:solidFill>
                        </a:rPr>
                        <a:t>2-FSK</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accent6"/>
                          </a:solidFill>
                        </a:rPr>
                        <a:t>2-FSK</a:t>
                      </a:r>
                      <a:endParaRPr kumimoji="1" lang="ja-JP" altLang="en-US" sz="1100" b="1" dirty="0">
                        <a:solidFill>
                          <a:schemeClr val="accent6"/>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accent6"/>
                          </a:solidFill>
                        </a:rPr>
                        <a:t>4-FSK</a:t>
                      </a:r>
                      <a:endParaRPr kumimoji="1" lang="ja-JP" altLang="en-US" sz="1100" b="1" dirty="0">
                        <a:solidFill>
                          <a:schemeClr val="accent6"/>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accent6"/>
                          </a:solidFill>
                        </a:rPr>
                        <a:t>4-FSK</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10003"/>
                  </a:ext>
                </a:extLst>
              </a:tr>
              <a:tr h="605012">
                <a:tc vMerge="1">
                  <a:txBody>
                    <a:bodyPr/>
                    <a:lstStyle/>
                    <a:p>
                      <a:endParaRPr kumimoji="1" lang="ja-JP" altLang="en-US" sz="1100"/>
                    </a:p>
                  </a:txBody>
                  <a:tcPr/>
                </a:tc>
                <a:tc>
                  <a:txBody>
                    <a:bodyPr/>
                    <a:lstStyle/>
                    <a:p>
                      <a:r>
                        <a:rPr kumimoji="1" lang="en-US" altLang="ja-JP" sz="1100" dirty="0"/>
                        <a:t>Modulation index</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1.0</a:t>
                      </a:r>
                      <a:endParaRPr kumimoji="1" lang="ja-JP" altLang="en-US" sz="1100" dirty="0"/>
                    </a:p>
                  </a:txBody>
                  <a:tcPr/>
                </a:tc>
                <a:tc>
                  <a:txBody>
                    <a:bodyPr/>
                    <a:lstStyle/>
                    <a:p>
                      <a:r>
                        <a:rPr kumimoji="1" lang="en-US" altLang="ja-JP" sz="1100" dirty="0"/>
                        <a:t>0.33</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a:solidFill>
                            <a:schemeClr val="accent6"/>
                          </a:solidFill>
                        </a:rPr>
                        <a:t>0.5</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a:solidFill>
                            <a:schemeClr val="accent6"/>
                          </a:solidFill>
                        </a:rPr>
                        <a:t>0.4</a:t>
                      </a:r>
                      <a:endParaRPr kumimoji="1" lang="ja-JP" altLang="en-US" sz="1100" b="1" dirty="0">
                        <a:solidFill>
                          <a:schemeClr val="accent6"/>
                        </a:solidFill>
                      </a:endParaRPr>
                    </a:p>
                  </a:txBody>
                  <a:tcPr/>
                </a:tc>
                <a:tc>
                  <a:txBody>
                    <a:bodyPr/>
                    <a:lstStyle/>
                    <a:p>
                      <a:r>
                        <a:rPr kumimoji="1" lang="en-US" altLang="ja-JP" sz="1100" b="1">
                          <a:solidFill>
                            <a:schemeClr val="accent6"/>
                          </a:solidFill>
                        </a:rPr>
                        <a:t>0.5</a:t>
                      </a:r>
                      <a:endParaRPr kumimoji="1" lang="ja-JP" altLang="en-US" sz="1100" b="1" dirty="0">
                        <a:solidFill>
                          <a:schemeClr val="accent6"/>
                        </a:solidFill>
                      </a:endParaRPr>
                    </a:p>
                  </a:txBody>
                  <a:tcPr/>
                </a:tc>
                <a:tc>
                  <a:txBody>
                    <a:bodyPr/>
                    <a:lstStyle/>
                    <a:p>
                      <a:r>
                        <a:rPr kumimoji="1" lang="en-US" altLang="ja-JP" sz="1100" b="1" dirty="0">
                          <a:solidFill>
                            <a:schemeClr val="accent6"/>
                          </a:solidFill>
                        </a:rPr>
                        <a:t>0.33</a:t>
                      </a:r>
                      <a:endParaRPr kumimoji="1" lang="ja-JP" altLang="en-US" sz="1100" b="1" dirty="0">
                        <a:solidFill>
                          <a:schemeClr val="accent6"/>
                        </a:solidFill>
                      </a:endParaRP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10004"/>
                  </a:ext>
                </a:extLst>
              </a:tr>
              <a:tr h="775656">
                <a:tc vMerge="1">
                  <a:txBody>
                    <a:bodyPr/>
                    <a:lstStyle/>
                    <a:p>
                      <a:endParaRPr kumimoji="1" lang="ja-JP" altLang="en-US" sz="1100" dirty="0"/>
                    </a:p>
                  </a:txBody>
                  <a:tcPr/>
                </a:tc>
                <a:tc>
                  <a:txBody>
                    <a:bodyPr/>
                    <a:lstStyle/>
                    <a:p>
                      <a:r>
                        <a:rPr kumimoji="1" lang="en-US" altLang="ja-JP" sz="1100" dirty="0"/>
                        <a:t>Channel spacing</a:t>
                      </a:r>
                    </a:p>
                    <a:p>
                      <a:r>
                        <a:rPr kumimoji="1" lang="en-US" altLang="ja-JP" sz="1100" dirty="0"/>
                        <a:t>(kHz)</a:t>
                      </a:r>
                      <a:endParaRPr kumimoji="1" lang="ja-JP" altLang="en-US" sz="1100" dirty="0"/>
                    </a:p>
                  </a:txBody>
                  <a:tcPr/>
                </a:tc>
                <a:tc>
                  <a:txBody>
                    <a:bodyPr/>
                    <a:lstStyle/>
                    <a:p>
                      <a:r>
                        <a:rPr kumimoji="1" lang="en-US" altLang="ja-JP" sz="1100" dirty="0"/>
                        <a:t>200</a:t>
                      </a:r>
                      <a:endParaRPr kumimoji="1" lang="ja-JP" altLang="en-US" sz="1100" dirty="0"/>
                    </a:p>
                  </a:txBody>
                  <a:tcPr/>
                </a:tc>
                <a:tc>
                  <a:txBody>
                    <a:bodyPr/>
                    <a:lstStyle/>
                    <a:p>
                      <a:r>
                        <a:rPr kumimoji="1" lang="en-US" altLang="ja-JP" sz="1100" dirty="0"/>
                        <a:t>400</a:t>
                      </a:r>
                      <a:endParaRPr kumimoji="1" lang="ja-JP" altLang="en-US" sz="1100" dirty="0"/>
                    </a:p>
                  </a:txBody>
                  <a:tcPr/>
                </a:tc>
                <a:tc>
                  <a:txBody>
                    <a:bodyPr/>
                    <a:lstStyle/>
                    <a:p>
                      <a:r>
                        <a:rPr kumimoji="1" lang="en-US" altLang="ja-JP" sz="1100" dirty="0"/>
                        <a:t>600</a:t>
                      </a:r>
                      <a:endParaRPr kumimoji="1" lang="ja-JP" altLang="en-US" sz="1100" dirty="0"/>
                    </a:p>
                  </a:txBody>
                  <a:tcPr/>
                </a:tc>
                <a:tc>
                  <a:txBody>
                    <a:bodyPr/>
                    <a:lstStyle/>
                    <a:p>
                      <a:r>
                        <a:rPr kumimoji="1" lang="en-US" altLang="ja-JP" sz="1100" dirty="0"/>
                        <a:t>600</a:t>
                      </a:r>
                      <a:endParaRPr kumimoji="1" lang="ja-JP" altLang="en-US" sz="1100" dirty="0"/>
                    </a:p>
                  </a:txBody>
                  <a:tcPr>
                    <a:lnR w="38100" cap="flat" cmpd="sng" algn="ctr">
                      <a:solidFill>
                        <a:schemeClr val="accent6"/>
                      </a:solidFill>
                      <a:prstDash val="solid"/>
                      <a:round/>
                      <a:headEnd type="none" w="med" len="med"/>
                      <a:tailEnd type="none" w="med" len="med"/>
                    </a:lnR>
                  </a:tcPr>
                </a:tc>
                <a:tc>
                  <a:txBody>
                    <a:bodyPr/>
                    <a:lstStyle/>
                    <a:p>
                      <a:r>
                        <a:rPr kumimoji="1" lang="en-US" altLang="ja-JP" sz="1100" b="1" dirty="0">
                          <a:solidFill>
                            <a:srgbClr val="FF0000"/>
                          </a:solidFill>
                        </a:rPr>
                        <a:t>200 * N</a:t>
                      </a:r>
                    </a:p>
                    <a:p>
                      <a:endParaRPr kumimoji="1" lang="en-US" altLang="ja-JP" sz="1100" b="1" dirty="0">
                        <a:solidFill>
                          <a:srgbClr val="FF0000"/>
                        </a:solidFill>
                      </a:endParaRPr>
                    </a:p>
                    <a:p>
                      <a:r>
                        <a:rPr kumimoji="1" lang="en-US" altLang="ja-JP" sz="1100" b="1" dirty="0">
                          <a:solidFill>
                            <a:srgbClr val="FF0000"/>
                          </a:solidFill>
                        </a:rPr>
                        <a:t>1≦N≦5 [2]</a:t>
                      </a:r>
                    </a:p>
                    <a:p>
                      <a:endParaRPr kumimoji="1" lang="ja-JP" altLang="en-US" sz="1100" b="1" dirty="0">
                        <a:solidFill>
                          <a:srgbClr val="FF0000"/>
                        </a:solidFill>
                      </a:endParaRPr>
                    </a:p>
                  </a:txBody>
                  <a:tcPr>
                    <a:lnL w="38100" cap="flat" cmpd="sng" algn="ctr">
                      <a:solidFill>
                        <a:schemeClr val="accent6"/>
                      </a:solidFill>
                      <a:prstDash val="solid"/>
                      <a:round/>
                      <a:headEnd type="none" w="med" len="med"/>
                      <a:tailEnd type="none" w="med" len="med"/>
                    </a:lnL>
                  </a:tcPr>
                </a:tc>
                <a:tc>
                  <a:txBody>
                    <a:bodyPr/>
                    <a:lstStyle/>
                    <a:p>
                      <a:r>
                        <a:rPr kumimoji="1" lang="en-US" altLang="ja-JP" sz="1100" b="1" dirty="0">
                          <a:solidFill>
                            <a:srgbClr val="FF0000"/>
                          </a:solidFill>
                        </a:rPr>
                        <a:t>200 * N</a:t>
                      </a:r>
                    </a:p>
                    <a:p>
                      <a:endParaRPr kumimoji="1" lang="en-US" altLang="ja-JP" sz="1100" b="1"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rgbClr val="FF0000"/>
                          </a:solidFill>
                        </a:rPr>
                        <a:t>1≦N≦5 [2]</a:t>
                      </a:r>
                    </a:p>
                    <a:p>
                      <a:endParaRPr kumimoji="1" lang="en-US" altLang="ja-JP" sz="1100" b="1" dirty="0">
                        <a:solidFill>
                          <a:srgbClr val="FF0000"/>
                        </a:solidFill>
                      </a:endParaRPr>
                    </a:p>
                  </a:txBody>
                  <a:tcPr/>
                </a:tc>
                <a:tc>
                  <a:txBody>
                    <a:bodyPr/>
                    <a:lstStyle/>
                    <a:p>
                      <a:r>
                        <a:rPr kumimoji="1" lang="en-US" altLang="ja-JP" sz="1100" b="1" dirty="0">
                          <a:solidFill>
                            <a:srgbClr val="FF0000"/>
                          </a:solidFill>
                        </a:rPr>
                        <a:t>200 * N</a:t>
                      </a:r>
                    </a:p>
                    <a:p>
                      <a:endParaRPr kumimoji="1" lang="en-US" altLang="ja-JP" sz="1100" b="1"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rgbClr val="FF0000"/>
                          </a:solidFill>
                        </a:rPr>
                        <a:t>1≦N≦5 [2]</a:t>
                      </a:r>
                    </a:p>
                    <a:p>
                      <a:endParaRPr kumimoji="1" lang="en-US" altLang="ja-JP" sz="1100" b="1" dirty="0">
                        <a:solidFill>
                          <a:srgbClr val="FF0000"/>
                        </a:solidFill>
                      </a:endParaRPr>
                    </a:p>
                  </a:txBody>
                  <a:tcPr/>
                </a:tc>
                <a:tc>
                  <a:txBody>
                    <a:bodyPr/>
                    <a:lstStyle/>
                    <a:p>
                      <a:r>
                        <a:rPr kumimoji="1" lang="en-US" altLang="ja-JP" sz="1100" b="1" dirty="0">
                          <a:solidFill>
                            <a:srgbClr val="FF0000"/>
                          </a:solidFill>
                        </a:rPr>
                        <a:t>200 * N</a:t>
                      </a:r>
                    </a:p>
                    <a:p>
                      <a:endParaRPr kumimoji="1" lang="en-US" altLang="ja-JP" sz="1100" b="1"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rgbClr val="FF0000"/>
                          </a:solidFill>
                        </a:rPr>
                        <a:t>1≦N≦5 [2]</a:t>
                      </a:r>
                    </a:p>
                    <a:p>
                      <a:endParaRPr kumimoji="1" lang="en-US" altLang="ja-JP" sz="1100" b="1" dirty="0">
                        <a:solidFill>
                          <a:srgbClr val="FF0000"/>
                        </a:solidFill>
                      </a:endParaRPr>
                    </a:p>
                  </a:txBody>
                  <a:tcPr>
                    <a:lnR w="381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10005"/>
                  </a:ext>
                </a:extLst>
              </a:tr>
              <a:tr h="434367">
                <a:tc vMerge="1">
                  <a:txBody>
                    <a:bodyPr/>
                    <a:lstStyle/>
                    <a:p>
                      <a:endParaRPr kumimoji="1" lang="ja-JP" altLang="en-US" sz="1100" dirty="0"/>
                    </a:p>
                  </a:txBody>
                  <a:tcPr/>
                </a:tc>
                <a:tc>
                  <a:txBody>
                    <a:bodyPr/>
                    <a:lstStyle/>
                    <a:p>
                      <a:r>
                        <a:rPr kumimoji="1" lang="en-US" altLang="ja-JP" sz="1100" dirty="0"/>
                        <a:t>Standard</a:t>
                      </a:r>
                      <a:endParaRPr kumimoji="1" lang="ja-JP" altLang="en-US" sz="1100" dirty="0"/>
                    </a:p>
                  </a:txBody>
                  <a:tcPr/>
                </a:tc>
                <a:tc gridSpan="4">
                  <a:txBody>
                    <a:bodyPr/>
                    <a:lstStyle/>
                    <a:p>
                      <a:r>
                        <a:rPr kumimoji="1" lang="en-US" altLang="ja-JP" sz="1100" dirty="0"/>
                        <a:t>802.15.4-2020 [1]</a:t>
                      </a:r>
                      <a:endParaRPr kumimoji="1" lang="ja-JP" altLang="en-US" sz="1100" dirty="0"/>
                    </a:p>
                  </a:txBody>
                  <a:tcPr>
                    <a:lnR w="38100" cap="flat" cmpd="sng" algn="ctr">
                      <a:solidFill>
                        <a:schemeClr val="accent6"/>
                      </a:solidFill>
                      <a:prstDash val="solid"/>
                      <a:round/>
                      <a:headEnd type="none" w="med" len="med"/>
                      <a:tailEnd type="none" w="med" len="med"/>
                    </a:lnR>
                  </a:tcPr>
                </a:tc>
                <a:tc hMerge="1">
                  <a:txBody>
                    <a:bodyPr/>
                    <a:lstStyle/>
                    <a:p>
                      <a:endParaRPr kumimoji="1" lang="ja-JP" altLang="en-US" sz="1100"/>
                    </a:p>
                  </a:txBody>
                  <a:tcPr/>
                </a:tc>
                <a:tc hMerge="1">
                  <a:txBody>
                    <a:bodyPr/>
                    <a:lstStyle/>
                    <a:p>
                      <a:endParaRPr kumimoji="1" lang="ja-JP" altLang="en-US" sz="110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lnL w="12700" cap="flat" cmpd="sng" algn="ctr">
                      <a:solidFill>
                        <a:schemeClr val="tx1"/>
                      </a:solidFill>
                      <a:prstDash val="solid"/>
                      <a:round/>
                      <a:headEnd type="none" w="med" len="med"/>
                      <a:tailEnd type="none" w="med" len="med"/>
                    </a:lnL>
                    <a:lnR w="38100" cap="flat" cmpd="sng" algn="ctr">
                      <a:solidFill>
                        <a:schemeClr val="accent6"/>
                      </a:solidFill>
                      <a:prstDash val="solid"/>
                      <a:round/>
                      <a:headEnd type="none" w="med" len="med"/>
                      <a:tailEnd type="none" w="med" len="med"/>
                    </a:lnR>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accent6"/>
                          </a:solidFill>
                        </a:rPr>
                        <a:t>Proposed</a:t>
                      </a:r>
                      <a:endParaRPr kumimoji="1" lang="ja-JP" altLang="en-US" sz="1100" b="1" dirty="0">
                        <a:solidFill>
                          <a:schemeClr val="accent6"/>
                        </a:solidFill>
                      </a:endParaRPr>
                    </a:p>
                  </a:txBody>
                  <a:tcPr>
                    <a:lnL w="38100" cap="flat" cmpd="sng" algn="ctr">
                      <a:solidFill>
                        <a:schemeClr val="accent6"/>
                      </a:solidFill>
                      <a:prstDash val="solid"/>
                      <a:round/>
                      <a:headEnd type="none" w="med" len="med"/>
                      <a:tailEnd type="none" w="med" len="med"/>
                    </a:lnL>
                    <a:lnR w="38100" cap="flat" cmpd="sng" algn="ctr">
                      <a:solidFill>
                        <a:schemeClr val="accent6"/>
                      </a:solidFill>
                      <a:prstDash val="solid"/>
                      <a:round/>
                      <a:headEnd type="none" w="med" len="med"/>
                      <a:tailEnd type="none" w="med" len="med"/>
                    </a:lnR>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tc>
                <a:extLst>
                  <a:ext uri="{0D108BD9-81ED-4DB2-BD59-A6C34878D82A}">
                    <a16:rowId xmlns:a16="http://schemas.microsoft.com/office/drawing/2014/main" val="10006"/>
                  </a:ext>
                </a:extLst>
              </a:tr>
            </a:tbl>
          </a:graphicData>
        </a:graphic>
      </p:graphicFrame>
      <p:sp>
        <p:nvSpPr>
          <p:cNvPr id="6" name="テキスト ボックス 5">
            <a:extLst>
              <a:ext uri="{FF2B5EF4-FFF2-40B4-BE49-F238E27FC236}">
                <a16:creationId xmlns:a16="http://schemas.microsoft.com/office/drawing/2014/main" id="{B44F9679-6E80-1541-BB38-DBBCFD6E45C4}"/>
              </a:ext>
            </a:extLst>
          </p:cNvPr>
          <p:cNvSpPr txBox="1"/>
          <p:nvPr/>
        </p:nvSpPr>
        <p:spPr>
          <a:xfrm>
            <a:off x="5508104" y="5744289"/>
            <a:ext cx="3168352" cy="276999"/>
          </a:xfrm>
          <a:prstGeom prst="rect">
            <a:avLst/>
          </a:prstGeom>
          <a:noFill/>
        </p:spPr>
        <p:txBody>
          <a:bodyPr wrap="square" rtlCol="0">
            <a:spAutoFit/>
          </a:bodyPr>
          <a:lstStyle/>
          <a:p>
            <a:pPr algn="r"/>
            <a:r>
              <a:rPr kumimoji="1" lang="en-US" altLang="ja-JP" dirty="0">
                <a:latin typeface="+mn-lt"/>
              </a:rPr>
              <a:t>Note: N is integer number</a:t>
            </a:r>
            <a:endParaRPr kumimoji="1" lang="ja-JP" altLang="en-US" dirty="0">
              <a:latin typeface="+mn-lt"/>
            </a:endParaRPr>
          </a:p>
        </p:txBody>
      </p:sp>
      <p:sp>
        <p:nvSpPr>
          <p:cNvPr id="7" name="Rectangle 2">
            <a:extLst>
              <a:ext uri="{FF2B5EF4-FFF2-40B4-BE49-F238E27FC236}">
                <a16:creationId xmlns:a16="http://schemas.microsoft.com/office/drawing/2014/main" id="{99C23809-CEB8-6F4E-90D0-DCB3A701F847}"/>
              </a:ext>
            </a:extLst>
          </p:cNvPr>
          <p:cNvSpPr txBox="1">
            <a:spLocks noChangeArrowheads="1"/>
          </p:cNvSpPr>
          <p:nvPr/>
        </p:nvSpPr>
        <p:spPr>
          <a:xfrm>
            <a:off x="685800" y="685800"/>
            <a:ext cx="7772400" cy="1066800"/>
          </a:xfrm>
          <a:prstGeom prst="rect">
            <a:avLst/>
          </a:prstGeom>
          <a:ln/>
        </p:spPr>
        <p:txBody>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kern="0" dirty="0"/>
              <a:t>Proposed Parameters</a:t>
            </a:r>
            <a:endParaRPr lang="ja-JP" altLang="ja-JP" sz="3200" kern="0" dirty="0"/>
          </a:p>
        </p:txBody>
      </p:sp>
      <p:sp>
        <p:nvSpPr>
          <p:cNvPr id="8" name="テキスト ボックス 7">
            <a:extLst>
              <a:ext uri="{FF2B5EF4-FFF2-40B4-BE49-F238E27FC236}">
                <a16:creationId xmlns:a16="http://schemas.microsoft.com/office/drawing/2014/main" id="{AAB8F5D8-4342-BB48-ADF1-BD386F87B96F}"/>
              </a:ext>
            </a:extLst>
          </p:cNvPr>
          <p:cNvSpPr txBox="1"/>
          <p:nvPr/>
        </p:nvSpPr>
        <p:spPr>
          <a:xfrm>
            <a:off x="2051720" y="6020762"/>
            <a:ext cx="5504007" cy="400110"/>
          </a:xfrm>
          <a:prstGeom prst="rect">
            <a:avLst/>
          </a:prstGeom>
          <a:noFill/>
        </p:spPr>
        <p:txBody>
          <a:bodyPr wrap="none" rtlCol="0">
            <a:spAutoFit/>
          </a:bodyPr>
          <a:lstStyle/>
          <a:p>
            <a:r>
              <a:rPr kumimoji="1" lang="en-US" altLang="ja-JP" sz="2000" dirty="0">
                <a:latin typeface="+mn-lt"/>
              </a:rPr>
              <a:t>Overlapped channel spacing was proposed</a:t>
            </a:r>
            <a:endParaRPr kumimoji="1" lang="ja-JP" altLang="en-US" sz="2000">
              <a:latin typeface="+mn-lt"/>
            </a:endParaRPr>
          </a:p>
        </p:txBody>
      </p:sp>
    </p:spTree>
    <p:extLst>
      <p:ext uri="{BB962C8B-B14F-4D97-AF65-F5344CB8AC3E}">
        <p14:creationId xmlns:p14="http://schemas.microsoft.com/office/powerpoint/2010/main" val="1281984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71C0371-D76C-F445-A0CC-3ECACD540FF6}"/>
              </a:ext>
            </a:extLst>
          </p:cNvPr>
          <p:cNvSpPr>
            <a:spLocks noGrp="1"/>
          </p:cNvSpPr>
          <p:nvPr>
            <p:ph type="dt" sz="half" idx="2"/>
          </p:nvPr>
        </p:nvSpPr>
        <p:spPr/>
        <p:txBody>
          <a:bodyPr/>
          <a:lstStyle/>
          <a:p>
            <a:r>
              <a:rPr lang="en-001" altLang="ja-JP"/>
              <a:t>&lt;</a:t>
            </a:r>
            <a:r>
              <a:rPr lang="en-US" altLang="ja-JP"/>
              <a:t>January</a:t>
            </a:r>
            <a:r>
              <a:rPr lang="en-001" altLang="ja-JP"/>
              <a:t>,202</a:t>
            </a:r>
            <a:r>
              <a:rPr lang="en-US" altLang="ja-JP"/>
              <a:t>1</a:t>
            </a:r>
            <a:r>
              <a:rPr lang="en-001" altLang="ja-JP"/>
              <a:t>&gt;</a:t>
            </a:r>
            <a:endParaRPr lang="en-US" altLang="ja-JP" dirty="0"/>
          </a:p>
        </p:txBody>
      </p:sp>
      <p:sp>
        <p:nvSpPr>
          <p:cNvPr id="3" name="フッター プレースホルダー 2">
            <a:extLst>
              <a:ext uri="{FF2B5EF4-FFF2-40B4-BE49-F238E27FC236}">
                <a16:creationId xmlns:a16="http://schemas.microsoft.com/office/drawing/2014/main" id="{631BB304-D940-3747-B6AB-3C305B068A6D}"/>
              </a:ext>
            </a:extLst>
          </p:cNvPr>
          <p:cNvSpPr>
            <a:spLocks noGrp="1"/>
          </p:cNvSpPr>
          <p:nvPr>
            <p:ph type="ftr" sz="quarter" idx="3"/>
          </p:nvPr>
        </p:nvSpPr>
        <p:spPr/>
        <p:txBody>
          <a:bodyPr/>
          <a:lstStyle/>
          <a:p>
            <a:r>
              <a:rPr lang="en-US" altLang="ja-JP" dirty="0"/>
              <a:t>Hiroshi Harada, Ryota Okumura (Kyoto University)</a:t>
            </a:r>
          </a:p>
          <a:p>
            <a:r>
              <a:rPr lang="en-US" altLang="ja-JP" dirty="0"/>
              <a:t>                      </a:t>
            </a:r>
          </a:p>
        </p:txBody>
      </p:sp>
      <p:sp>
        <p:nvSpPr>
          <p:cNvPr id="4" name="スライド番号プレースホルダー 3">
            <a:extLst>
              <a:ext uri="{FF2B5EF4-FFF2-40B4-BE49-F238E27FC236}">
                <a16:creationId xmlns:a16="http://schemas.microsoft.com/office/drawing/2014/main" id="{2153B723-C24B-2745-BA05-B7D304521DED}"/>
              </a:ext>
            </a:extLst>
          </p:cNvPr>
          <p:cNvSpPr>
            <a:spLocks noGrp="1"/>
          </p:cNvSpPr>
          <p:nvPr>
            <p:ph type="sldNum" sz="quarter" idx="4"/>
          </p:nvPr>
        </p:nvSpPr>
        <p:spPr/>
        <p:txBody>
          <a:bodyPr/>
          <a:lstStyle/>
          <a:p>
            <a:r>
              <a:rPr lang="en-US" altLang="ja-JP"/>
              <a:t>Slide </a:t>
            </a:r>
            <a:fld id="{EED9155A-5036-44B5-A27C-97F620582CD6}" type="slidenum">
              <a:rPr lang="en-US" altLang="ja-JP" smtClean="0"/>
              <a:pPr/>
              <a:t>3</a:t>
            </a:fld>
            <a:endParaRPr lang="en-US" altLang="ja-JP" dirty="0"/>
          </a:p>
        </p:txBody>
      </p:sp>
      <p:sp>
        <p:nvSpPr>
          <p:cNvPr id="5" name="タイトル 1">
            <a:extLst>
              <a:ext uri="{FF2B5EF4-FFF2-40B4-BE49-F238E27FC236}">
                <a16:creationId xmlns:a16="http://schemas.microsoft.com/office/drawing/2014/main" id="{B55084FB-D2B0-7E4F-BACB-83D84DB71EF9}"/>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a:t>Current Channel Numbering [1]</a:t>
            </a:r>
            <a:endParaRPr lang="ja-JP" altLang="en-US" kern="0"/>
          </a:p>
        </p:txBody>
      </p:sp>
      <p:pic>
        <p:nvPicPr>
          <p:cNvPr id="6" name="コンテンツ プレースホルダー 7" descr="テキスト, 手紙&#10;&#10;自動的に生成された説明">
            <a:extLst>
              <a:ext uri="{FF2B5EF4-FFF2-40B4-BE49-F238E27FC236}">
                <a16:creationId xmlns:a16="http://schemas.microsoft.com/office/drawing/2014/main" id="{B92D1024-68DB-3244-92CA-04F2330E7A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93" y="1957261"/>
            <a:ext cx="5798829" cy="2623867"/>
          </a:xfrm>
          <a:prstGeom prst="rect">
            <a:avLst/>
          </a:prstGeom>
        </p:spPr>
      </p:pic>
      <p:pic>
        <p:nvPicPr>
          <p:cNvPr id="8" name="図 7" descr="テーブル&#10;&#10;自動的に生成された説明">
            <a:extLst>
              <a:ext uri="{FF2B5EF4-FFF2-40B4-BE49-F238E27FC236}">
                <a16:creationId xmlns:a16="http://schemas.microsoft.com/office/drawing/2014/main" id="{7A237602-97FE-5E42-B22F-147E4E5B44FF}"/>
              </a:ext>
            </a:extLst>
          </p:cNvPr>
          <p:cNvPicPr>
            <a:picLocks noChangeAspect="1"/>
          </p:cNvPicPr>
          <p:nvPr/>
        </p:nvPicPr>
        <p:blipFill rotWithShape="1">
          <a:blip r:embed="rId4">
            <a:extLst>
              <a:ext uri="{28A0092B-C50C-407E-A947-70E740481C1C}">
                <a14:useLocalDpi xmlns:a14="http://schemas.microsoft.com/office/drawing/2010/main" val="0"/>
              </a:ext>
            </a:extLst>
          </a:blip>
          <a:srcRect b="91343"/>
          <a:stretch/>
        </p:blipFill>
        <p:spPr>
          <a:xfrm>
            <a:off x="4160740" y="4304106"/>
            <a:ext cx="4913945" cy="517842"/>
          </a:xfrm>
          <a:prstGeom prst="rect">
            <a:avLst/>
          </a:prstGeom>
        </p:spPr>
      </p:pic>
      <p:pic>
        <p:nvPicPr>
          <p:cNvPr id="9" name="図 8" descr="テーブル&#10;&#10;自動的に生成された説明">
            <a:extLst>
              <a:ext uri="{FF2B5EF4-FFF2-40B4-BE49-F238E27FC236}">
                <a16:creationId xmlns:a16="http://schemas.microsoft.com/office/drawing/2014/main" id="{05ADDA9D-2389-CB4C-8206-7641F1DCD333}"/>
              </a:ext>
            </a:extLst>
          </p:cNvPr>
          <p:cNvPicPr>
            <a:picLocks noChangeAspect="1"/>
          </p:cNvPicPr>
          <p:nvPr/>
        </p:nvPicPr>
        <p:blipFill rotWithShape="1">
          <a:blip r:embed="rId4">
            <a:extLst>
              <a:ext uri="{28A0092B-C50C-407E-A947-70E740481C1C}">
                <a14:useLocalDpi xmlns:a14="http://schemas.microsoft.com/office/drawing/2010/main" val="0"/>
              </a:ext>
            </a:extLst>
          </a:blip>
          <a:srcRect t="72449"/>
          <a:stretch/>
        </p:blipFill>
        <p:spPr>
          <a:xfrm>
            <a:off x="4160740" y="4733369"/>
            <a:ext cx="4913945" cy="1647959"/>
          </a:xfrm>
          <a:prstGeom prst="rect">
            <a:avLst/>
          </a:prstGeom>
        </p:spPr>
      </p:pic>
      <p:sp>
        <p:nvSpPr>
          <p:cNvPr id="10" name="テキスト ボックス 9">
            <a:extLst>
              <a:ext uri="{FF2B5EF4-FFF2-40B4-BE49-F238E27FC236}">
                <a16:creationId xmlns:a16="http://schemas.microsoft.com/office/drawing/2014/main" id="{E2F77E8A-0EDE-A948-B217-28E3377B8DF1}"/>
              </a:ext>
            </a:extLst>
          </p:cNvPr>
          <p:cNvSpPr txBox="1"/>
          <p:nvPr/>
        </p:nvSpPr>
        <p:spPr>
          <a:xfrm>
            <a:off x="7996150" y="4027107"/>
            <a:ext cx="924099" cy="276999"/>
          </a:xfrm>
          <a:prstGeom prst="rect">
            <a:avLst/>
          </a:prstGeom>
          <a:noFill/>
        </p:spPr>
        <p:txBody>
          <a:bodyPr wrap="none" rtlCol="0">
            <a:spAutoFit/>
          </a:bodyPr>
          <a:lstStyle/>
          <a:p>
            <a:r>
              <a:rPr kumimoji="1" lang="en-US" altLang="ja-JP" dirty="0"/>
              <a:t>Table 10-14</a:t>
            </a:r>
            <a:endParaRPr kumimoji="1" lang="ja-JP" altLang="en-US"/>
          </a:p>
        </p:txBody>
      </p:sp>
      <p:sp>
        <p:nvSpPr>
          <p:cNvPr id="13" name="コンテンツ プレースホルダー 2">
            <a:extLst>
              <a:ext uri="{FF2B5EF4-FFF2-40B4-BE49-F238E27FC236}">
                <a16:creationId xmlns:a16="http://schemas.microsoft.com/office/drawing/2014/main" id="{1B4A6390-2E2B-6B4A-B050-D7BF960EF771}"/>
              </a:ext>
            </a:extLst>
          </p:cNvPr>
          <p:cNvSpPr txBox="1">
            <a:spLocks/>
          </p:cNvSpPr>
          <p:nvPr/>
        </p:nvSpPr>
        <p:spPr>
          <a:xfrm>
            <a:off x="679262" y="1412078"/>
            <a:ext cx="7668344" cy="2062759"/>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Only one type of channel spacing per operating mode</a:t>
            </a:r>
          </a:p>
          <a:p>
            <a:endParaRPr lang="en-US" altLang="ja-JP" sz="2000" kern="0" dirty="0"/>
          </a:p>
        </p:txBody>
      </p:sp>
      <p:sp>
        <p:nvSpPr>
          <p:cNvPr id="14" name="テキスト ボックス 13">
            <a:extLst>
              <a:ext uri="{FF2B5EF4-FFF2-40B4-BE49-F238E27FC236}">
                <a16:creationId xmlns:a16="http://schemas.microsoft.com/office/drawing/2014/main" id="{F6F8932F-F36E-974D-BD8F-0147B4F95E39}"/>
              </a:ext>
            </a:extLst>
          </p:cNvPr>
          <p:cNvSpPr txBox="1"/>
          <p:nvPr/>
        </p:nvSpPr>
        <p:spPr>
          <a:xfrm>
            <a:off x="7707288" y="4870274"/>
            <a:ext cx="288862" cy="253916"/>
          </a:xfrm>
          <a:prstGeom prst="rect">
            <a:avLst/>
          </a:prstGeom>
          <a:noFill/>
        </p:spPr>
        <p:txBody>
          <a:bodyPr wrap="none" rtlCol="0">
            <a:spAutoFit/>
          </a:bodyPr>
          <a:lstStyle/>
          <a:p>
            <a:r>
              <a:rPr kumimoji="1" lang="en-US" altLang="ja-JP" sz="1050" dirty="0"/>
              <a:t>a)</a:t>
            </a:r>
            <a:endParaRPr kumimoji="1" lang="ja-JP" altLang="en-US" sz="1050"/>
          </a:p>
        </p:txBody>
      </p:sp>
      <p:sp>
        <p:nvSpPr>
          <p:cNvPr id="15" name="テキスト ボックス 14">
            <a:extLst>
              <a:ext uri="{FF2B5EF4-FFF2-40B4-BE49-F238E27FC236}">
                <a16:creationId xmlns:a16="http://schemas.microsoft.com/office/drawing/2014/main" id="{4F6E9966-CC09-994A-9ABE-064F78BFCB0D}"/>
              </a:ext>
            </a:extLst>
          </p:cNvPr>
          <p:cNvSpPr txBox="1"/>
          <p:nvPr/>
        </p:nvSpPr>
        <p:spPr>
          <a:xfrm>
            <a:off x="1783345" y="6172200"/>
            <a:ext cx="2664512" cy="253916"/>
          </a:xfrm>
          <a:prstGeom prst="rect">
            <a:avLst/>
          </a:prstGeom>
          <a:noFill/>
        </p:spPr>
        <p:txBody>
          <a:bodyPr wrap="none" rtlCol="0">
            <a:spAutoFit/>
          </a:bodyPr>
          <a:lstStyle/>
          <a:p>
            <a:r>
              <a:rPr kumimoji="1" lang="en-US" altLang="ja-JP" sz="1050" dirty="0">
                <a:solidFill>
                  <a:schemeClr val="tx2"/>
                </a:solidFill>
              </a:rPr>
              <a:t>a) Modification for 38 is proposed in Cor2 [3]</a:t>
            </a:r>
            <a:endParaRPr kumimoji="1" lang="ja-JP" altLang="en-US" sz="1050">
              <a:solidFill>
                <a:schemeClr val="tx2"/>
              </a:solidFill>
            </a:endParaRPr>
          </a:p>
        </p:txBody>
      </p:sp>
    </p:spTree>
    <p:extLst>
      <p:ext uri="{BB962C8B-B14F-4D97-AF65-F5344CB8AC3E}">
        <p14:creationId xmlns:p14="http://schemas.microsoft.com/office/powerpoint/2010/main" val="3166376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71C0371-D76C-F445-A0CC-3ECACD540FF6}"/>
              </a:ext>
            </a:extLst>
          </p:cNvPr>
          <p:cNvSpPr>
            <a:spLocks noGrp="1"/>
          </p:cNvSpPr>
          <p:nvPr>
            <p:ph type="dt" sz="half" idx="2"/>
          </p:nvPr>
        </p:nvSpPr>
        <p:spPr/>
        <p:txBody>
          <a:bodyPr/>
          <a:lstStyle/>
          <a:p>
            <a:r>
              <a:rPr lang="en-001" altLang="ja-JP"/>
              <a:t>&lt;</a:t>
            </a:r>
            <a:r>
              <a:rPr lang="en-US" altLang="ja-JP"/>
              <a:t>January</a:t>
            </a:r>
            <a:r>
              <a:rPr lang="en-001" altLang="ja-JP"/>
              <a:t>,202</a:t>
            </a:r>
            <a:r>
              <a:rPr lang="en-US" altLang="ja-JP"/>
              <a:t>1</a:t>
            </a:r>
            <a:r>
              <a:rPr lang="en-001" altLang="ja-JP"/>
              <a:t>&gt;</a:t>
            </a:r>
            <a:endParaRPr lang="en-US" altLang="ja-JP" dirty="0"/>
          </a:p>
        </p:txBody>
      </p:sp>
      <p:sp>
        <p:nvSpPr>
          <p:cNvPr id="3" name="フッター プレースホルダー 2">
            <a:extLst>
              <a:ext uri="{FF2B5EF4-FFF2-40B4-BE49-F238E27FC236}">
                <a16:creationId xmlns:a16="http://schemas.microsoft.com/office/drawing/2014/main" id="{631BB304-D940-3747-B6AB-3C305B068A6D}"/>
              </a:ext>
            </a:extLst>
          </p:cNvPr>
          <p:cNvSpPr>
            <a:spLocks noGrp="1"/>
          </p:cNvSpPr>
          <p:nvPr>
            <p:ph type="ftr" sz="quarter" idx="3"/>
          </p:nvPr>
        </p:nvSpPr>
        <p:spPr/>
        <p:txBody>
          <a:bodyPr/>
          <a:lstStyle/>
          <a:p>
            <a:r>
              <a:rPr lang="en-US" altLang="ja-JP" dirty="0"/>
              <a:t>Hiroshi Harada, Ryota Okumura (Kyoto University)</a:t>
            </a:r>
          </a:p>
        </p:txBody>
      </p:sp>
      <p:sp>
        <p:nvSpPr>
          <p:cNvPr id="4" name="スライド番号プレースホルダー 3">
            <a:extLst>
              <a:ext uri="{FF2B5EF4-FFF2-40B4-BE49-F238E27FC236}">
                <a16:creationId xmlns:a16="http://schemas.microsoft.com/office/drawing/2014/main" id="{2153B723-C24B-2745-BA05-B7D304521DED}"/>
              </a:ext>
            </a:extLst>
          </p:cNvPr>
          <p:cNvSpPr>
            <a:spLocks noGrp="1"/>
          </p:cNvSpPr>
          <p:nvPr>
            <p:ph type="sldNum" sz="quarter" idx="4"/>
          </p:nvPr>
        </p:nvSpPr>
        <p:spPr/>
        <p:txBody>
          <a:bodyPr/>
          <a:lstStyle/>
          <a:p>
            <a:r>
              <a:rPr lang="en-US" altLang="ja-JP"/>
              <a:t>Slide </a:t>
            </a:r>
            <a:fld id="{EED9155A-5036-44B5-A27C-97F620582CD6}" type="slidenum">
              <a:rPr lang="en-US" altLang="ja-JP" smtClean="0"/>
              <a:pPr/>
              <a:t>4</a:t>
            </a:fld>
            <a:endParaRPr lang="en-US" altLang="ja-JP" dirty="0"/>
          </a:p>
        </p:txBody>
      </p:sp>
      <p:sp>
        <p:nvSpPr>
          <p:cNvPr id="5" name="タイトル 1">
            <a:extLst>
              <a:ext uri="{FF2B5EF4-FFF2-40B4-BE49-F238E27FC236}">
                <a16:creationId xmlns:a16="http://schemas.microsoft.com/office/drawing/2014/main" id="{B55084FB-D2B0-7E4F-BACB-83D84DB71EF9}"/>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a:t>Current Channel Numbering</a:t>
            </a:r>
            <a:endParaRPr lang="ja-JP" altLang="en-US" kern="0"/>
          </a:p>
        </p:txBody>
      </p:sp>
      <p:sp>
        <p:nvSpPr>
          <p:cNvPr id="13" name="コンテンツ プレースホルダー 2">
            <a:extLst>
              <a:ext uri="{FF2B5EF4-FFF2-40B4-BE49-F238E27FC236}">
                <a16:creationId xmlns:a16="http://schemas.microsoft.com/office/drawing/2014/main" id="{1B4A6390-2E2B-6B4A-B050-D7BF960EF771}"/>
              </a:ext>
            </a:extLst>
          </p:cNvPr>
          <p:cNvSpPr txBox="1">
            <a:spLocks/>
          </p:cNvSpPr>
          <p:nvPr/>
        </p:nvSpPr>
        <p:spPr>
          <a:xfrm>
            <a:off x="679262" y="1412078"/>
            <a:ext cx="7668344" cy="2062759"/>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Only one type of channel spacing per operating mode</a:t>
            </a:r>
          </a:p>
          <a:p>
            <a:endParaRPr lang="en-US" altLang="ja-JP" sz="2000" kern="0" dirty="0"/>
          </a:p>
        </p:txBody>
      </p:sp>
      <p:graphicFrame>
        <p:nvGraphicFramePr>
          <p:cNvPr id="12" name="表 5">
            <a:extLst>
              <a:ext uri="{FF2B5EF4-FFF2-40B4-BE49-F238E27FC236}">
                <a16:creationId xmlns:a16="http://schemas.microsoft.com/office/drawing/2014/main" id="{DA4CDF60-D87C-FD4B-87A1-613DE8DAF4C0}"/>
              </a:ext>
            </a:extLst>
          </p:cNvPr>
          <p:cNvGraphicFramePr>
            <a:graphicFrameLocks/>
          </p:cNvGraphicFramePr>
          <p:nvPr>
            <p:extLst>
              <p:ext uri="{D42A27DB-BD31-4B8C-83A1-F6EECF244321}">
                <p14:modId xmlns:p14="http://schemas.microsoft.com/office/powerpoint/2010/main" val="3434593827"/>
              </p:ext>
            </p:extLst>
          </p:nvPr>
        </p:nvGraphicFramePr>
        <p:xfrm>
          <a:off x="252480" y="2570952"/>
          <a:ext cx="8640000" cy="3392354"/>
        </p:xfrm>
        <a:graphic>
          <a:graphicData uri="http://schemas.openxmlformats.org/drawingml/2006/table">
            <a:tbl>
              <a:tblPr firstRow="1" bandRow="1"/>
              <a:tblGrid>
                <a:gridCol w="216000">
                  <a:extLst>
                    <a:ext uri="{9D8B030D-6E8A-4147-A177-3AD203B41FA5}">
                      <a16:colId xmlns:a16="http://schemas.microsoft.com/office/drawing/2014/main" val="2988141832"/>
                    </a:ext>
                  </a:extLst>
                </a:gridCol>
                <a:gridCol w="216000">
                  <a:extLst>
                    <a:ext uri="{9D8B030D-6E8A-4147-A177-3AD203B41FA5}">
                      <a16:colId xmlns:a16="http://schemas.microsoft.com/office/drawing/2014/main" val="2929192018"/>
                    </a:ext>
                  </a:extLst>
                </a:gridCol>
                <a:gridCol w="216000">
                  <a:extLst>
                    <a:ext uri="{9D8B030D-6E8A-4147-A177-3AD203B41FA5}">
                      <a16:colId xmlns:a16="http://schemas.microsoft.com/office/drawing/2014/main" val="2518689660"/>
                    </a:ext>
                  </a:extLst>
                </a:gridCol>
                <a:gridCol w="216000">
                  <a:extLst>
                    <a:ext uri="{9D8B030D-6E8A-4147-A177-3AD203B41FA5}">
                      <a16:colId xmlns:a16="http://schemas.microsoft.com/office/drawing/2014/main" val="3971189554"/>
                    </a:ext>
                  </a:extLst>
                </a:gridCol>
                <a:gridCol w="216000">
                  <a:extLst>
                    <a:ext uri="{9D8B030D-6E8A-4147-A177-3AD203B41FA5}">
                      <a16:colId xmlns:a16="http://schemas.microsoft.com/office/drawing/2014/main" val="4243305495"/>
                    </a:ext>
                  </a:extLst>
                </a:gridCol>
                <a:gridCol w="216000">
                  <a:extLst>
                    <a:ext uri="{9D8B030D-6E8A-4147-A177-3AD203B41FA5}">
                      <a16:colId xmlns:a16="http://schemas.microsoft.com/office/drawing/2014/main" val="3293932236"/>
                    </a:ext>
                  </a:extLst>
                </a:gridCol>
                <a:gridCol w="216000">
                  <a:extLst>
                    <a:ext uri="{9D8B030D-6E8A-4147-A177-3AD203B41FA5}">
                      <a16:colId xmlns:a16="http://schemas.microsoft.com/office/drawing/2014/main" val="2282852080"/>
                    </a:ext>
                  </a:extLst>
                </a:gridCol>
                <a:gridCol w="216000">
                  <a:extLst>
                    <a:ext uri="{9D8B030D-6E8A-4147-A177-3AD203B41FA5}">
                      <a16:colId xmlns:a16="http://schemas.microsoft.com/office/drawing/2014/main" val="3619069421"/>
                    </a:ext>
                  </a:extLst>
                </a:gridCol>
                <a:gridCol w="216000">
                  <a:extLst>
                    <a:ext uri="{9D8B030D-6E8A-4147-A177-3AD203B41FA5}">
                      <a16:colId xmlns:a16="http://schemas.microsoft.com/office/drawing/2014/main" val="624734519"/>
                    </a:ext>
                  </a:extLst>
                </a:gridCol>
                <a:gridCol w="216000">
                  <a:extLst>
                    <a:ext uri="{9D8B030D-6E8A-4147-A177-3AD203B41FA5}">
                      <a16:colId xmlns:a16="http://schemas.microsoft.com/office/drawing/2014/main" val="3206595912"/>
                    </a:ext>
                  </a:extLst>
                </a:gridCol>
                <a:gridCol w="216000">
                  <a:extLst>
                    <a:ext uri="{9D8B030D-6E8A-4147-A177-3AD203B41FA5}">
                      <a16:colId xmlns:a16="http://schemas.microsoft.com/office/drawing/2014/main" val="2681661275"/>
                    </a:ext>
                  </a:extLst>
                </a:gridCol>
                <a:gridCol w="216000">
                  <a:extLst>
                    <a:ext uri="{9D8B030D-6E8A-4147-A177-3AD203B41FA5}">
                      <a16:colId xmlns:a16="http://schemas.microsoft.com/office/drawing/2014/main" val="1912837340"/>
                    </a:ext>
                  </a:extLst>
                </a:gridCol>
                <a:gridCol w="216000">
                  <a:extLst>
                    <a:ext uri="{9D8B030D-6E8A-4147-A177-3AD203B41FA5}">
                      <a16:colId xmlns:a16="http://schemas.microsoft.com/office/drawing/2014/main" val="2904249294"/>
                    </a:ext>
                  </a:extLst>
                </a:gridCol>
                <a:gridCol w="216000">
                  <a:extLst>
                    <a:ext uri="{9D8B030D-6E8A-4147-A177-3AD203B41FA5}">
                      <a16:colId xmlns:a16="http://schemas.microsoft.com/office/drawing/2014/main" val="2632138887"/>
                    </a:ext>
                  </a:extLst>
                </a:gridCol>
                <a:gridCol w="216000">
                  <a:extLst>
                    <a:ext uri="{9D8B030D-6E8A-4147-A177-3AD203B41FA5}">
                      <a16:colId xmlns:a16="http://schemas.microsoft.com/office/drawing/2014/main" val="112036862"/>
                    </a:ext>
                  </a:extLst>
                </a:gridCol>
                <a:gridCol w="216000">
                  <a:extLst>
                    <a:ext uri="{9D8B030D-6E8A-4147-A177-3AD203B41FA5}">
                      <a16:colId xmlns:a16="http://schemas.microsoft.com/office/drawing/2014/main" val="2594947659"/>
                    </a:ext>
                  </a:extLst>
                </a:gridCol>
                <a:gridCol w="216000">
                  <a:extLst>
                    <a:ext uri="{9D8B030D-6E8A-4147-A177-3AD203B41FA5}">
                      <a16:colId xmlns:a16="http://schemas.microsoft.com/office/drawing/2014/main" val="1926080197"/>
                    </a:ext>
                  </a:extLst>
                </a:gridCol>
                <a:gridCol w="216000">
                  <a:extLst>
                    <a:ext uri="{9D8B030D-6E8A-4147-A177-3AD203B41FA5}">
                      <a16:colId xmlns:a16="http://schemas.microsoft.com/office/drawing/2014/main" val="2111257674"/>
                    </a:ext>
                  </a:extLst>
                </a:gridCol>
                <a:gridCol w="216000">
                  <a:extLst>
                    <a:ext uri="{9D8B030D-6E8A-4147-A177-3AD203B41FA5}">
                      <a16:colId xmlns:a16="http://schemas.microsoft.com/office/drawing/2014/main" val="3532163221"/>
                    </a:ext>
                  </a:extLst>
                </a:gridCol>
                <a:gridCol w="216000">
                  <a:extLst>
                    <a:ext uri="{9D8B030D-6E8A-4147-A177-3AD203B41FA5}">
                      <a16:colId xmlns:a16="http://schemas.microsoft.com/office/drawing/2014/main" val="3356495432"/>
                    </a:ext>
                  </a:extLst>
                </a:gridCol>
                <a:gridCol w="216000">
                  <a:extLst>
                    <a:ext uri="{9D8B030D-6E8A-4147-A177-3AD203B41FA5}">
                      <a16:colId xmlns:a16="http://schemas.microsoft.com/office/drawing/2014/main" val="3200091050"/>
                    </a:ext>
                  </a:extLst>
                </a:gridCol>
                <a:gridCol w="216000">
                  <a:extLst>
                    <a:ext uri="{9D8B030D-6E8A-4147-A177-3AD203B41FA5}">
                      <a16:colId xmlns:a16="http://schemas.microsoft.com/office/drawing/2014/main" val="2198814088"/>
                    </a:ext>
                  </a:extLst>
                </a:gridCol>
                <a:gridCol w="216000">
                  <a:extLst>
                    <a:ext uri="{9D8B030D-6E8A-4147-A177-3AD203B41FA5}">
                      <a16:colId xmlns:a16="http://schemas.microsoft.com/office/drawing/2014/main" val="1165577977"/>
                    </a:ext>
                  </a:extLst>
                </a:gridCol>
                <a:gridCol w="216000">
                  <a:extLst>
                    <a:ext uri="{9D8B030D-6E8A-4147-A177-3AD203B41FA5}">
                      <a16:colId xmlns:a16="http://schemas.microsoft.com/office/drawing/2014/main" val="3437932012"/>
                    </a:ext>
                  </a:extLst>
                </a:gridCol>
                <a:gridCol w="216000">
                  <a:extLst>
                    <a:ext uri="{9D8B030D-6E8A-4147-A177-3AD203B41FA5}">
                      <a16:colId xmlns:a16="http://schemas.microsoft.com/office/drawing/2014/main" val="4037403220"/>
                    </a:ext>
                  </a:extLst>
                </a:gridCol>
                <a:gridCol w="216000">
                  <a:extLst>
                    <a:ext uri="{9D8B030D-6E8A-4147-A177-3AD203B41FA5}">
                      <a16:colId xmlns:a16="http://schemas.microsoft.com/office/drawing/2014/main" val="829244185"/>
                    </a:ext>
                  </a:extLst>
                </a:gridCol>
                <a:gridCol w="216000">
                  <a:extLst>
                    <a:ext uri="{9D8B030D-6E8A-4147-A177-3AD203B41FA5}">
                      <a16:colId xmlns:a16="http://schemas.microsoft.com/office/drawing/2014/main" val="1318451738"/>
                    </a:ext>
                  </a:extLst>
                </a:gridCol>
                <a:gridCol w="216000">
                  <a:extLst>
                    <a:ext uri="{9D8B030D-6E8A-4147-A177-3AD203B41FA5}">
                      <a16:colId xmlns:a16="http://schemas.microsoft.com/office/drawing/2014/main" val="2725767691"/>
                    </a:ext>
                  </a:extLst>
                </a:gridCol>
                <a:gridCol w="216000">
                  <a:extLst>
                    <a:ext uri="{9D8B030D-6E8A-4147-A177-3AD203B41FA5}">
                      <a16:colId xmlns:a16="http://schemas.microsoft.com/office/drawing/2014/main" val="4247019810"/>
                    </a:ext>
                  </a:extLst>
                </a:gridCol>
                <a:gridCol w="216000">
                  <a:extLst>
                    <a:ext uri="{9D8B030D-6E8A-4147-A177-3AD203B41FA5}">
                      <a16:colId xmlns:a16="http://schemas.microsoft.com/office/drawing/2014/main" val="1523118383"/>
                    </a:ext>
                  </a:extLst>
                </a:gridCol>
                <a:gridCol w="216000">
                  <a:extLst>
                    <a:ext uri="{9D8B030D-6E8A-4147-A177-3AD203B41FA5}">
                      <a16:colId xmlns:a16="http://schemas.microsoft.com/office/drawing/2014/main" val="1249671432"/>
                    </a:ext>
                  </a:extLst>
                </a:gridCol>
                <a:gridCol w="216000">
                  <a:extLst>
                    <a:ext uri="{9D8B030D-6E8A-4147-A177-3AD203B41FA5}">
                      <a16:colId xmlns:a16="http://schemas.microsoft.com/office/drawing/2014/main" val="933983677"/>
                    </a:ext>
                  </a:extLst>
                </a:gridCol>
                <a:gridCol w="216000">
                  <a:extLst>
                    <a:ext uri="{9D8B030D-6E8A-4147-A177-3AD203B41FA5}">
                      <a16:colId xmlns:a16="http://schemas.microsoft.com/office/drawing/2014/main" val="136394978"/>
                    </a:ext>
                  </a:extLst>
                </a:gridCol>
                <a:gridCol w="216000">
                  <a:extLst>
                    <a:ext uri="{9D8B030D-6E8A-4147-A177-3AD203B41FA5}">
                      <a16:colId xmlns:a16="http://schemas.microsoft.com/office/drawing/2014/main" val="2363703739"/>
                    </a:ext>
                  </a:extLst>
                </a:gridCol>
                <a:gridCol w="216000">
                  <a:extLst>
                    <a:ext uri="{9D8B030D-6E8A-4147-A177-3AD203B41FA5}">
                      <a16:colId xmlns:a16="http://schemas.microsoft.com/office/drawing/2014/main" val="1407614347"/>
                    </a:ext>
                  </a:extLst>
                </a:gridCol>
                <a:gridCol w="216000">
                  <a:extLst>
                    <a:ext uri="{9D8B030D-6E8A-4147-A177-3AD203B41FA5}">
                      <a16:colId xmlns:a16="http://schemas.microsoft.com/office/drawing/2014/main" val="806406487"/>
                    </a:ext>
                  </a:extLst>
                </a:gridCol>
                <a:gridCol w="216000">
                  <a:extLst>
                    <a:ext uri="{9D8B030D-6E8A-4147-A177-3AD203B41FA5}">
                      <a16:colId xmlns:a16="http://schemas.microsoft.com/office/drawing/2014/main" val="2334007105"/>
                    </a:ext>
                  </a:extLst>
                </a:gridCol>
                <a:gridCol w="216000">
                  <a:extLst>
                    <a:ext uri="{9D8B030D-6E8A-4147-A177-3AD203B41FA5}">
                      <a16:colId xmlns:a16="http://schemas.microsoft.com/office/drawing/2014/main" val="3408616375"/>
                    </a:ext>
                  </a:extLst>
                </a:gridCol>
                <a:gridCol w="216000">
                  <a:extLst>
                    <a:ext uri="{9D8B030D-6E8A-4147-A177-3AD203B41FA5}">
                      <a16:colId xmlns:a16="http://schemas.microsoft.com/office/drawing/2014/main" val="4240621472"/>
                    </a:ext>
                  </a:extLst>
                </a:gridCol>
                <a:gridCol w="216000">
                  <a:extLst>
                    <a:ext uri="{9D8B030D-6E8A-4147-A177-3AD203B41FA5}">
                      <a16:colId xmlns:a16="http://schemas.microsoft.com/office/drawing/2014/main" val="1154142476"/>
                    </a:ext>
                  </a:extLst>
                </a:gridCol>
              </a:tblGrid>
              <a:tr h="484622">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770477422"/>
                  </a:ext>
                </a:extLst>
              </a:tr>
              <a:tr h="484622">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72163409"/>
                  </a:ext>
                </a:extLst>
              </a:tr>
              <a:tr h="484622">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819204400"/>
                  </a:ext>
                </a:extLst>
              </a:tr>
              <a:tr h="484622">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06085952"/>
                  </a:ext>
                </a:extLst>
              </a:tr>
              <a:tr h="484622">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199645947"/>
                  </a:ext>
                </a:extLst>
              </a:tr>
              <a:tr h="484622">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117174825"/>
                  </a:ext>
                </a:extLst>
              </a:tr>
              <a:tr h="484622">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200498789"/>
                  </a:ext>
                </a:extLst>
              </a:tr>
            </a:tbl>
          </a:graphicData>
        </a:graphic>
      </p:graphicFrame>
      <p:cxnSp>
        <p:nvCxnSpPr>
          <p:cNvPr id="19" name="直線矢印コネクタ 18">
            <a:extLst>
              <a:ext uri="{FF2B5EF4-FFF2-40B4-BE49-F238E27FC236}">
                <a16:creationId xmlns:a16="http://schemas.microsoft.com/office/drawing/2014/main" id="{C45D2EA0-0B36-BB46-B6B1-70A668D378BB}"/>
              </a:ext>
            </a:extLst>
          </p:cNvPr>
          <p:cNvCxnSpPr/>
          <p:nvPr/>
        </p:nvCxnSpPr>
        <p:spPr bwMode="auto">
          <a:xfrm>
            <a:off x="107504" y="5963298"/>
            <a:ext cx="8964488"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テキスト ボックス 19">
            <a:extLst>
              <a:ext uri="{FF2B5EF4-FFF2-40B4-BE49-F238E27FC236}">
                <a16:creationId xmlns:a16="http://schemas.microsoft.com/office/drawing/2014/main" id="{32197704-AE50-6241-92D8-432920DC55F0}"/>
              </a:ext>
            </a:extLst>
          </p:cNvPr>
          <p:cNvSpPr txBox="1"/>
          <p:nvPr/>
        </p:nvSpPr>
        <p:spPr>
          <a:xfrm>
            <a:off x="3928494" y="6158763"/>
            <a:ext cx="1468094" cy="276999"/>
          </a:xfrm>
          <a:prstGeom prst="rect">
            <a:avLst/>
          </a:prstGeom>
          <a:noFill/>
        </p:spPr>
        <p:txBody>
          <a:bodyPr wrap="none" rtlCol="0">
            <a:spAutoFit/>
          </a:bodyPr>
          <a:lstStyle/>
          <a:p>
            <a:r>
              <a:rPr kumimoji="1" lang="en-US" altLang="ja-JP" dirty="0">
                <a:latin typeface="+mj-lt"/>
              </a:rPr>
              <a:t>Frequency (MHz)</a:t>
            </a:r>
            <a:endParaRPr kumimoji="1" lang="ja-JP" altLang="en-US">
              <a:latin typeface="+mj-lt"/>
            </a:endParaRPr>
          </a:p>
        </p:txBody>
      </p:sp>
      <p:sp>
        <p:nvSpPr>
          <p:cNvPr id="21" name="テキスト ボックス 20">
            <a:extLst>
              <a:ext uri="{FF2B5EF4-FFF2-40B4-BE49-F238E27FC236}">
                <a16:creationId xmlns:a16="http://schemas.microsoft.com/office/drawing/2014/main" id="{C548D86F-53A2-B645-A4FB-D48FEC056EB8}"/>
              </a:ext>
            </a:extLst>
          </p:cNvPr>
          <p:cNvSpPr txBox="1"/>
          <p:nvPr/>
        </p:nvSpPr>
        <p:spPr>
          <a:xfrm>
            <a:off x="22272" y="5940083"/>
            <a:ext cx="473206" cy="276999"/>
          </a:xfrm>
          <a:prstGeom prst="rect">
            <a:avLst/>
          </a:prstGeom>
          <a:noFill/>
        </p:spPr>
        <p:txBody>
          <a:bodyPr wrap="none" rtlCol="0">
            <a:spAutoFit/>
          </a:bodyPr>
          <a:lstStyle/>
          <a:p>
            <a:r>
              <a:rPr kumimoji="1" lang="en-US" altLang="ja-JP" dirty="0">
                <a:latin typeface="+mj-lt"/>
              </a:rPr>
              <a:t>920</a:t>
            </a:r>
            <a:endParaRPr kumimoji="1" lang="ja-JP" altLang="en-US">
              <a:latin typeface="+mj-lt"/>
            </a:endParaRPr>
          </a:p>
        </p:txBody>
      </p:sp>
      <p:sp>
        <p:nvSpPr>
          <p:cNvPr id="22" name="テキスト ボックス 21">
            <a:extLst>
              <a:ext uri="{FF2B5EF4-FFF2-40B4-BE49-F238E27FC236}">
                <a16:creationId xmlns:a16="http://schemas.microsoft.com/office/drawing/2014/main" id="{024686C6-34EB-D046-8A11-23D7EB9592B5}"/>
              </a:ext>
            </a:extLst>
          </p:cNvPr>
          <p:cNvSpPr txBox="1"/>
          <p:nvPr/>
        </p:nvSpPr>
        <p:spPr>
          <a:xfrm>
            <a:off x="8669591" y="5957475"/>
            <a:ext cx="473206" cy="276999"/>
          </a:xfrm>
          <a:prstGeom prst="rect">
            <a:avLst/>
          </a:prstGeom>
          <a:noFill/>
        </p:spPr>
        <p:txBody>
          <a:bodyPr wrap="none" rtlCol="0">
            <a:spAutoFit/>
          </a:bodyPr>
          <a:lstStyle/>
          <a:p>
            <a:r>
              <a:rPr kumimoji="1" lang="en-US" altLang="ja-JP" dirty="0">
                <a:latin typeface="+mj-lt"/>
              </a:rPr>
              <a:t>928</a:t>
            </a:r>
            <a:endParaRPr kumimoji="1" lang="ja-JP" altLang="en-US">
              <a:latin typeface="+mj-lt"/>
            </a:endParaRPr>
          </a:p>
        </p:txBody>
      </p:sp>
      <p:sp>
        <p:nvSpPr>
          <p:cNvPr id="23" name="テキスト ボックス 22">
            <a:extLst>
              <a:ext uri="{FF2B5EF4-FFF2-40B4-BE49-F238E27FC236}">
                <a16:creationId xmlns:a16="http://schemas.microsoft.com/office/drawing/2014/main" id="{52A32FDD-38F5-994E-BC18-2F1935F43DC2}"/>
              </a:ext>
            </a:extLst>
          </p:cNvPr>
          <p:cNvSpPr txBox="1"/>
          <p:nvPr/>
        </p:nvSpPr>
        <p:spPr>
          <a:xfrm>
            <a:off x="2195736" y="5951694"/>
            <a:ext cx="473206" cy="276999"/>
          </a:xfrm>
          <a:prstGeom prst="rect">
            <a:avLst/>
          </a:prstGeom>
          <a:noFill/>
        </p:spPr>
        <p:txBody>
          <a:bodyPr wrap="none" rtlCol="0">
            <a:spAutoFit/>
          </a:bodyPr>
          <a:lstStyle/>
          <a:p>
            <a:r>
              <a:rPr kumimoji="1" lang="en-US" altLang="ja-JP" dirty="0">
                <a:latin typeface="+mj-lt"/>
              </a:rPr>
              <a:t>922</a:t>
            </a:r>
            <a:endParaRPr kumimoji="1" lang="ja-JP" altLang="en-US">
              <a:latin typeface="+mj-lt"/>
            </a:endParaRPr>
          </a:p>
        </p:txBody>
      </p:sp>
      <p:sp>
        <p:nvSpPr>
          <p:cNvPr id="24" name="テキスト ボックス 23">
            <a:extLst>
              <a:ext uri="{FF2B5EF4-FFF2-40B4-BE49-F238E27FC236}">
                <a16:creationId xmlns:a16="http://schemas.microsoft.com/office/drawing/2014/main" id="{15918D24-F75F-CA40-AE1F-B73CE24E7AA0}"/>
              </a:ext>
            </a:extLst>
          </p:cNvPr>
          <p:cNvSpPr txBox="1"/>
          <p:nvPr/>
        </p:nvSpPr>
        <p:spPr>
          <a:xfrm>
            <a:off x="4368361" y="5942109"/>
            <a:ext cx="473206" cy="276999"/>
          </a:xfrm>
          <a:prstGeom prst="rect">
            <a:avLst/>
          </a:prstGeom>
          <a:noFill/>
        </p:spPr>
        <p:txBody>
          <a:bodyPr wrap="none" rtlCol="0">
            <a:spAutoFit/>
          </a:bodyPr>
          <a:lstStyle/>
          <a:p>
            <a:r>
              <a:rPr kumimoji="1" lang="en-US" altLang="ja-JP" dirty="0">
                <a:latin typeface="+mj-lt"/>
              </a:rPr>
              <a:t>924</a:t>
            </a:r>
            <a:endParaRPr kumimoji="1" lang="ja-JP" altLang="en-US">
              <a:latin typeface="+mj-lt"/>
            </a:endParaRPr>
          </a:p>
        </p:txBody>
      </p:sp>
      <p:sp>
        <p:nvSpPr>
          <p:cNvPr id="25" name="テキスト ボックス 24">
            <a:extLst>
              <a:ext uri="{FF2B5EF4-FFF2-40B4-BE49-F238E27FC236}">
                <a16:creationId xmlns:a16="http://schemas.microsoft.com/office/drawing/2014/main" id="{48E24FEB-C9F4-7C4F-9A10-642E79C69ECD}"/>
              </a:ext>
            </a:extLst>
          </p:cNvPr>
          <p:cNvSpPr txBox="1"/>
          <p:nvPr/>
        </p:nvSpPr>
        <p:spPr>
          <a:xfrm>
            <a:off x="6540986" y="5951693"/>
            <a:ext cx="473206" cy="276999"/>
          </a:xfrm>
          <a:prstGeom prst="rect">
            <a:avLst/>
          </a:prstGeom>
          <a:noFill/>
        </p:spPr>
        <p:txBody>
          <a:bodyPr wrap="none" rtlCol="0">
            <a:spAutoFit/>
          </a:bodyPr>
          <a:lstStyle/>
          <a:p>
            <a:r>
              <a:rPr kumimoji="1" lang="en-US" altLang="ja-JP" dirty="0">
                <a:latin typeface="+mj-lt"/>
              </a:rPr>
              <a:t>926</a:t>
            </a:r>
            <a:endParaRPr kumimoji="1" lang="ja-JP" altLang="en-US">
              <a:latin typeface="+mj-lt"/>
            </a:endParaRPr>
          </a:p>
        </p:txBody>
      </p:sp>
      <p:graphicFrame>
        <p:nvGraphicFramePr>
          <p:cNvPr id="26" name="表 25">
            <a:extLst>
              <a:ext uri="{FF2B5EF4-FFF2-40B4-BE49-F238E27FC236}">
                <a16:creationId xmlns:a16="http://schemas.microsoft.com/office/drawing/2014/main" id="{A654424E-5A2B-634D-B707-C5E206031B3C}"/>
              </a:ext>
            </a:extLst>
          </p:cNvPr>
          <p:cNvGraphicFramePr>
            <a:graphicFrameLocks/>
          </p:cNvGraphicFramePr>
          <p:nvPr>
            <p:extLst>
              <p:ext uri="{D42A27DB-BD31-4B8C-83A1-F6EECF244321}">
                <p14:modId xmlns:p14="http://schemas.microsoft.com/office/powerpoint/2010/main" val="1497627918"/>
              </p:ext>
            </p:extLst>
          </p:nvPr>
        </p:nvGraphicFramePr>
        <p:xfrm>
          <a:off x="558236" y="3391312"/>
          <a:ext cx="8424000" cy="572280"/>
        </p:xfrm>
        <a:graphic>
          <a:graphicData uri="http://schemas.openxmlformats.org/drawingml/2006/table">
            <a:tbl>
              <a:tblPr firstRow="1" bandRow="1"/>
              <a:tblGrid>
                <a:gridCol w="216000">
                  <a:extLst>
                    <a:ext uri="{9D8B030D-6E8A-4147-A177-3AD203B41FA5}">
                      <a16:colId xmlns:a16="http://schemas.microsoft.com/office/drawing/2014/main" val="2988141832"/>
                    </a:ext>
                  </a:extLst>
                </a:gridCol>
                <a:gridCol w="216000">
                  <a:extLst>
                    <a:ext uri="{9D8B030D-6E8A-4147-A177-3AD203B41FA5}">
                      <a16:colId xmlns:a16="http://schemas.microsoft.com/office/drawing/2014/main" val="2929192018"/>
                    </a:ext>
                  </a:extLst>
                </a:gridCol>
                <a:gridCol w="216000">
                  <a:extLst>
                    <a:ext uri="{9D8B030D-6E8A-4147-A177-3AD203B41FA5}">
                      <a16:colId xmlns:a16="http://schemas.microsoft.com/office/drawing/2014/main" val="2518689660"/>
                    </a:ext>
                  </a:extLst>
                </a:gridCol>
                <a:gridCol w="216000">
                  <a:extLst>
                    <a:ext uri="{9D8B030D-6E8A-4147-A177-3AD203B41FA5}">
                      <a16:colId xmlns:a16="http://schemas.microsoft.com/office/drawing/2014/main" val="3971189554"/>
                    </a:ext>
                  </a:extLst>
                </a:gridCol>
                <a:gridCol w="216000">
                  <a:extLst>
                    <a:ext uri="{9D8B030D-6E8A-4147-A177-3AD203B41FA5}">
                      <a16:colId xmlns:a16="http://schemas.microsoft.com/office/drawing/2014/main" val="4243305495"/>
                    </a:ext>
                  </a:extLst>
                </a:gridCol>
                <a:gridCol w="216000">
                  <a:extLst>
                    <a:ext uri="{9D8B030D-6E8A-4147-A177-3AD203B41FA5}">
                      <a16:colId xmlns:a16="http://schemas.microsoft.com/office/drawing/2014/main" val="3293932236"/>
                    </a:ext>
                  </a:extLst>
                </a:gridCol>
                <a:gridCol w="216000">
                  <a:extLst>
                    <a:ext uri="{9D8B030D-6E8A-4147-A177-3AD203B41FA5}">
                      <a16:colId xmlns:a16="http://schemas.microsoft.com/office/drawing/2014/main" val="2282852080"/>
                    </a:ext>
                  </a:extLst>
                </a:gridCol>
                <a:gridCol w="216000">
                  <a:extLst>
                    <a:ext uri="{9D8B030D-6E8A-4147-A177-3AD203B41FA5}">
                      <a16:colId xmlns:a16="http://schemas.microsoft.com/office/drawing/2014/main" val="3619069421"/>
                    </a:ext>
                  </a:extLst>
                </a:gridCol>
                <a:gridCol w="216000">
                  <a:extLst>
                    <a:ext uri="{9D8B030D-6E8A-4147-A177-3AD203B41FA5}">
                      <a16:colId xmlns:a16="http://schemas.microsoft.com/office/drawing/2014/main" val="624734519"/>
                    </a:ext>
                  </a:extLst>
                </a:gridCol>
                <a:gridCol w="216000">
                  <a:extLst>
                    <a:ext uri="{9D8B030D-6E8A-4147-A177-3AD203B41FA5}">
                      <a16:colId xmlns:a16="http://schemas.microsoft.com/office/drawing/2014/main" val="3206595912"/>
                    </a:ext>
                  </a:extLst>
                </a:gridCol>
                <a:gridCol w="216000">
                  <a:extLst>
                    <a:ext uri="{9D8B030D-6E8A-4147-A177-3AD203B41FA5}">
                      <a16:colId xmlns:a16="http://schemas.microsoft.com/office/drawing/2014/main" val="2681661275"/>
                    </a:ext>
                  </a:extLst>
                </a:gridCol>
                <a:gridCol w="216000">
                  <a:extLst>
                    <a:ext uri="{9D8B030D-6E8A-4147-A177-3AD203B41FA5}">
                      <a16:colId xmlns:a16="http://schemas.microsoft.com/office/drawing/2014/main" val="1912837340"/>
                    </a:ext>
                  </a:extLst>
                </a:gridCol>
                <a:gridCol w="216000">
                  <a:extLst>
                    <a:ext uri="{9D8B030D-6E8A-4147-A177-3AD203B41FA5}">
                      <a16:colId xmlns:a16="http://schemas.microsoft.com/office/drawing/2014/main" val="2904249294"/>
                    </a:ext>
                  </a:extLst>
                </a:gridCol>
                <a:gridCol w="216000">
                  <a:extLst>
                    <a:ext uri="{9D8B030D-6E8A-4147-A177-3AD203B41FA5}">
                      <a16:colId xmlns:a16="http://schemas.microsoft.com/office/drawing/2014/main" val="2632138887"/>
                    </a:ext>
                  </a:extLst>
                </a:gridCol>
                <a:gridCol w="216000">
                  <a:extLst>
                    <a:ext uri="{9D8B030D-6E8A-4147-A177-3AD203B41FA5}">
                      <a16:colId xmlns:a16="http://schemas.microsoft.com/office/drawing/2014/main" val="112036862"/>
                    </a:ext>
                  </a:extLst>
                </a:gridCol>
                <a:gridCol w="216000">
                  <a:extLst>
                    <a:ext uri="{9D8B030D-6E8A-4147-A177-3AD203B41FA5}">
                      <a16:colId xmlns:a16="http://schemas.microsoft.com/office/drawing/2014/main" val="2594947659"/>
                    </a:ext>
                  </a:extLst>
                </a:gridCol>
                <a:gridCol w="216000">
                  <a:extLst>
                    <a:ext uri="{9D8B030D-6E8A-4147-A177-3AD203B41FA5}">
                      <a16:colId xmlns:a16="http://schemas.microsoft.com/office/drawing/2014/main" val="1926080197"/>
                    </a:ext>
                  </a:extLst>
                </a:gridCol>
                <a:gridCol w="216000">
                  <a:extLst>
                    <a:ext uri="{9D8B030D-6E8A-4147-A177-3AD203B41FA5}">
                      <a16:colId xmlns:a16="http://schemas.microsoft.com/office/drawing/2014/main" val="2111257674"/>
                    </a:ext>
                  </a:extLst>
                </a:gridCol>
                <a:gridCol w="216000">
                  <a:extLst>
                    <a:ext uri="{9D8B030D-6E8A-4147-A177-3AD203B41FA5}">
                      <a16:colId xmlns:a16="http://schemas.microsoft.com/office/drawing/2014/main" val="3532163221"/>
                    </a:ext>
                  </a:extLst>
                </a:gridCol>
                <a:gridCol w="216000">
                  <a:extLst>
                    <a:ext uri="{9D8B030D-6E8A-4147-A177-3AD203B41FA5}">
                      <a16:colId xmlns:a16="http://schemas.microsoft.com/office/drawing/2014/main" val="3356495432"/>
                    </a:ext>
                  </a:extLst>
                </a:gridCol>
                <a:gridCol w="216000">
                  <a:extLst>
                    <a:ext uri="{9D8B030D-6E8A-4147-A177-3AD203B41FA5}">
                      <a16:colId xmlns:a16="http://schemas.microsoft.com/office/drawing/2014/main" val="3200091050"/>
                    </a:ext>
                  </a:extLst>
                </a:gridCol>
                <a:gridCol w="216000">
                  <a:extLst>
                    <a:ext uri="{9D8B030D-6E8A-4147-A177-3AD203B41FA5}">
                      <a16:colId xmlns:a16="http://schemas.microsoft.com/office/drawing/2014/main" val="2198814088"/>
                    </a:ext>
                  </a:extLst>
                </a:gridCol>
                <a:gridCol w="216000">
                  <a:extLst>
                    <a:ext uri="{9D8B030D-6E8A-4147-A177-3AD203B41FA5}">
                      <a16:colId xmlns:a16="http://schemas.microsoft.com/office/drawing/2014/main" val="1165577977"/>
                    </a:ext>
                  </a:extLst>
                </a:gridCol>
                <a:gridCol w="216000">
                  <a:extLst>
                    <a:ext uri="{9D8B030D-6E8A-4147-A177-3AD203B41FA5}">
                      <a16:colId xmlns:a16="http://schemas.microsoft.com/office/drawing/2014/main" val="3437932012"/>
                    </a:ext>
                  </a:extLst>
                </a:gridCol>
                <a:gridCol w="216000">
                  <a:extLst>
                    <a:ext uri="{9D8B030D-6E8A-4147-A177-3AD203B41FA5}">
                      <a16:colId xmlns:a16="http://schemas.microsoft.com/office/drawing/2014/main" val="4037403220"/>
                    </a:ext>
                  </a:extLst>
                </a:gridCol>
                <a:gridCol w="216000">
                  <a:extLst>
                    <a:ext uri="{9D8B030D-6E8A-4147-A177-3AD203B41FA5}">
                      <a16:colId xmlns:a16="http://schemas.microsoft.com/office/drawing/2014/main" val="829244185"/>
                    </a:ext>
                  </a:extLst>
                </a:gridCol>
                <a:gridCol w="216000">
                  <a:extLst>
                    <a:ext uri="{9D8B030D-6E8A-4147-A177-3AD203B41FA5}">
                      <a16:colId xmlns:a16="http://schemas.microsoft.com/office/drawing/2014/main" val="1318451738"/>
                    </a:ext>
                  </a:extLst>
                </a:gridCol>
                <a:gridCol w="216000">
                  <a:extLst>
                    <a:ext uri="{9D8B030D-6E8A-4147-A177-3AD203B41FA5}">
                      <a16:colId xmlns:a16="http://schemas.microsoft.com/office/drawing/2014/main" val="2725767691"/>
                    </a:ext>
                  </a:extLst>
                </a:gridCol>
                <a:gridCol w="216000">
                  <a:extLst>
                    <a:ext uri="{9D8B030D-6E8A-4147-A177-3AD203B41FA5}">
                      <a16:colId xmlns:a16="http://schemas.microsoft.com/office/drawing/2014/main" val="4247019810"/>
                    </a:ext>
                  </a:extLst>
                </a:gridCol>
                <a:gridCol w="216000">
                  <a:extLst>
                    <a:ext uri="{9D8B030D-6E8A-4147-A177-3AD203B41FA5}">
                      <a16:colId xmlns:a16="http://schemas.microsoft.com/office/drawing/2014/main" val="1523118383"/>
                    </a:ext>
                  </a:extLst>
                </a:gridCol>
                <a:gridCol w="216000">
                  <a:extLst>
                    <a:ext uri="{9D8B030D-6E8A-4147-A177-3AD203B41FA5}">
                      <a16:colId xmlns:a16="http://schemas.microsoft.com/office/drawing/2014/main" val="1249671432"/>
                    </a:ext>
                  </a:extLst>
                </a:gridCol>
                <a:gridCol w="216000">
                  <a:extLst>
                    <a:ext uri="{9D8B030D-6E8A-4147-A177-3AD203B41FA5}">
                      <a16:colId xmlns:a16="http://schemas.microsoft.com/office/drawing/2014/main" val="933983677"/>
                    </a:ext>
                  </a:extLst>
                </a:gridCol>
                <a:gridCol w="216000">
                  <a:extLst>
                    <a:ext uri="{9D8B030D-6E8A-4147-A177-3AD203B41FA5}">
                      <a16:colId xmlns:a16="http://schemas.microsoft.com/office/drawing/2014/main" val="136394978"/>
                    </a:ext>
                  </a:extLst>
                </a:gridCol>
                <a:gridCol w="216000">
                  <a:extLst>
                    <a:ext uri="{9D8B030D-6E8A-4147-A177-3AD203B41FA5}">
                      <a16:colId xmlns:a16="http://schemas.microsoft.com/office/drawing/2014/main" val="2094594951"/>
                    </a:ext>
                  </a:extLst>
                </a:gridCol>
                <a:gridCol w="216000">
                  <a:extLst>
                    <a:ext uri="{9D8B030D-6E8A-4147-A177-3AD203B41FA5}">
                      <a16:colId xmlns:a16="http://schemas.microsoft.com/office/drawing/2014/main" val="2308843230"/>
                    </a:ext>
                  </a:extLst>
                </a:gridCol>
                <a:gridCol w="216000">
                  <a:extLst>
                    <a:ext uri="{9D8B030D-6E8A-4147-A177-3AD203B41FA5}">
                      <a16:colId xmlns:a16="http://schemas.microsoft.com/office/drawing/2014/main" val="444719739"/>
                    </a:ext>
                  </a:extLst>
                </a:gridCol>
                <a:gridCol w="216000">
                  <a:extLst>
                    <a:ext uri="{9D8B030D-6E8A-4147-A177-3AD203B41FA5}">
                      <a16:colId xmlns:a16="http://schemas.microsoft.com/office/drawing/2014/main" val="1065645048"/>
                    </a:ext>
                  </a:extLst>
                </a:gridCol>
                <a:gridCol w="216000">
                  <a:extLst>
                    <a:ext uri="{9D8B030D-6E8A-4147-A177-3AD203B41FA5}">
                      <a16:colId xmlns:a16="http://schemas.microsoft.com/office/drawing/2014/main" val="360043208"/>
                    </a:ext>
                  </a:extLst>
                </a:gridCol>
                <a:gridCol w="216000">
                  <a:extLst>
                    <a:ext uri="{9D8B030D-6E8A-4147-A177-3AD203B41FA5}">
                      <a16:colId xmlns:a16="http://schemas.microsoft.com/office/drawing/2014/main" val="2469380719"/>
                    </a:ext>
                  </a:extLst>
                </a:gridCol>
              </a:tblGrid>
              <a:tr h="176353">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0</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4</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5</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6</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7</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8</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9</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10</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11</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12</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13</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14</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15</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16</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17</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18</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19</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20</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21</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22</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23</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24</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25</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26</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27</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28</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29</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30</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31</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32</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33</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34</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35</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36</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37</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0477422"/>
                  </a:ext>
                </a:extLst>
              </a:tr>
              <a:tr h="337979">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2163409"/>
                  </a:ext>
                </a:extLst>
              </a:tr>
            </a:tbl>
          </a:graphicData>
        </a:graphic>
      </p:graphicFrame>
      <p:graphicFrame>
        <p:nvGraphicFramePr>
          <p:cNvPr id="27" name="表 26">
            <a:extLst>
              <a:ext uri="{FF2B5EF4-FFF2-40B4-BE49-F238E27FC236}">
                <a16:creationId xmlns:a16="http://schemas.microsoft.com/office/drawing/2014/main" id="{FDCFD50D-E9A6-B146-9E68-5DC7C34FDF70}"/>
              </a:ext>
            </a:extLst>
          </p:cNvPr>
          <p:cNvGraphicFramePr>
            <a:graphicFrameLocks/>
          </p:cNvGraphicFramePr>
          <p:nvPr>
            <p:extLst>
              <p:ext uri="{D42A27DB-BD31-4B8C-83A1-F6EECF244321}">
                <p14:modId xmlns:p14="http://schemas.microsoft.com/office/powerpoint/2010/main" val="3333459280"/>
              </p:ext>
            </p:extLst>
          </p:nvPr>
        </p:nvGraphicFramePr>
        <p:xfrm>
          <a:off x="1121236" y="5072082"/>
          <a:ext cx="7992000" cy="572280"/>
        </p:xfrm>
        <a:graphic>
          <a:graphicData uri="http://schemas.openxmlformats.org/drawingml/2006/table">
            <a:tbl>
              <a:tblPr firstRow="1" bandRow="1"/>
              <a:tblGrid>
                <a:gridCol w="216000">
                  <a:extLst>
                    <a:ext uri="{9D8B030D-6E8A-4147-A177-3AD203B41FA5}">
                      <a16:colId xmlns:a16="http://schemas.microsoft.com/office/drawing/2014/main" val="2988141832"/>
                    </a:ext>
                  </a:extLst>
                </a:gridCol>
                <a:gridCol w="216000">
                  <a:extLst>
                    <a:ext uri="{9D8B030D-6E8A-4147-A177-3AD203B41FA5}">
                      <a16:colId xmlns:a16="http://schemas.microsoft.com/office/drawing/2014/main" val="2929192018"/>
                    </a:ext>
                  </a:extLst>
                </a:gridCol>
                <a:gridCol w="216000">
                  <a:extLst>
                    <a:ext uri="{9D8B030D-6E8A-4147-A177-3AD203B41FA5}">
                      <a16:colId xmlns:a16="http://schemas.microsoft.com/office/drawing/2014/main" val="2518689660"/>
                    </a:ext>
                  </a:extLst>
                </a:gridCol>
                <a:gridCol w="216000">
                  <a:extLst>
                    <a:ext uri="{9D8B030D-6E8A-4147-A177-3AD203B41FA5}">
                      <a16:colId xmlns:a16="http://schemas.microsoft.com/office/drawing/2014/main" val="3971189554"/>
                    </a:ext>
                  </a:extLst>
                </a:gridCol>
                <a:gridCol w="216000">
                  <a:extLst>
                    <a:ext uri="{9D8B030D-6E8A-4147-A177-3AD203B41FA5}">
                      <a16:colId xmlns:a16="http://schemas.microsoft.com/office/drawing/2014/main" val="4243305495"/>
                    </a:ext>
                  </a:extLst>
                </a:gridCol>
                <a:gridCol w="216000">
                  <a:extLst>
                    <a:ext uri="{9D8B030D-6E8A-4147-A177-3AD203B41FA5}">
                      <a16:colId xmlns:a16="http://schemas.microsoft.com/office/drawing/2014/main" val="3293932236"/>
                    </a:ext>
                  </a:extLst>
                </a:gridCol>
                <a:gridCol w="216000">
                  <a:extLst>
                    <a:ext uri="{9D8B030D-6E8A-4147-A177-3AD203B41FA5}">
                      <a16:colId xmlns:a16="http://schemas.microsoft.com/office/drawing/2014/main" val="2282852080"/>
                    </a:ext>
                  </a:extLst>
                </a:gridCol>
                <a:gridCol w="216000">
                  <a:extLst>
                    <a:ext uri="{9D8B030D-6E8A-4147-A177-3AD203B41FA5}">
                      <a16:colId xmlns:a16="http://schemas.microsoft.com/office/drawing/2014/main" val="3619069421"/>
                    </a:ext>
                  </a:extLst>
                </a:gridCol>
                <a:gridCol w="216000">
                  <a:extLst>
                    <a:ext uri="{9D8B030D-6E8A-4147-A177-3AD203B41FA5}">
                      <a16:colId xmlns:a16="http://schemas.microsoft.com/office/drawing/2014/main" val="624734519"/>
                    </a:ext>
                  </a:extLst>
                </a:gridCol>
                <a:gridCol w="216000">
                  <a:extLst>
                    <a:ext uri="{9D8B030D-6E8A-4147-A177-3AD203B41FA5}">
                      <a16:colId xmlns:a16="http://schemas.microsoft.com/office/drawing/2014/main" val="3206595912"/>
                    </a:ext>
                  </a:extLst>
                </a:gridCol>
                <a:gridCol w="216000">
                  <a:extLst>
                    <a:ext uri="{9D8B030D-6E8A-4147-A177-3AD203B41FA5}">
                      <a16:colId xmlns:a16="http://schemas.microsoft.com/office/drawing/2014/main" val="2681661275"/>
                    </a:ext>
                  </a:extLst>
                </a:gridCol>
                <a:gridCol w="216000">
                  <a:extLst>
                    <a:ext uri="{9D8B030D-6E8A-4147-A177-3AD203B41FA5}">
                      <a16:colId xmlns:a16="http://schemas.microsoft.com/office/drawing/2014/main" val="1912837340"/>
                    </a:ext>
                  </a:extLst>
                </a:gridCol>
                <a:gridCol w="216000">
                  <a:extLst>
                    <a:ext uri="{9D8B030D-6E8A-4147-A177-3AD203B41FA5}">
                      <a16:colId xmlns:a16="http://schemas.microsoft.com/office/drawing/2014/main" val="2904249294"/>
                    </a:ext>
                  </a:extLst>
                </a:gridCol>
                <a:gridCol w="216000">
                  <a:extLst>
                    <a:ext uri="{9D8B030D-6E8A-4147-A177-3AD203B41FA5}">
                      <a16:colId xmlns:a16="http://schemas.microsoft.com/office/drawing/2014/main" val="2632138887"/>
                    </a:ext>
                  </a:extLst>
                </a:gridCol>
                <a:gridCol w="216000">
                  <a:extLst>
                    <a:ext uri="{9D8B030D-6E8A-4147-A177-3AD203B41FA5}">
                      <a16:colId xmlns:a16="http://schemas.microsoft.com/office/drawing/2014/main" val="112036862"/>
                    </a:ext>
                  </a:extLst>
                </a:gridCol>
                <a:gridCol w="216000">
                  <a:extLst>
                    <a:ext uri="{9D8B030D-6E8A-4147-A177-3AD203B41FA5}">
                      <a16:colId xmlns:a16="http://schemas.microsoft.com/office/drawing/2014/main" val="2594947659"/>
                    </a:ext>
                  </a:extLst>
                </a:gridCol>
                <a:gridCol w="216000">
                  <a:extLst>
                    <a:ext uri="{9D8B030D-6E8A-4147-A177-3AD203B41FA5}">
                      <a16:colId xmlns:a16="http://schemas.microsoft.com/office/drawing/2014/main" val="1926080197"/>
                    </a:ext>
                  </a:extLst>
                </a:gridCol>
                <a:gridCol w="216000">
                  <a:extLst>
                    <a:ext uri="{9D8B030D-6E8A-4147-A177-3AD203B41FA5}">
                      <a16:colId xmlns:a16="http://schemas.microsoft.com/office/drawing/2014/main" val="2111257674"/>
                    </a:ext>
                  </a:extLst>
                </a:gridCol>
                <a:gridCol w="216000">
                  <a:extLst>
                    <a:ext uri="{9D8B030D-6E8A-4147-A177-3AD203B41FA5}">
                      <a16:colId xmlns:a16="http://schemas.microsoft.com/office/drawing/2014/main" val="3532163221"/>
                    </a:ext>
                  </a:extLst>
                </a:gridCol>
                <a:gridCol w="216000">
                  <a:extLst>
                    <a:ext uri="{9D8B030D-6E8A-4147-A177-3AD203B41FA5}">
                      <a16:colId xmlns:a16="http://schemas.microsoft.com/office/drawing/2014/main" val="3356495432"/>
                    </a:ext>
                  </a:extLst>
                </a:gridCol>
                <a:gridCol w="216000">
                  <a:extLst>
                    <a:ext uri="{9D8B030D-6E8A-4147-A177-3AD203B41FA5}">
                      <a16:colId xmlns:a16="http://schemas.microsoft.com/office/drawing/2014/main" val="3200091050"/>
                    </a:ext>
                  </a:extLst>
                </a:gridCol>
                <a:gridCol w="216000">
                  <a:extLst>
                    <a:ext uri="{9D8B030D-6E8A-4147-A177-3AD203B41FA5}">
                      <a16:colId xmlns:a16="http://schemas.microsoft.com/office/drawing/2014/main" val="2198814088"/>
                    </a:ext>
                  </a:extLst>
                </a:gridCol>
                <a:gridCol w="216000">
                  <a:extLst>
                    <a:ext uri="{9D8B030D-6E8A-4147-A177-3AD203B41FA5}">
                      <a16:colId xmlns:a16="http://schemas.microsoft.com/office/drawing/2014/main" val="1165577977"/>
                    </a:ext>
                  </a:extLst>
                </a:gridCol>
                <a:gridCol w="216000">
                  <a:extLst>
                    <a:ext uri="{9D8B030D-6E8A-4147-A177-3AD203B41FA5}">
                      <a16:colId xmlns:a16="http://schemas.microsoft.com/office/drawing/2014/main" val="3437932012"/>
                    </a:ext>
                  </a:extLst>
                </a:gridCol>
                <a:gridCol w="216000">
                  <a:extLst>
                    <a:ext uri="{9D8B030D-6E8A-4147-A177-3AD203B41FA5}">
                      <a16:colId xmlns:a16="http://schemas.microsoft.com/office/drawing/2014/main" val="4037403220"/>
                    </a:ext>
                  </a:extLst>
                </a:gridCol>
                <a:gridCol w="216000">
                  <a:extLst>
                    <a:ext uri="{9D8B030D-6E8A-4147-A177-3AD203B41FA5}">
                      <a16:colId xmlns:a16="http://schemas.microsoft.com/office/drawing/2014/main" val="829244185"/>
                    </a:ext>
                  </a:extLst>
                </a:gridCol>
                <a:gridCol w="216000">
                  <a:extLst>
                    <a:ext uri="{9D8B030D-6E8A-4147-A177-3AD203B41FA5}">
                      <a16:colId xmlns:a16="http://schemas.microsoft.com/office/drawing/2014/main" val="1318451738"/>
                    </a:ext>
                  </a:extLst>
                </a:gridCol>
                <a:gridCol w="216000">
                  <a:extLst>
                    <a:ext uri="{9D8B030D-6E8A-4147-A177-3AD203B41FA5}">
                      <a16:colId xmlns:a16="http://schemas.microsoft.com/office/drawing/2014/main" val="2725767691"/>
                    </a:ext>
                  </a:extLst>
                </a:gridCol>
                <a:gridCol w="216000">
                  <a:extLst>
                    <a:ext uri="{9D8B030D-6E8A-4147-A177-3AD203B41FA5}">
                      <a16:colId xmlns:a16="http://schemas.microsoft.com/office/drawing/2014/main" val="4247019810"/>
                    </a:ext>
                  </a:extLst>
                </a:gridCol>
                <a:gridCol w="216000">
                  <a:extLst>
                    <a:ext uri="{9D8B030D-6E8A-4147-A177-3AD203B41FA5}">
                      <a16:colId xmlns:a16="http://schemas.microsoft.com/office/drawing/2014/main" val="1523118383"/>
                    </a:ext>
                  </a:extLst>
                </a:gridCol>
                <a:gridCol w="216000">
                  <a:extLst>
                    <a:ext uri="{9D8B030D-6E8A-4147-A177-3AD203B41FA5}">
                      <a16:colId xmlns:a16="http://schemas.microsoft.com/office/drawing/2014/main" val="1249671432"/>
                    </a:ext>
                  </a:extLst>
                </a:gridCol>
                <a:gridCol w="216000">
                  <a:extLst>
                    <a:ext uri="{9D8B030D-6E8A-4147-A177-3AD203B41FA5}">
                      <a16:colId xmlns:a16="http://schemas.microsoft.com/office/drawing/2014/main" val="933983677"/>
                    </a:ext>
                  </a:extLst>
                </a:gridCol>
                <a:gridCol w="216000">
                  <a:extLst>
                    <a:ext uri="{9D8B030D-6E8A-4147-A177-3AD203B41FA5}">
                      <a16:colId xmlns:a16="http://schemas.microsoft.com/office/drawing/2014/main" val="136394978"/>
                    </a:ext>
                  </a:extLst>
                </a:gridCol>
                <a:gridCol w="216000">
                  <a:extLst>
                    <a:ext uri="{9D8B030D-6E8A-4147-A177-3AD203B41FA5}">
                      <a16:colId xmlns:a16="http://schemas.microsoft.com/office/drawing/2014/main" val="2094594951"/>
                    </a:ext>
                  </a:extLst>
                </a:gridCol>
                <a:gridCol w="216000">
                  <a:extLst>
                    <a:ext uri="{9D8B030D-6E8A-4147-A177-3AD203B41FA5}">
                      <a16:colId xmlns:a16="http://schemas.microsoft.com/office/drawing/2014/main" val="2308843230"/>
                    </a:ext>
                  </a:extLst>
                </a:gridCol>
                <a:gridCol w="216000">
                  <a:extLst>
                    <a:ext uri="{9D8B030D-6E8A-4147-A177-3AD203B41FA5}">
                      <a16:colId xmlns:a16="http://schemas.microsoft.com/office/drawing/2014/main" val="444719739"/>
                    </a:ext>
                  </a:extLst>
                </a:gridCol>
                <a:gridCol w="216000">
                  <a:extLst>
                    <a:ext uri="{9D8B030D-6E8A-4147-A177-3AD203B41FA5}">
                      <a16:colId xmlns:a16="http://schemas.microsoft.com/office/drawing/2014/main" val="360043208"/>
                    </a:ext>
                  </a:extLst>
                </a:gridCol>
              </a:tblGrid>
              <a:tr h="171453">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0</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4</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5</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6</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7</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8</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9</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10</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11</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12</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13</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14</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15</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16</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17</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0477422"/>
                  </a:ext>
                </a:extLst>
              </a:tr>
              <a:tr h="328589">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2163409"/>
                  </a:ext>
                </a:extLst>
              </a:tr>
            </a:tbl>
          </a:graphicData>
        </a:graphic>
      </p:graphicFrame>
      <p:sp>
        <p:nvSpPr>
          <p:cNvPr id="28" name="テキスト ボックス 27">
            <a:extLst>
              <a:ext uri="{FF2B5EF4-FFF2-40B4-BE49-F238E27FC236}">
                <a16:creationId xmlns:a16="http://schemas.microsoft.com/office/drawing/2014/main" id="{6DA56A42-3D9D-3644-BDE0-2B0FFEAC7522}"/>
              </a:ext>
            </a:extLst>
          </p:cNvPr>
          <p:cNvSpPr txBox="1"/>
          <p:nvPr/>
        </p:nvSpPr>
        <p:spPr>
          <a:xfrm>
            <a:off x="31724" y="2740441"/>
            <a:ext cx="5170309" cy="492443"/>
          </a:xfrm>
          <a:prstGeom prst="rect">
            <a:avLst/>
          </a:prstGeom>
          <a:solidFill>
            <a:schemeClr val="bg1"/>
          </a:solidFill>
        </p:spPr>
        <p:txBody>
          <a:bodyPr wrap="square" rtlCol="0">
            <a:spAutoFit/>
          </a:bodyPr>
          <a:lstStyle/>
          <a:p>
            <a:r>
              <a:rPr kumimoji="1" lang="en-US" altLang="ja-JP" sz="1400" b="1" dirty="0">
                <a:latin typeface="+mn-lt"/>
              </a:rPr>
              <a:t>SUN FSK operating mode #1</a:t>
            </a:r>
          </a:p>
          <a:p>
            <a:r>
              <a:rPr kumimoji="1" lang="en-US" altLang="ja-JP" i="1" dirty="0" err="1"/>
              <a:t>TotalNumChan</a:t>
            </a:r>
            <a:r>
              <a:rPr lang="en-US" altLang="ja-JP" dirty="0">
                <a:latin typeface="+mn-lt"/>
              </a:rPr>
              <a:t>=38</a:t>
            </a:r>
            <a:r>
              <a:rPr kumimoji="1" lang="en-US" altLang="ja-JP" dirty="0">
                <a:latin typeface="+mn-lt"/>
              </a:rPr>
              <a:t>, </a:t>
            </a:r>
            <a:r>
              <a:rPr kumimoji="1" lang="en-US" altLang="ja-JP" i="1" dirty="0" err="1"/>
              <a:t>ChanSpacing</a:t>
            </a:r>
            <a:r>
              <a:rPr kumimoji="1" lang="en-US" altLang="ja-JP" dirty="0">
                <a:latin typeface="+mn-lt"/>
              </a:rPr>
              <a:t>=</a:t>
            </a:r>
            <a:r>
              <a:rPr lang="en-US" altLang="ja-JP" dirty="0">
                <a:latin typeface="+mn-lt"/>
              </a:rPr>
              <a:t>0.2MHz, </a:t>
            </a:r>
            <a:r>
              <a:rPr kumimoji="1" lang="en-US" altLang="ja-JP" i="1" dirty="0"/>
              <a:t>ChanCenterFreq</a:t>
            </a:r>
            <a:r>
              <a:rPr kumimoji="1" lang="en-US" altLang="ja-JP" baseline="-25000" dirty="0"/>
              <a:t>0</a:t>
            </a:r>
            <a:r>
              <a:rPr kumimoji="1" lang="en-US" altLang="ja-JP" dirty="0">
                <a:latin typeface="+mn-lt"/>
              </a:rPr>
              <a:t> =</a:t>
            </a:r>
            <a:r>
              <a:rPr lang="en-US" altLang="ja-JP" dirty="0">
                <a:latin typeface="+mn-lt"/>
              </a:rPr>
              <a:t>920.6MHz</a:t>
            </a:r>
            <a:endParaRPr kumimoji="1" lang="en-US" altLang="ja-JP" i="1" dirty="0">
              <a:latin typeface="+mn-lt"/>
            </a:endParaRPr>
          </a:p>
        </p:txBody>
      </p:sp>
      <p:sp>
        <p:nvSpPr>
          <p:cNvPr id="29" name="テキスト ボックス 28">
            <a:extLst>
              <a:ext uri="{FF2B5EF4-FFF2-40B4-BE49-F238E27FC236}">
                <a16:creationId xmlns:a16="http://schemas.microsoft.com/office/drawing/2014/main" id="{B4CA4EC2-CBF3-BC4F-862B-313BF5E49D39}"/>
              </a:ext>
            </a:extLst>
          </p:cNvPr>
          <p:cNvSpPr txBox="1"/>
          <p:nvPr/>
        </p:nvSpPr>
        <p:spPr>
          <a:xfrm>
            <a:off x="72968" y="4459799"/>
            <a:ext cx="5170309" cy="492443"/>
          </a:xfrm>
          <a:prstGeom prst="rect">
            <a:avLst/>
          </a:prstGeom>
          <a:solidFill>
            <a:schemeClr val="bg1"/>
          </a:solidFill>
        </p:spPr>
        <p:txBody>
          <a:bodyPr wrap="square" rtlCol="0">
            <a:spAutoFit/>
          </a:bodyPr>
          <a:lstStyle/>
          <a:p>
            <a:r>
              <a:rPr kumimoji="1" lang="en-US" altLang="ja-JP" sz="1400" b="1" dirty="0">
                <a:latin typeface="+mn-lt"/>
              </a:rPr>
              <a:t>SUN FSK operating mode #2</a:t>
            </a:r>
          </a:p>
          <a:p>
            <a:r>
              <a:rPr kumimoji="1" lang="en-US" altLang="ja-JP" i="1" dirty="0" err="1"/>
              <a:t>TotalNumChan</a:t>
            </a:r>
            <a:r>
              <a:rPr lang="en-US" altLang="ja-JP" dirty="0">
                <a:latin typeface="+mn-lt"/>
              </a:rPr>
              <a:t>=18</a:t>
            </a:r>
            <a:r>
              <a:rPr kumimoji="1" lang="en-US" altLang="ja-JP" dirty="0">
                <a:latin typeface="+mn-lt"/>
              </a:rPr>
              <a:t>, </a:t>
            </a:r>
            <a:r>
              <a:rPr kumimoji="1" lang="en-US" altLang="ja-JP" i="1" dirty="0" err="1"/>
              <a:t>ChanSpacing</a:t>
            </a:r>
            <a:r>
              <a:rPr kumimoji="1" lang="en-US" altLang="ja-JP" dirty="0">
                <a:latin typeface="+mn-lt"/>
              </a:rPr>
              <a:t>=0.4M</a:t>
            </a:r>
            <a:r>
              <a:rPr lang="en-US" altLang="ja-JP" dirty="0">
                <a:latin typeface="+mn-lt"/>
              </a:rPr>
              <a:t>Hz, </a:t>
            </a:r>
            <a:r>
              <a:rPr kumimoji="1" lang="en-US" altLang="ja-JP" i="1" dirty="0"/>
              <a:t>ChanCenterFreq</a:t>
            </a:r>
            <a:r>
              <a:rPr kumimoji="1" lang="en-US" altLang="ja-JP" baseline="-25000" dirty="0"/>
              <a:t>0</a:t>
            </a:r>
            <a:r>
              <a:rPr kumimoji="1" lang="en-US" altLang="ja-JP" dirty="0">
                <a:latin typeface="+mn-lt"/>
              </a:rPr>
              <a:t> =</a:t>
            </a:r>
            <a:r>
              <a:rPr lang="en-US" altLang="ja-JP" dirty="0">
                <a:latin typeface="+mn-lt"/>
              </a:rPr>
              <a:t>920.9MHz</a:t>
            </a:r>
            <a:endParaRPr kumimoji="1" lang="en-US" altLang="ja-JP" i="1" dirty="0">
              <a:latin typeface="+mn-lt"/>
            </a:endParaRPr>
          </a:p>
        </p:txBody>
      </p:sp>
      <p:sp>
        <p:nvSpPr>
          <p:cNvPr id="11" name="テキスト ボックス 10">
            <a:extLst>
              <a:ext uri="{FF2B5EF4-FFF2-40B4-BE49-F238E27FC236}">
                <a16:creationId xmlns:a16="http://schemas.microsoft.com/office/drawing/2014/main" id="{25C92660-BD72-1649-BC54-03B31EDFF8BB}"/>
              </a:ext>
            </a:extLst>
          </p:cNvPr>
          <p:cNvSpPr txBox="1"/>
          <p:nvPr/>
        </p:nvSpPr>
        <p:spPr>
          <a:xfrm>
            <a:off x="7115530" y="2162429"/>
            <a:ext cx="1668470" cy="276999"/>
          </a:xfrm>
          <a:prstGeom prst="rect">
            <a:avLst/>
          </a:prstGeom>
          <a:noFill/>
        </p:spPr>
        <p:txBody>
          <a:bodyPr wrap="none" rtlCol="0">
            <a:spAutoFit/>
          </a:bodyPr>
          <a:lstStyle/>
          <a:p>
            <a:r>
              <a:rPr kumimoji="1" lang="ja-JP" altLang="en-US"/>
              <a:t>↓</a:t>
            </a:r>
            <a:r>
              <a:rPr kumimoji="1" lang="en-US" altLang="ja-JP" dirty="0"/>
              <a:t>: </a:t>
            </a:r>
            <a:r>
              <a:rPr kumimoji="1" lang="en-US" altLang="ja-JP" dirty="0">
                <a:latin typeface="+mn-lt"/>
              </a:rPr>
              <a:t>Center Frequency</a:t>
            </a:r>
            <a:endParaRPr kumimoji="1" lang="ja-JP" altLang="en-US">
              <a:latin typeface="+mn-lt"/>
            </a:endParaRPr>
          </a:p>
        </p:txBody>
      </p:sp>
    </p:spTree>
    <p:extLst>
      <p:ext uri="{BB962C8B-B14F-4D97-AF65-F5344CB8AC3E}">
        <p14:creationId xmlns:p14="http://schemas.microsoft.com/office/powerpoint/2010/main" val="3344405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801BCBF-AEEB-704F-B6D6-7A0707C74204}"/>
              </a:ext>
            </a:extLst>
          </p:cNvPr>
          <p:cNvSpPr>
            <a:spLocks noGrp="1"/>
          </p:cNvSpPr>
          <p:nvPr>
            <p:ph type="dt" sz="half" idx="2"/>
          </p:nvPr>
        </p:nvSpPr>
        <p:spPr/>
        <p:txBody>
          <a:bodyPr/>
          <a:lstStyle/>
          <a:p>
            <a:r>
              <a:rPr lang="en-001" altLang="ja-JP"/>
              <a:t>&lt;</a:t>
            </a:r>
            <a:r>
              <a:rPr lang="en-US" altLang="ja-JP"/>
              <a:t>January</a:t>
            </a:r>
            <a:r>
              <a:rPr lang="en-001" altLang="ja-JP"/>
              <a:t>,202</a:t>
            </a:r>
            <a:r>
              <a:rPr lang="en-US" altLang="ja-JP"/>
              <a:t>1</a:t>
            </a:r>
            <a:r>
              <a:rPr lang="en-001" altLang="ja-JP"/>
              <a:t>&gt;</a:t>
            </a:r>
            <a:endParaRPr lang="en-US" altLang="ja-JP" dirty="0"/>
          </a:p>
        </p:txBody>
      </p:sp>
      <p:sp>
        <p:nvSpPr>
          <p:cNvPr id="3" name="フッター プレースホルダー 2">
            <a:extLst>
              <a:ext uri="{FF2B5EF4-FFF2-40B4-BE49-F238E27FC236}">
                <a16:creationId xmlns:a16="http://schemas.microsoft.com/office/drawing/2014/main" id="{760979B1-CF66-424F-8086-D915F87D7230}"/>
              </a:ext>
            </a:extLst>
          </p:cNvPr>
          <p:cNvSpPr>
            <a:spLocks noGrp="1"/>
          </p:cNvSpPr>
          <p:nvPr>
            <p:ph type="ftr" sz="quarter" idx="3"/>
          </p:nvPr>
        </p:nvSpPr>
        <p:spPr/>
        <p:txBody>
          <a:bodyPr/>
          <a:lstStyle/>
          <a:p>
            <a:r>
              <a:rPr lang="en-US" altLang="ja-JP" dirty="0"/>
              <a:t>Hiroshi Harada, Ryota Okumura (Kyoto University)</a:t>
            </a:r>
          </a:p>
        </p:txBody>
      </p:sp>
      <p:sp>
        <p:nvSpPr>
          <p:cNvPr id="4" name="スライド番号プレースホルダー 3">
            <a:extLst>
              <a:ext uri="{FF2B5EF4-FFF2-40B4-BE49-F238E27FC236}">
                <a16:creationId xmlns:a16="http://schemas.microsoft.com/office/drawing/2014/main" id="{34A03DA9-A8B6-C143-9EAC-15A9FFCEF60B}"/>
              </a:ext>
            </a:extLst>
          </p:cNvPr>
          <p:cNvSpPr>
            <a:spLocks noGrp="1"/>
          </p:cNvSpPr>
          <p:nvPr>
            <p:ph type="sldNum" sz="quarter" idx="4"/>
          </p:nvPr>
        </p:nvSpPr>
        <p:spPr/>
        <p:txBody>
          <a:bodyPr/>
          <a:lstStyle/>
          <a:p>
            <a:r>
              <a:rPr lang="en-US" altLang="ja-JP"/>
              <a:t>Slide </a:t>
            </a:r>
            <a:fld id="{EED9155A-5036-44B5-A27C-97F620582CD6}" type="slidenum">
              <a:rPr lang="en-US" altLang="ja-JP" smtClean="0"/>
              <a:pPr/>
              <a:t>5</a:t>
            </a:fld>
            <a:endParaRPr lang="en-US" altLang="ja-JP" dirty="0"/>
          </a:p>
        </p:txBody>
      </p:sp>
      <p:sp>
        <p:nvSpPr>
          <p:cNvPr id="6" name="タイトル 1">
            <a:extLst>
              <a:ext uri="{FF2B5EF4-FFF2-40B4-BE49-F238E27FC236}">
                <a16:creationId xmlns:a16="http://schemas.microsoft.com/office/drawing/2014/main" id="{74AF2D30-8130-B947-9026-60A4AB99D5EA}"/>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kern="0" dirty="0"/>
              <a:t>Proposed Serial Channel Numbering</a:t>
            </a:r>
            <a:endParaRPr lang="ja-JP" altLang="en-US" sz="3200" kern="0"/>
          </a:p>
        </p:txBody>
      </p:sp>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565D7F84-38B9-EE40-8FA7-E0BFC01BF217}"/>
                  </a:ext>
                </a:extLst>
              </p:cNvPr>
              <p:cNvSpPr txBox="1"/>
              <p:nvPr/>
            </p:nvSpPr>
            <p:spPr>
              <a:xfrm>
                <a:off x="1112379" y="2576136"/>
                <a:ext cx="1367682" cy="677108"/>
              </a:xfrm>
              <a:prstGeom prst="rect">
                <a:avLst/>
              </a:prstGeom>
              <a:solidFill>
                <a:schemeClr val="bg1"/>
              </a:solidFill>
            </p:spPr>
            <p:txBody>
              <a:bodyPr wrap="none" rtlCol="0">
                <a:spAutoFit/>
              </a:bodyPr>
              <a:lstStyle/>
              <a:p>
                <a:pPr algn="ctr"/>
                <a:r>
                  <a:rPr kumimoji="1" lang="en-US" altLang="ja-JP" sz="1400" i="1" dirty="0">
                    <a:latin typeface="+mn-lt"/>
                  </a:rPr>
                  <a:t>N</a:t>
                </a:r>
                <a:r>
                  <a:rPr kumimoji="1" lang="en-US" altLang="ja-JP" sz="1400" dirty="0">
                    <a:latin typeface="+mn-lt"/>
                  </a:rPr>
                  <a:t>=1</a:t>
                </a:r>
              </a:p>
              <a:p>
                <a:pPr algn="ctr"/>
                <a14:m>
                  <m:oMath xmlns:m="http://schemas.openxmlformats.org/officeDocument/2006/math">
                    <m:sSub>
                      <m:sSubPr>
                        <m:ctrlPr>
                          <a:rPr lang="en-US" altLang="ja-JP" i="1">
                            <a:latin typeface="Cambria Math" panose="02040503050406030204" pitchFamily="18" charset="0"/>
                          </a:rPr>
                        </m:ctrlPr>
                      </m:sSubPr>
                      <m:e>
                        <m:r>
                          <a:rPr lang="en-US" altLang="ja-JP" i="1">
                            <a:latin typeface="Cambria Math" panose="02040503050406030204" pitchFamily="18" charset="0"/>
                          </a:rPr>
                          <m:t>𝑙</m:t>
                        </m:r>
                      </m:e>
                      <m:sub>
                        <m:r>
                          <a:rPr lang="en-US" altLang="ja-JP" i="1">
                            <a:latin typeface="Cambria Math" panose="02040503050406030204" pitchFamily="18" charset="0"/>
                          </a:rPr>
                          <m:t>1</m:t>
                        </m:r>
                      </m:sub>
                    </m:sSub>
                  </m:oMath>
                </a14:m>
                <a:r>
                  <a:rPr lang="en-US" altLang="ja-JP" dirty="0">
                    <a:latin typeface="+mn-lt"/>
                  </a:rPr>
                  <a:t> Channels</a:t>
                </a:r>
                <a:endParaRPr kumimoji="1" lang="en-US" altLang="ja-JP" dirty="0">
                  <a:latin typeface="+mn-lt"/>
                </a:endParaRPr>
              </a:p>
              <a:p>
                <a:pPr algn="ctr"/>
                <a:r>
                  <a:rPr lang="en-US" altLang="ja-JP" dirty="0">
                    <a:latin typeface="+mn-lt"/>
                  </a:rPr>
                  <a:t>200kHz spacing</a:t>
                </a:r>
                <a:endParaRPr kumimoji="1" lang="ja-JP" altLang="en-US">
                  <a:latin typeface="+mn-lt"/>
                </a:endParaRPr>
              </a:p>
            </p:txBody>
          </p:sp>
        </mc:Choice>
        <mc:Fallback xmlns="">
          <p:sp>
            <p:nvSpPr>
              <p:cNvPr id="7" name="テキスト ボックス 6">
                <a:extLst>
                  <a:ext uri="{FF2B5EF4-FFF2-40B4-BE49-F238E27FC236}">
                    <a16:creationId xmlns:a16="http://schemas.microsoft.com/office/drawing/2014/main" id="{565D7F84-38B9-EE40-8FA7-E0BFC01BF217}"/>
                  </a:ext>
                </a:extLst>
              </p:cNvPr>
              <p:cNvSpPr txBox="1">
                <a:spLocks noRot="1" noChangeAspect="1" noMove="1" noResize="1" noEditPoints="1" noAdjustHandles="1" noChangeArrowheads="1" noChangeShapeType="1" noTextEdit="1"/>
              </p:cNvSpPr>
              <p:nvPr/>
            </p:nvSpPr>
            <p:spPr>
              <a:xfrm>
                <a:off x="1112379" y="2576136"/>
                <a:ext cx="1367682" cy="677108"/>
              </a:xfrm>
              <a:prstGeom prst="rect">
                <a:avLst/>
              </a:prstGeom>
              <a:blipFill>
                <a:blip r:embed="rId2"/>
                <a:stretch>
                  <a:fillRect t="-1852" b="-370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420585DD-E9EC-FC48-9B1E-66E4B7CD07CB}"/>
                  </a:ext>
                </a:extLst>
              </p:cNvPr>
              <p:cNvSpPr txBox="1"/>
              <p:nvPr/>
            </p:nvSpPr>
            <p:spPr>
              <a:xfrm>
                <a:off x="1124929" y="3305097"/>
                <a:ext cx="1367682" cy="677108"/>
              </a:xfrm>
              <a:prstGeom prst="rect">
                <a:avLst/>
              </a:prstGeom>
              <a:solidFill>
                <a:schemeClr val="bg1"/>
              </a:solidFill>
            </p:spPr>
            <p:txBody>
              <a:bodyPr wrap="none" rtlCol="0">
                <a:spAutoFit/>
              </a:bodyPr>
              <a:lstStyle/>
              <a:p>
                <a:pPr algn="ctr"/>
                <a:r>
                  <a:rPr kumimoji="1" lang="en-US" altLang="ja-JP" sz="1400" i="1" dirty="0">
                    <a:latin typeface="+mn-lt"/>
                  </a:rPr>
                  <a:t>N</a:t>
                </a:r>
                <a:r>
                  <a:rPr kumimoji="1" lang="en-US" altLang="ja-JP" sz="1400" dirty="0">
                    <a:latin typeface="+mn-lt"/>
                  </a:rPr>
                  <a:t>=2</a:t>
                </a:r>
              </a:p>
              <a:p>
                <a:pPr algn="ctr"/>
                <a14:m>
                  <m:oMath xmlns:m="http://schemas.openxmlformats.org/officeDocument/2006/math">
                    <m:sSub>
                      <m:sSubPr>
                        <m:ctrlPr>
                          <a:rPr lang="en-US" altLang="ja-JP" i="1">
                            <a:latin typeface="Cambria Math" panose="02040503050406030204" pitchFamily="18" charset="0"/>
                          </a:rPr>
                        </m:ctrlPr>
                      </m:sSubPr>
                      <m:e>
                        <m:r>
                          <a:rPr lang="en-US" altLang="ja-JP" i="1">
                            <a:latin typeface="Cambria Math" panose="02040503050406030204" pitchFamily="18" charset="0"/>
                          </a:rPr>
                          <m:t>𝑙</m:t>
                        </m:r>
                      </m:e>
                      <m:sub>
                        <m:r>
                          <a:rPr lang="en-US" altLang="ja-JP" b="0" i="1" smtClean="0">
                            <a:latin typeface="Cambria Math" panose="02040503050406030204" pitchFamily="18" charset="0"/>
                          </a:rPr>
                          <m:t>2</m:t>
                        </m:r>
                      </m:sub>
                    </m:sSub>
                  </m:oMath>
                </a14:m>
                <a:r>
                  <a:rPr lang="en-US" altLang="ja-JP" dirty="0">
                    <a:latin typeface="+mn-lt"/>
                  </a:rPr>
                  <a:t> Channels</a:t>
                </a:r>
              </a:p>
              <a:p>
                <a:pPr algn="ctr"/>
                <a:r>
                  <a:rPr lang="en-US" altLang="ja-JP" dirty="0">
                    <a:latin typeface="+mn-lt"/>
                  </a:rPr>
                  <a:t>400kHz spacing</a:t>
                </a:r>
                <a:endParaRPr kumimoji="1" lang="ja-JP" altLang="en-US">
                  <a:latin typeface="+mn-lt"/>
                </a:endParaRPr>
              </a:p>
            </p:txBody>
          </p:sp>
        </mc:Choice>
        <mc:Fallback xmlns="">
          <p:sp>
            <p:nvSpPr>
              <p:cNvPr id="8" name="テキスト ボックス 7">
                <a:extLst>
                  <a:ext uri="{FF2B5EF4-FFF2-40B4-BE49-F238E27FC236}">
                    <a16:creationId xmlns:a16="http://schemas.microsoft.com/office/drawing/2014/main" id="{420585DD-E9EC-FC48-9B1E-66E4B7CD07CB}"/>
                  </a:ext>
                </a:extLst>
              </p:cNvPr>
              <p:cNvSpPr txBox="1">
                <a:spLocks noRot="1" noChangeAspect="1" noMove="1" noResize="1" noEditPoints="1" noAdjustHandles="1" noChangeArrowheads="1" noChangeShapeType="1" noTextEdit="1"/>
              </p:cNvSpPr>
              <p:nvPr/>
            </p:nvSpPr>
            <p:spPr>
              <a:xfrm>
                <a:off x="1124929" y="3305097"/>
                <a:ext cx="1367682" cy="677108"/>
              </a:xfrm>
              <a:prstGeom prst="rect">
                <a:avLst/>
              </a:prstGeom>
              <a:blipFill>
                <a:blip r:embed="rId3"/>
                <a:stretch>
                  <a:fillRect t="-1852" b="-555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9" name="テキスト ボックス 8">
                <a:extLst>
                  <a:ext uri="{FF2B5EF4-FFF2-40B4-BE49-F238E27FC236}">
                    <a16:creationId xmlns:a16="http://schemas.microsoft.com/office/drawing/2014/main" id="{F1FB0020-3A23-CD41-A680-43566CE72DF6}"/>
                  </a:ext>
                </a:extLst>
              </p:cNvPr>
              <p:cNvSpPr txBox="1"/>
              <p:nvPr/>
            </p:nvSpPr>
            <p:spPr>
              <a:xfrm>
                <a:off x="1124929" y="4120044"/>
                <a:ext cx="1367682" cy="677108"/>
              </a:xfrm>
              <a:prstGeom prst="rect">
                <a:avLst/>
              </a:prstGeom>
              <a:solidFill>
                <a:schemeClr val="bg1"/>
              </a:solidFill>
            </p:spPr>
            <p:txBody>
              <a:bodyPr wrap="none" rtlCol="0">
                <a:spAutoFit/>
              </a:bodyPr>
              <a:lstStyle/>
              <a:p>
                <a:pPr algn="ctr"/>
                <a:r>
                  <a:rPr kumimoji="1" lang="en-US" altLang="ja-JP" sz="1400" i="1" dirty="0">
                    <a:latin typeface="+mn-lt"/>
                  </a:rPr>
                  <a:t>N</a:t>
                </a:r>
                <a:r>
                  <a:rPr kumimoji="1" lang="en-US" altLang="ja-JP" sz="1400" dirty="0">
                    <a:latin typeface="+mn-lt"/>
                  </a:rPr>
                  <a:t>=3</a:t>
                </a:r>
              </a:p>
              <a:p>
                <a:pPr algn="ctr"/>
                <a14:m>
                  <m:oMath xmlns:m="http://schemas.openxmlformats.org/officeDocument/2006/math">
                    <m:sSub>
                      <m:sSubPr>
                        <m:ctrlPr>
                          <a:rPr lang="en-US" altLang="ja-JP" i="1">
                            <a:latin typeface="Cambria Math" panose="02040503050406030204" pitchFamily="18" charset="0"/>
                          </a:rPr>
                        </m:ctrlPr>
                      </m:sSubPr>
                      <m:e>
                        <m:r>
                          <a:rPr lang="en-US" altLang="ja-JP" i="1">
                            <a:latin typeface="Cambria Math" panose="02040503050406030204" pitchFamily="18" charset="0"/>
                          </a:rPr>
                          <m:t>𝑙</m:t>
                        </m:r>
                      </m:e>
                      <m:sub>
                        <m:r>
                          <a:rPr lang="en-US" altLang="ja-JP" b="0" i="1" smtClean="0">
                            <a:latin typeface="Cambria Math" panose="02040503050406030204" pitchFamily="18" charset="0"/>
                          </a:rPr>
                          <m:t>3</m:t>
                        </m:r>
                      </m:sub>
                    </m:sSub>
                  </m:oMath>
                </a14:m>
                <a:r>
                  <a:rPr lang="en-US" altLang="ja-JP" dirty="0">
                    <a:latin typeface="+mn-lt"/>
                  </a:rPr>
                  <a:t> Channels</a:t>
                </a:r>
              </a:p>
              <a:p>
                <a:pPr algn="ctr"/>
                <a:r>
                  <a:rPr lang="en-US" altLang="ja-JP" dirty="0">
                    <a:latin typeface="+mn-lt"/>
                  </a:rPr>
                  <a:t>600kHz spacing</a:t>
                </a:r>
                <a:endParaRPr kumimoji="1" lang="ja-JP" altLang="en-US">
                  <a:latin typeface="+mn-lt"/>
                </a:endParaRPr>
              </a:p>
            </p:txBody>
          </p:sp>
        </mc:Choice>
        <mc:Fallback xmlns="">
          <p:sp>
            <p:nvSpPr>
              <p:cNvPr id="9" name="テキスト ボックス 8">
                <a:extLst>
                  <a:ext uri="{FF2B5EF4-FFF2-40B4-BE49-F238E27FC236}">
                    <a16:creationId xmlns:a16="http://schemas.microsoft.com/office/drawing/2014/main" id="{F1FB0020-3A23-CD41-A680-43566CE72DF6}"/>
                  </a:ext>
                </a:extLst>
              </p:cNvPr>
              <p:cNvSpPr txBox="1">
                <a:spLocks noRot="1" noChangeAspect="1" noMove="1" noResize="1" noEditPoints="1" noAdjustHandles="1" noChangeArrowheads="1" noChangeShapeType="1" noTextEdit="1"/>
              </p:cNvSpPr>
              <p:nvPr/>
            </p:nvSpPr>
            <p:spPr>
              <a:xfrm>
                <a:off x="1124929" y="4120044"/>
                <a:ext cx="1367682" cy="677108"/>
              </a:xfrm>
              <a:prstGeom prst="rect">
                <a:avLst/>
              </a:prstGeom>
              <a:blipFill>
                <a:blip r:embed="rId4"/>
                <a:stretch>
                  <a:fillRect t="-1852" b="-555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0" name="テキスト ボックス 9">
                <a:extLst>
                  <a:ext uri="{FF2B5EF4-FFF2-40B4-BE49-F238E27FC236}">
                    <a16:creationId xmlns:a16="http://schemas.microsoft.com/office/drawing/2014/main" id="{C2165D05-6393-6F46-88C7-071C57E200BB}"/>
                  </a:ext>
                </a:extLst>
              </p:cNvPr>
              <p:cNvSpPr txBox="1"/>
              <p:nvPr/>
            </p:nvSpPr>
            <p:spPr>
              <a:xfrm>
                <a:off x="1144337" y="4875134"/>
                <a:ext cx="1367682" cy="677108"/>
              </a:xfrm>
              <a:prstGeom prst="rect">
                <a:avLst/>
              </a:prstGeom>
              <a:solidFill>
                <a:schemeClr val="bg1"/>
              </a:solidFill>
            </p:spPr>
            <p:txBody>
              <a:bodyPr wrap="none" rtlCol="0">
                <a:spAutoFit/>
              </a:bodyPr>
              <a:lstStyle/>
              <a:p>
                <a:pPr algn="ctr"/>
                <a:r>
                  <a:rPr kumimoji="1" lang="en-US" altLang="ja-JP" sz="1400" i="1" dirty="0">
                    <a:latin typeface="+mn-lt"/>
                  </a:rPr>
                  <a:t>N</a:t>
                </a:r>
                <a:r>
                  <a:rPr kumimoji="1" lang="en-US" altLang="ja-JP" sz="1400" dirty="0">
                    <a:latin typeface="+mn-lt"/>
                  </a:rPr>
                  <a:t>=4</a:t>
                </a:r>
              </a:p>
              <a:p>
                <a:pPr algn="ctr"/>
                <a14:m>
                  <m:oMath xmlns:m="http://schemas.openxmlformats.org/officeDocument/2006/math">
                    <m:sSub>
                      <m:sSubPr>
                        <m:ctrlPr>
                          <a:rPr lang="en-US" altLang="ja-JP" i="1" smtClean="0">
                            <a:latin typeface="Cambria Math" panose="02040503050406030204" pitchFamily="18" charset="0"/>
                          </a:rPr>
                        </m:ctrlPr>
                      </m:sSubPr>
                      <m:e>
                        <m:r>
                          <a:rPr lang="en-US" altLang="ja-JP" i="1">
                            <a:latin typeface="Cambria Math" panose="02040503050406030204" pitchFamily="18" charset="0"/>
                          </a:rPr>
                          <m:t>𝑙</m:t>
                        </m:r>
                      </m:e>
                      <m:sub>
                        <m:r>
                          <a:rPr lang="en-US" altLang="ja-JP" b="0" i="1" smtClean="0">
                            <a:latin typeface="Cambria Math" panose="02040503050406030204" pitchFamily="18" charset="0"/>
                          </a:rPr>
                          <m:t>4</m:t>
                        </m:r>
                      </m:sub>
                    </m:sSub>
                  </m:oMath>
                </a14:m>
                <a:r>
                  <a:rPr lang="en-US" altLang="ja-JP" dirty="0">
                    <a:latin typeface="+mn-lt"/>
                  </a:rPr>
                  <a:t> Channels</a:t>
                </a:r>
              </a:p>
              <a:p>
                <a:pPr algn="ctr"/>
                <a:r>
                  <a:rPr lang="en-US" altLang="ja-JP" dirty="0">
                    <a:latin typeface="+mn-lt"/>
                  </a:rPr>
                  <a:t>800kHz spacing</a:t>
                </a:r>
                <a:endParaRPr kumimoji="1" lang="ja-JP" altLang="en-US">
                  <a:latin typeface="+mn-lt"/>
                </a:endParaRPr>
              </a:p>
            </p:txBody>
          </p:sp>
        </mc:Choice>
        <mc:Fallback xmlns="">
          <p:sp>
            <p:nvSpPr>
              <p:cNvPr id="10" name="テキスト ボックス 9">
                <a:extLst>
                  <a:ext uri="{FF2B5EF4-FFF2-40B4-BE49-F238E27FC236}">
                    <a16:creationId xmlns:a16="http://schemas.microsoft.com/office/drawing/2014/main" id="{C2165D05-6393-6F46-88C7-071C57E200BB}"/>
                  </a:ext>
                </a:extLst>
              </p:cNvPr>
              <p:cNvSpPr txBox="1">
                <a:spLocks noRot="1" noChangeAspect="1" noMove="1" noResize="1" noEditPoints="1" noAdjustHandles="1" noChangeArrowheads="1" noChangeShapeType="1" noTextEdit="1"/>
              </p:cNvSpPr>
              <p:nvPr/>
            </p:nvSpPr>
            <p:spPr>
              <a:xfrm>
                <a:off x="1144337" y="4875134"/>
                <a:ext cx="1367682" cy="677108"/>
              </a:xfrm>
              <a:prstGeom prst="rect">
                <a:avLst/>
              </a:prstGeom>
              <a:blipFill>
                <a:blip r:embed="rId5"/>
                <a:stretch>
                  <a:fillRect t="-1852" b="-370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1" name="テキスト ボックス 10">
                <a:extLst>
                  <a:ext uri="{FF2B5EF4-FFF2-40B4-BE49-F238E27FC236}">
                    <a16:creationId xmlns:a16="http://schemas.microsoft.com/office/drawing/2014/main" id="{284B52AB-9A22-9846-B911-326670BBA9F5}"/>
                  </a:ext>
                </a:extLst>
              </p:cNvPr>
              <p:cNvSpPr txBox="1"/>
              <p:nvPr/>
            </p:nvSpPr>
            <p:spPr>
              <a:xfrm>
                <a:off x="1236624" y="5655080"/>
                <a:ext cx="1218602" cy="677108"/>
              </a:xfrm>
              <a:prstGeom prst="rect">
                <a:avLst/>
              </a:prstGeom>
              <a:solidFill>
                <a:schemeClr val="bg1"/>
              </a:solidFill>
            </p:spPr>
            <p:txBody>
              <a:bodyPr wrap="none" rtlCol="0">
                <a:spAutoFit/>
              </a:bodyPr>
              <a:lstStyle/>
              <a:p>
                <a:pPr algn="ctr"/>
                <a:r>
                  <a:rPr kumimoji="1" lang="en-US" altLang="ja-JP" sz="1400" i="1" dirty="0">
                    <a:latin typeface="+mn-lt"/>
                  </a:rPr>
                  <a:t>N</a:t>
                </a:r>
                <a:r>
                  <a:rPr kumimoji="1" lang="en-US" altLang="ja-JP" sz="1400" dirty="0">
                    <a:latin typeface="+mn-lt"/>
                  </a:rPr>
                  <a:t>=5</a:t>
                </a:r>
              </a:p>
              <a:p>
                <a:pPr algn="ctr"/>
                <a14:m>
                  <m:oMath xmlns:m="http://schemas.openxmlformats.org/officeDocument/2006/math">
                    <m:sSub>
                      <m:sSubPr>
                        <m:ctrlPr>
                          <a:rPr lang="en-US" altLang="ja-JP" i="1">
                            <a:latin typeface="Cambria Math" panose="02040503050406030204" pitchFamily="18" charset="0"/>
                          </a:rPr>
                        </m:ctrlPr>
                      </m:sSubPr>
                      <m:e>
                        <m:r>
                          <a:rPr lang="en-US" altLang="ja-JP" i="1">
                            <a:latin typeface="Cambria Math" panose="02040503050406030204" pitchFamily="18" charset="0"/>
                          </a:rPr>
                          <m:t>𝑙</m:t>
                        </m:r>
                      </m:e>
                      <m:sub>
                        <m:r>
                          <a:rPr lang="en-US" altLang="ja-JP" b="0" i="1" smtClean="0">
                            <a:latin typeface="Cambria Math" panose="02040503050406030204" pitchFamily="18" charset="0"/>
                          </a:rPr>
                          <m:t>5</m:t>
                        </m:r>
                      </m:sub>
                    </m:sSub>
                  </m:oMath>
                </a14:m>
                <a:r>
                  <a:rPr lang="en-US" altLang="ja-JP" dirty="0">
                    <a:latin typeface="+mn-lt"/>
                  </a:rPr>
                  <a:t> Channels</a:t>
                </a:r>
              </a:p>
              <a:p>
                <a:pPr algn="ctr"/>
                <a:r>
                  <a:rPr lang="en-US" altLang="ja-JP" dirty="0">
                    <a:latin typeface="+mn-lt"/>
                  </a:rPr>
                  <a:t>1MHz spacing</a:t>
                </a:r>
                <a:endParaRPr kumimoji="1" lang="ja-JP" altLang="en-US">
                  <a:latin typeface="+mn-lt"/>
                </a:endParaRPr>
              </a:p>
            </p:txBody>
          </p:sp>
        </mc:Choice>
        <mc:Fallback xmlns="">
          <p:sp>
            <p:nvSpPr>
              <p:cNvPr id="11" name="テキスト ボックス 10">
                <a:extLst>
                  <a:ext uri="{FF2B5EF4-FFF2-40B4-BE49-F238E27FC236}">
                    <a16:creationId xmlns:a16="http://schemas.microsoft.com/office/drawing/2014/main" id="{284B52AB-9A22-9846-B911-326670BBA9F5}"/>
                  </a:ext>
                </a:extLst>
              </p:cNvPr>
              <p:cNvSpPr txBox="1">
                <a:spLocks noRot="1" noChangeAspect="1" noMove="1" noResize="1" noEditPoints="1" noAdjustHandles="1" noChangeArrowheads="1" noChangeShapeType="1" noTextEdit="1"/>
              </p:cNvSpPr>
              <p:nvPr/>
            </p:nvSpPr>
            <p:spPr>
              <a:xfrm>
                <a:off x="1236624" y="5655080"/>
                <a:ext cx="1218602" cy="677108"/>
              </a:xfrm>
              <a:prstGeom prst="rect">
                <a:avLst/>
              </a:prstGeom>
              <a:blipFill>
                <a:blip r:embed="rId6"/>
                <a:stretch>
                  <a:fillRect t="-1852" b="-5556"/>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2" name="テキスト ボックス 11">
                <a:extLst>
                  <a:ext uri="{FF2B5EF4-FFF2-40B4-BE49-F238E27FC236}">
                    <a16:creationId xmlns:a16="http://schemas.microsoft.com/office/drawing/2014/main" id="{DAB3C003-6C2F-B94C-BEE9-DF677AF1117D}"/>
                  </a:ext>
                </a:extLst>
              </p:cNvPr>
              <p:cNvSpPr txBox="1"/>
              <p:nvPr/>
            </p:nvSpPr>
            <p:spPr>
              <a:xfrm>
                <a:off x="2987824" y="2576136"/>
                <a:ext cx="2658933" cy="708848"/>
              </a:xfrm>
              <a:prstGeom prst="rect">
                <a:avLst/>
              </a:prstGeom>
              <a:noFill/>
            </p:spPr>
            <p:txBody>
              <a:bodyPr wrap="none" rtlCol="0">
                <a:spAutoFit/>
              </a:bodyPr>
              <a:lstStyle/>
              <a:p>
                <a:pPr>
                  <a:lnSpc>
                    <a:spcPct val="150000"/>
                  </a:lnSpc>
                </a:pPr>
                <a14:m>
                  <m:oMath xmlns:m="http://schemas.openxmlformats.org/officeDocument/2006/math">
                    <m:sSub>
                      <m:sSubPr>
                        <m:ctrlPr>
                          <a:rPr kumimoji="1" lang="en-US" altLang="ja-JP" sz="1400" i="1" smtClean="0">
                            <a:latin typeface="Cambria Math" panose="02040503050406030204" pitchFamily="18" charset="0"/>
                          </a:rPr>
                        </m:ctrlPr>
                      </m:sSubPr>
                      <m:e>
                        <m:r>
                          <a:rPr kumimoji="1" lang="en-US" altLang="ja-JP" sz="1400" b="0" i="1" smtClean="0">
                            <a:latin typeface="Cambria Math" panose="02040503050406030204" pitchFamily="18" charset="0"/>
                          </a:rPr>
                          <m:t>𝐹</m:t>
                        </m:r>
                      </m:e>
                      <m:sub>
                        <m:r>
                          <m:rPr>
                            <m:sty m:val="p"/>
                          </m:rPr>
                          <a:rPr kumimoji="1" lang="en-US" altLang="ja-JP" sz="1400" b="0" i="0" smtClean="0">
                            <a:latin typeface="Cambria Math" panose="02040503050406030204" pitchFamily="18" charset="0"/>
                          </a:rPr>
                          <m:t>C</m:t>
                        </m:r>
                      </m:sub>
                    </m:sSub>
                    <m:r>
                      <a:rPr kumimoji="1" lang="en-US" altLang="ja-JP" sz="1400" b="0" i="1" smtClean="0">
                        <a:latin typeface="Cambria Math" panose="02040503050406030204" pitchFamily="18" charset="0"/>
                      </a:rPr>
                      <m:t>=</m:t>
                    </m:r>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𝑓</m:t>
                        </m:r>
                      </m:e>
                      <m:sub>
                        <m:r>
                          <a:rPr kumimoji="1" lang="en-US" altLang="ja-JP" sz="1400" b="0" i="0" smtClean="0">
                            <a:latin typeface="Cambria Math" panose="02040503050406030204" pitchFamily="18" charset="0"/>
                          </a:rPr>
                          <m:t>0</m:t>
                        </m:r>
                        <m:r>
                          <a:rPr kumimoji="1" lang="en-US" altLang="ja-JP" sz="1400" b="0" i="1" smtClean="0">
                            <a:latin typeface="Cambria Math" panose="02040503050406030204" pitchFamily="18" charset="0"/>
                          </a:rPr>
                          <m:t>, 1</m:t>
                        </m:r>
                      </m:sub>
                    </m:sSub>
                    <m:r>
                      <a:rPr kumimoji="1" lang="en-US" altLang="ja-JP" sz="1400" b="0" i="0" smtClean="0">
                        <a:latin typeface="Cambria Math" panose="02040503050406030204" pitchFamily="18" charset="0"/>
                      </a:rPr>
                      <m:t>+0.2 </m:t>
                    </m:r>
                    <m:r>
                      <a:rPr kumimoji="1" lang="en-US" altLang="ja-JP" sz="1400" b="0" i="1" smtClean="0">
                        <a:latin typeface="Cambria Math" panose="02040503050406030204" pitchFamily="18" charset="0"/>
                      </a:rPr>
                      <m:t>𝑘</m:t>
                    </m:r>
                  </m:oMath>
                </a14:m>
                <a:r>
                  <a:rPr kumimoji="1" lang="en-US" altLang="ja-JP" sz="1400" i="1" dirty="0">
                    <a:latin typeface="+mn-lt"/>
                  </a:rPr>
                  <a:t> </a:t>
                </a:r>
                <a:r>
                  <a:rPr kumimoji="1" lang="en-US" altLang="ja-JP" sz="1400" dirty="0">
                    <a:latin typeface="+mn-lt"/>
                  </a:rPr>
                  <a:t>in MHz, </a:t>
                </a:r>
              </a:p>
              <a:p>
                <a:pPr>
                  <a:lnSpc>
                    <a:spcPct val="150000"/>
                  </a:lnSpc>
                </a:pPr>
                <a:r>
                  <a:rPr lang="en-US" altLang="ja-JP" sz="1400" dirty="0">
                    <a:latin typeface="+mn-lt"/>
                  </a:rPr>
                  <a:t>	</a:t>
                </a:r>
                <a:r>
                  <a:rPr kumimoji="1" lang="en-US" altLang="ja-JP" sz="1400" dirty="0">
                    <a:latin typeface="+mn-lt"/>
                  </a:rPr>
                  <a:t>for </a:t>
                </a:r>
                <a14:m>
                  <m:oMath xmlns:m="http://schemas.openxmlformats.org/officeDocument/2006/math">
                    <m:r>
                      <a:rPr kumimoji="1" lang="en-US" altLang="ja-JP" sz="1400" b="0" i="1" smtClean="0">
                        <a:latin typeface="Cambria Math" panose="02040503050406030204" pitchFamily="18" charset="0"/>
                      </a:rPr>
                      <m:t>𝑘</m:t>
                    </m:r>
                    <m:r>
                      <a:rPr kumimoji="1" lang="en-US" altLang="ja-JP" sz="1400" b="0" i="1" smtClean="0">
                        <a:latin typeface="Cambria Math" panose="02040503050406030204" pitchFamily="18" charset="0"/>
                      </a:rPr>
                      <m:t>=0, …,</m:t>
                    </m:r>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m:t>
                        </m:r>
                        <m:r>
                          <a:rPr kumimoji="1" lang="en-US" altLang="ja-JP" sz="1400" b="0" i="1" smtClean="0">
                            <a:latin typeface="Cambria Math" panose="02040503050406030204" pitchFamily="18" charset="0"/>
                          </a:rPr>
                          <m:t>𝑙</m:t>
                        </m:r>
                      </m:e>
                      <m:sub>
                        <m:r>
                          <a:rPr kumimoji="1" lang="en-US" altLang="ja-JP" sz="1400" b="0" i="1" smtClean="0">
                            <a:latin typeface="Cambria Math" panose="02040503050406030204" pitchFamily="18" charset="0"/>
                          </a:rPr>
                          <m:t>1</m:t>
                        </m:r>
                      </m:sub>
                    </m:sSub>
                    <m:r>
                      <a:rPr kumimoji="1" lang="en-US" altLang="ja-JP" sz="1400" b="0" i="1" smtClean="0">
                        <a:latin typeface="Cambria Math" panose="02040503050406030204" pitchFamily="18" charset="0"/>
                      </a:rPr>
                      <m:t>−1)</m:t>
                    </m:r>
                  </m:oMath>
                </a14:m>
                <a:endParaRPr kumimoji="1" lang="ja-JP" altLang="en-US" sz="1400">
                  <a:latin typeface="+mn-lt"/>
                </a:endParaRPr>
              </a:p>
            </p:txBody>
          </p:sp>
        </mc:Choice>
        <mc:Fallback xmlns="">
          <p:sp>
            <p:nvSpPr>
              <p:cNvPr id="12" name="テキスト ボックス 11">
                <a:extLst>
                  <a:ext uri="{FF2B5EF4-FFF2-40B4-BE49-F238E27FC236}">
                    <a16:creationId xmlns:a16="http://schemas.microsoft.com/office/drawing/2014/main" id="{DAB3C003-6C2F-B94C-BEE9-DF677AF1117D}"/>
                  </a:ext>
                </a:extLst>
              </p:cNvPr>
              <p:cNvSpPr txBox="1">
                <a:spLocks noRot="1" noChangeAspect="1" noMove="1" noResize="1" noEditPoints="1" noAdjustHandles="1" noChangeArrowheads="1" noChangeShapeType="1" noTextEdit="1"/>
              </p:cNvSpPr>
              <p:nvPr/>
            </p:nvSpPr>
            <p:spPr>
              <a:xfrm>
                <a:off x="2987824" y="2576136"/>
                <a:ext cx="2658933" cy="708848"/>
              </a:xfrm>
              <a:prstGeom prst="rect">
                <a:avLst/>
              </a:prstGeom>
              <a:blipFill>
                <a:blip r:embed="rId7"/>
                <a:stretch>
                  <a:fillRect b="-8929"/>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3" name="テキスト ボックス 12">
                <a:extLst>
                  <a:ext uri="{FF2B5EF4-FFF2-40B4-BE49-F238E27FC236}">
                    <a16:creationId xmlns:a16="http://schemas.microsoft.com/office/drawing/2014/main" id="{B71086ED-3899-6441-8E83-85EEE2C4176A}"/>
                  </a:ext>
                </a:extLst>
              </p:cNvPr>
              <p:cNvSpPr txBox="1"/>
              <p:nvPr/>
            </p:nvSpPr>
            <p:spPr>
              <a:xfrm>
                <a:off x="2987824" y="3293907"/>
                <a:ext cx="3051220" cy="711157"/>
              </a:xfrm>
              <a:prstGeom prst="rect">
                <a:avLst/>
              </a:prstGeom>
              <a:noFill/>
            </p:spPr>
            <p:txBody>
              <a:bodyPr wrap="none" rtlCol="0">
                <a:spAutoFit/>
              </a:bodyPr>
              <a:lstStyle/>
              <a:p>
                <a:pPr>
                  <a:lnSpc>
                    <a:spcPct val="150000"/>
                  </a:lnSpc>
                </a:pPr>
                <a14:m>
                  <m:oMath xmlns:m="http://schemas.openxmlformats.org/officeDocument/2006/math">
                    <m:sSub>
                      <m:sSubPr>
                        <m:ctrlPr>
                          <a:rPr kumimoji="1" lang="en-US" altLang="ja-JP" sz="1400" i="1" smtClean="0">
                            <a:latin typeface="Cambria Math" panose="02040503050406030204" pitchFamily="18" charset="0"/>
                          </a:rPr>
                        </m:ctrlPr>
                      </m:sSubPr>
                      <m:e>
                        <m:r>
                          <a:rPr kumimoji="1" lang="en-US" altLang="ja-JP" sz="1400" b="0" i="1" smtClean="0">
                            <a:latin typeface="Cambria Math" panose="02040503050406030204" pitchFamily="18" charset="0"/>
                          </a:rPr>
                          <m:t>𝐹</m:t>
                        </m:r>
                      </m:e>
                      <m:sub>
                        <m:r>
                          <m:rPr>
                            <m:sty m:val="p"/>
                          </m:rPr>
                          <a:rPr kumimoji="1" lang="en-US" altLang="ja-JP" sz="1400" b="0" i="0" smtClean="0">
                            <a:latin typeface="Cambria Math" panose="02040503050406030204" pitchFamily="18" charset="0"/>
                          </a:rPr>
                          <m:t>C</m:t>
                        </m:r>
                      </m:sub>
                    </m:sSub>
                    <m:r>
                      <a:rPr kumimoji="1" lang="en-US" altLang="ja-JP" sz="1400" b="0" i="1" smtClean="0">
                        <a:latin typeface="Cambria Math" panose="02040503050406030204" pitchFamily="18" charset="0"/>
                      </a:rPr>
                      <m:t>=</m:t>
                    </m:r>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𝑓</m:t>
                        </m:r>
                      </m:e>
                      <m:sub>
                        <m:r>
                          <a:rPr kumimoji="1" lang="en-US" altLang="ja-JP" sz="1400" b="0" i="0" smtClean="0">
                            <a:latin typeface="Cambria Math" panose="02040503050406030204" pitchFamily="18" charset="0"/>
                          </a:rPr>
                          <m:t>0</m:t>
                        </m:r>
                        <m:r>
                          <a:rPr kumimoji="1" lang="en-US" altLang="ja-JP" sz="1400" b="0" i="1" smtClean="0">
                            <a:latin typeface="Cambria Math" panose="02040503050406030204" pitchFamily="18" charset="0"/>
                          </a:rPr>
                          <m:t>, 2</m:t>
                        </m:r>
                      </m:sub>
                    </m:sSub>
                    <m:r>
                      <a:rPr kumimoji="1" lang="en-US" altLang="ja-JP" sz="1400" b="0" i="0" smtClean="0">
                        <a:latin typeface="Cambria Math" panose="02040503050406030204" pitchFamily="18" charset="0"/>
                      </a:rPr>
                      <m:t>+0.4 (</m:t>
                    </m:r>
                    <m:r>
                      <a:rPr kumimoji="1" lang="en-US" altLang="ja-JP" sz="1400" b="0" i="1" smtClean="0">
                        <a:latin typeface="Cambria Math" panose="02040503050406030204" pitchFamily="18" charset="0"/>
                      </a:rPr>
                      <m:t>𝑘</m:t>
                    </m:r>
                    <m:r>
                      <a:rPr kumimoji="1" lang="en-US" altLang="ja-JP" sz="1400" b="0" i="1" smtClean="0">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1</m:t>
                        </m:r>
                      </m:sub>
                    </m:sSub>
                    <m:r>
                      <a:rPr kumimoji="1" lang="en-US" altLang="ja-JP" sz="1400" b="0" i="1" smtClean="0">
                        <a:latin typeface="Cambria Math" panose="02040503050406030204" pitchFamily="18" charset="0"/>
                      </a:rPr>
                      <m:t>)</m:t>
                    </m:r>
                  </m:oMath>
                </a14:m>
                <a:r>
                  <a:rPr kumimoji="1" lang="en-US" altLang="ja-JP" sz="1400" i="1" dirty="0">
                    <a:latin typeface="+mn-lt"/>
                  </a:rPr>
                  <a:t> </a:t>
                </a:r>
                <a:r>
                  <a:rPr kumimoji="1" lang="en-US" altLang="ja-JP" sz="1400" dirty="0">
                    <a:latin typeface="+mn-lt"/>
                  </a:rPr>
                  <a:t>in MHz, </a:t>
                </a:r>
              </a:p>
              <a:p>
                <a:pPr>
                  <a:lnSpc>
                    <a:spcPct val="150000"/>
                  </a:lnSpc>
                </a:pPr>
                <a:r>
                  <a:rPr lang="en-US" altLang="ja-JP" sz="1400" dirty="0">
                    <a:latin typeface="+mn-lt"/>
                  </a:rPr>
                  <a:t>	</a:t>
                </a:r>
                <a:r>
                  <a:rPr kumimoji="1" lang="en-US" altLang="ja-JP" sz="1400" dirty="0">
                    <a:latin typeface="+mn-lt"/>
                  </a:rPr>
                  <a:t>for </a:t>
                </a:r>
                <a14:m>
                  <m:oMath xmlns:m="http://schemas.openxmlformats.org/officeDocument/2006/math">
                    <m:r>
                      <a:rPr kumimoji="1" lang="en-US" altLang="ja-JP" sz="1400" b="0" i="1" smtClean="0">
                        <a:latin typeface="Cambria Math" panose="02040503050406030204" pitchFamily="18" charset="0"/>
                      </a:rPr>
                      <m:t>𝑘</m:t>
                    </m:r>
                    <m:r>
                      <a:rPr kumimoji="1" lang="en-US" altLang="ja-JP" sz="1400" b="0" i="1" smtClean="0">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1</m:t>
                        </m:r>
                      </m:sub>
                    </m:sSub>
                    <m:r>
                      <a:rPr kumimoji="1" lang="en-US" altLang="ja-JP" sz="1400" b="0" i="1" smtClean="0">
                        <a:latin typeface="Cambria Math" panose="02040503050406030204" pitchFamily="18" charset="0"/>
                      </a:rPr>
                      <m:t>, …,</m:t>
                    </m:r>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m:t>
                        </m:r>
                        <m:r>
                          <a:rPr kumimoji="1" lang="en-US" altLang="ja-JP" sz="1400" b="0" i="1" smtClean="0">
                            <a:latin typeface="Cambria Math" panose="02040503050406030204" pitchFamily="18" charset="0"/>
                          </a:rPr>
                          <m:t>𝑙</m:t>
                        </m:r>
                      </m:e>
                      <m:sub>
                        <m:r>
                          <a:rPr kumimoji="1" lang="en-US" altLang="ja-JP" sz="1400" b="0" i="1" smtClean="0">
                            <a:latin typeface="Cambria Math" panose="02040503050406030204" pitchFamily="18" charset="0"/>
                          </a:rPr>
                          <m:t>1</m:t>
                        </m:r>
                      </m:sub>
                    </m:sSub>
                    <m:r>
                      <a:rPr kumimoji="1" lang="en-US" altLang="ja-JP" sz="1400" b="0" i="1" smtClean="0">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2</m:t>
                        </m:r>
                      </m:sub>
                    </m:sSub>
                    <m:r>
                      <a:rPr lang="en-US" altLang="ja-JP" sz="1400" b="0" i="1" smtClean="0">
                        <a:latin typeface="Cambria Math" panose="02040503050406030204" pitchFamily="18" charset="0"/>
                      </a:rPr>
                      <m:t>−1)</m:t>
                    </m:r>
                  </m:oMath>
                </a14:m>
                <a:endParaRPr kumimoji="1" lang="ja-JP" altLang="en-US" sz="1400">
                  <a:latin typeface="+mn-lt"/>
                </a:endParaRPr>
              </a:p>
            </p:txBody>
          </p:sp>
        </mc:Choice>
        <mc:Fallback xmlns="">
          <p:sp>
            <p:nvSpPr>
              <p:cNvPr id="13" name="テキスト ボックス 12">
                <a:extLst>
                  <a:ext uri="{FF2B5EF4-FFF2-40B4-BE49-F238E27FC236}">
                    <a16:creationId xmlns:a16="http://schemas.microsoft.com/office/drawing/2014/main" id="{B71086ED-3899-6441-8E83-85EEE2C4176A}"/>
                  </a:ext>
                </a:extLst>
              </p:cNvPr>
              <p:cNvSpPr txBox="1">
                <a:spLocks noRot="1" noChangeAspect="1" noMove="1" noResize="1" noEditPoints="1" noAdjustHandles="1" noChangeArrowheads="1" noChangeShapeType="1" noTextEdit="1"/>
              </p:cNvSpPr>
              <p:nvPr/>
            </p:nvSpPr>
            <p:spPr>
              <a:xfrm>
                <a:off x="2987824" y="3293907"/>
                <a:ext cx="3051220" cy="711157"/>
              </a:xfrm>
              <a:prstGeom prst="rect">
                <a:avLst/>
              </a:prstGeom>
              <a:blipFill>
                <a:blip r:embed="rId8"/>
                <a:stretch>
                  <a:fillRect b="-701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9D3D6290-FE34-344F-BF4E-54016ED255F1}"/>
                  </a:ext>
                </a:extLst>
              </p:cNvPr>
              <p:cNvSpPr txBox="1"/>
              <p:nvPr/>
            </p:nvSpPr>
            <p:spPr>
              <a:xfrm>
                <a:off x="2987824" y="4085995"/>
                <a:ext cx="3819122" cy="711157"/>
              </a:xfrm>
              <a:prstGeom prst="rect">
                <a:avLst/>
              </a:prstGeom>
              <a:noFill/>
            </p:spPr>
            <p:txBody>
              <a:bodyPr wrap="none" rtlCol="0">
                <a:spAutoFit/>
              </a:bodyPr>
              <a:lstStyle/>
              <a:p>
                <a:pPr>
                  <a:lnSpc>
                    <a:spcPct val="150000"/>
                  </a:lnSpc>
                </a:pPr>
                <a14:m>
                  <m:oMath xmlns:m="http://schemas.openxmlformats.org/officeDocument/2006/math">
                    <m:sSub>
                      <m:sSubPr>
                        <m:ctrlPr>
                          <a:rPr kumimoji="1" lang="en-US" altLang="ja-JP" sz="1400" i="1" smtClean="0">
                            <a:latin typeface="Cambria Math" panose="02040503050406030204" pitchFamily="18" charset="0"/>
                          </a:rPr>
                        </m:ctrlPr>
                      </m:sSubPr>
                      <m:e>
                        <m:r>
                          <a:rPr kumimoji="1" lang="en-US" altLang="ja-JP" sz="1400" b="0" i="1" smtClean="0">
                            <a:latin typeface="Cambria Math" panose="02040503050406030204" pitchFamily="18" charset="0"/>
                          </a:rPr>
                          <m:t>𝐹</m:t>
                        </m:r>
                      </m:e>
                      <m:sub>
                        <m:r>
                          <m:rPr>
                            <m:sty m:val="p"/>
                          </m:rPr>
                          <a:rPr kumimoji="1" lang="en-US" altLang="ja-JP" sz="1400" b="0" i="0" smtClean="0">
                            <a:latin typeface="Cambria Math" panose="02040503050406030204" pitchFamily="18" charset="0"/>
                          </a:rPr>
                          <m:t>C</m:t>
                        </m:r>
                      </m:sub>
                    </m:sSub>
                    <m:r>
                      <a:rPr kumimoji="1" lang="en-US" altLang="ja-JP" sz="1400" b="0" i="1" smtClean="0">
                        <a:latin typeface="Cambria Math" panose="02040503050406030204" pitchFamily="18" charset="0"/>
                      </a:rPr>
                      <m:t>=</m:t>
                    </m:r>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𝑓</m:t>
                        </m:r>
                      </m:e>
                      <m:sub>
                        <m:r>
                          <a:rPr kumimoji="1" lang="en-US" altLang="ja-JP" sz="1400" b="0" i="0" smtClean="0">
                            <a:latin typeface="Cambria Math" panose="02040503050406030204" pitchFamily="18" charset="0"/>
                          </a:rPr>
                          <m:t>0</m:t>
                        </m:r>
                        <m:r>
                          <a:rPr kumimoji="1" lang="en-US" altLang="ja-JP" sz="1400" b="0" i="1" smtClean="0">
                            <a:latin typeface="Cambria Math" panose="02040503050406030204" pitchFamily="18" charset="0"/>
                          </a:rPr>
                          <m:t>, 3</m:t>
                        </m:r>
                      </m:sub>
                    </m:sSub>
                    <m:r>
                      <a:rPr kumimoji="1" lang="en-US" altLang="ja-JP" sz="1400" b="0" i="0" smtClean="0">
                        <a:latin typeface="Cambria Math" panose="02040503050406030204" pitchFamily="18" charset="0"/>
                      </a:rPr>
                      <m:t>+0.6 (</m:t>
                    </m:r>
                    <m:r>
                      <a:rPr kumimoji="1" lang="en-US" altLang="ja-JP" sz="1400" b="0" i="1" smtClean="0">
                        <a:latin typeface="Cambria Math" panose="02040503050406030204" pitchFamily="18" charset="0"/>
                      </a:rPr>
                      <m:t>𝑘</m:t>
                    </m:r>
                    <m:r>
                      <a:rPr kumimoji="1" lang="en-US" altLang="ja-JP" sz="1400" b="0" i="1" smtClean="0">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1</m:t>
                        </m:r>
                      </m:sub>
                    </m:sSub>
                    <m:r>
                      <a:rPr lang="en-US" altLang="ja-JP" sz="1400" i="1">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2</m:t>
                        </m:r>
                      </m:sub>
                    </m:sSub>
                    <m:r>
                      <a:rPr kumimoji="1" lang="en-US" altLang="ja-JP" sz="1400" b="0" i="1" smtClean="0">
                        <a:latin typeface="Cambria Math" panose="02040503050406030204" pitchFamily="18" charset="0"/>
                      </a:rPr>
                      <m:t>)</m:t>
                    </m:r>
                  </m:oMath>
                </a14:m>
                <a:r>
                  <a:rPr kumimoji="1" lang="en-US" altLang="ja-JP" sz="1400" i="1" dirty="0">
                    <a:latin typeface="+mn-lt"/>
                  </a:rPr>
                  <a:t> </a:t>
                </a:r>
                <a:r>
                  <a:rPr kumimoji="1" lang="en-US" altLang="ja-JP" sz="1400" dirty="0">
                    <a:latin typeface="+mn-lt"/>
                  </a:rPr>
                  <a:t>in MHz, </a:t>
                </a:r>
              </a:p>
              <a:p>
                <a:pPr>
                  <a:lnSpc>
                    <a:spcPct val="150000"/>
                  </a:lnSpc>
                </a:pPr>
                <a:r>
                  <a:rPr lang="en-US" altLang="ja-JP" sz="1400" dirty="0">
                    <a:latin typeface="+mn-lt"/>
                  </a:rPr>
                  <a:t>	</a:t>
                </a:r>
                <a:r>
                  <a:rPr kumimoji="1" lang="en-US" altLang="ja-JP" sz="1400" dirty="0">
                    <a:latin typeface="+mn-lt"/>
                  </a:rPr>
                  <a:t>for </a:t>
                </a:r>
                <a14:m>
                  <m:oMath xmlns:m="http://schemas.openxmlformats.org/officeDocument/2006/math">
                    <m:r>
                      <a:rPr kumimoji="1" lang="en-US" altLang="ja-JP" sz="1400" b="0" i="1" smtClean="0">
                        <a:latin typeface="Cambria Math" panose="02040503050406030204" pitchFamily="18" charset="0"/>
                      </a:rPr>
                      <m:t>𝑘</m:t>
                    </m:r>
                    <m:r>
                      <a:rPr kumimoji="1" lang="en-US" altLang="ja-JP" sz="1400" b="0" i="1" smtClean="0">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m:t>
                        </m:r>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1</m:t>
                        </m:r>
                      </m:sub>
                    </m:sSub>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m:t>
                        </m:r>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2</m:t>
                        </m:r>
                      </m:sub>
                    </m:sSub>
                    <m:r>
                      <a:rPr lang="en-US" altLang="ja-JP" sz="1400" b="0" i="1" smtClean="0">
                        <a:latin typeface="Cambria Math" panose="02040503050406030204" pitchFamily="18" charset="0"/>
                      </a:rPr>
                      <m:t>)</m:t>
                    </m:r>
                    <m:r>
                      <a:rPr kumimoji="1" lang="en-US" altLang="ja-JP" sz="1400" b="0" i="1" smtClean="0">
                        <a:latin typeface="Cambria Math" panose="02040503050406030204" pitchFamily="18" charset="0"/>
                      </a:rPr>
                      <m:t>, …,</m:t>
                    </m:r>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m:t>
                        </m:r>
                        <m:r>
                          <a:rPr kumimoji="1" lang="en-US" altLang="ja-JP" sz="1400" b="0" i="1" smtClean="0">
                            <a:latin typeface="Cambria Math" panose="02040503050406030204" pitchFamily="18" charset="0"/>
                          </a:rPr>
                          <m:t>𝑙</m:t>
                        </m:r>
                      </m:e>
                      <m:sub>
                        <m:r>
                          <a:rPr kumimoji="1" lang="en-US" altLang="ja-JP" sz="1400" b="0" i="1" smtClean="0">
                            <a:latin typeface="Cambria Math" panose="02040503050406030204" pitchFamily="18" charset="0"/>
                          </a:rPr>
                          <m:t>1</m:t>
                        </m:r>
                      </m:sub>
                    </m:sSub>
                    <m:r>
                      <a:rPr kumimoji="1" lang="en-US" altLang="ja-JP" sz="1400" b="0" i="1" smtClean="0">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2</m:t>
                        </m:r>
                      </m:sub>
                    </m:sSub>
                    <m:r>
                      <a:rPr lang="en-US" altLang="ja-JP" sz="1400" i="1">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3</m:t>
                        </m:r>
                      </m:sub>
                    </m:sSub>
                    <m:r>
                      <a:rPr lang="en-US" altLang="ja-JP" sz="1400" b="0" i="1" smtClean="0">
                        <a:latin typeface="Cambria Math" panose="02040503050406030204" pitchFamily="18" charset="0"/>
                      </a:rPr>
                      <m:t>−1)</m:t>
                    </m:r>
                  </m:oMath>
                </a14:m>
                <a:endParaRPr kumimoji="1" lang="ja-JP" altLang="en-US" sz="1400">
                  <a:latin typeface="+mn-lt"/>
                </a:endParaRPr>
              </a:p>
            </p:txBody>
          </p:sp>
        </mc:Choice>
        <mc:Fallback xmlns="">
          <p:sp>
            <p:nvSpPr>
              <p:cNvPr id="14" name="テキスト ボックス 13">
                <a:extLst>
                  <a:ext uri="{FF2B5EF4-FFF2-40B4-BE49-F238E27FC236}">
                    <a16:creationId xmlns:a16="http://schemas.microsoft.com/office/drawing/2014/main" id="{9D3D6290-FE34-344F-BF4E-54016ED255F1}"/>
                  </a:ext>
                </a:extLst>
              </p:cNvPr>
              <p:cNvSpPr txBox="1">
                <a:spLocks noRot="1" noChangeAspect="1" noMove="1" noResize="1" noEditPoints="1" noAdjustHandles="1" noChangeArrowheads="1" noChangeShapeType="1" noTextEdit="1"/>
              </p:cNvSpPr>
              <p:nvPr/>
            </p:nvSpPr>
            <p:spPr>
              <a:xfrm>
                <a:off x="2987824" y="4085995"/>
                <a:ext cx="3819122" cy="711157"/>
              </a:xfrm>
              <a:prstGeom prst="rect">
                <a:avLst/>
              </a:prstGeom>
              <a:blipFill>
                <a:blip r:embed="rId9"/>
                <a:stretch>
                  <a:fillRect b="-8772"/>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5" name="テキスト ボックス 14">
                <a:extLst>
                  <a:ext uri="{FF2B5EF4-FFF2-40B4-BE49-F238E27FC236}">
                    <a16:creationId xmlns:a16="http://schemas.microsoft.com/office/drawing/2014/main" id="{8E6440EC-DCC4-9C44-B850-EC6777B6B135}"/>
                  </a:ext>
                </a:extLst>
              </p:cNvPr>
              <p:cNvSpPr txBox="1"/>
              <p:nvPr/>
            </p:nvSpPr>
            <p:spPr>
              <a:xfrm>
                <a:off x="2984647" y="4875134"/>
                <a:ext cx="4403963" cy="714106"/>
              </a:xfrm>
              <a:prstGeom prst="rect">
                <a:avLst/>
              </a:prstGeom>
              <a:noFill/>
            </p:spPr>
            <p:txBody>
              <a:bodyPr wrap="none" rtlCol="0">
                <a:spAutoFit/>
              </a:bodyPr>
              <a:lstStyle/>
              <a:p>
                <a:pPr>
                  <a:lnSpc>
                    <a:spcPct val="150000"/>
                  </a:lnSpc>
                </a:pPr>
                <a14:m>
                  <m:oMath xmlns:m="http://schemas.openxmlformats.org/officeDocument/2006/math">
                    <m:sSub>
                      <m:sSubPr>
                        <m:ctrlPr>
                          <a:rPr kumimoji="1" lang="en-US" altLang="ja-JP" sz="1400" i="1" smtClean="0">
                            <a:latin typeface="Cambria Math" panose="02040503050406030204" pitchFamily="18" charset="0"/>
                          </a:rPr>
                        </m:ctrlPr>
                      </m:sSubPr>
                      <m:e>
                        <m:r>
                          <a:rPr kumimoji="1" lang="en-US" altLang="ja-JP" sz="1400" b="0" i="1" smtClean="0">
                            <a:latin typeface="Cambria Math" panose="02040503050406030204" pitchFamily="18" charset="0"/>
                          </a:rPr>
                          <m:t>𝐹</m:t>
                        </m:r>
                      </m:e>
                      <m:sub>
                        <m:r>
                          <m:rPr>
                            <m:sty m:val="p"/>
                          </m:rPr>
                          <a:rPr kumimoji="1" lang="en-US" altLang="ja-JP" sz="1400" b="0" i="0" smtClean="0">
                            <a:latin typeface="Cambria Math" panose="02040503050406030204" pitchFamily="18" charset="0"/>
                          </a:rPr>
                          <m:t>C</m:t>
                        </m:r>
                      </m:sub>
                    </m:sSub>
                    <m:r>
                      <a:rPr kumimoji="1" lang="en-US" altLang="ja-JP" sz="1400" b="0" i="1" smtClean="0">
                        <a:latin typeface="Cambria Math" panose="02040503050406030204" pitchFamily="18" charset="0"/>
                      </a:rPr>
                      <m:t>=</m:t>
                    </m:r>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𝑓</m:t>
                        </m:r>
                      </m:e>
                      <m:sub>
                        <m:r>
                          <a:rPr kumimoji="1" lang="en-US" altLang="ja-JP" sz="1400" b="0" i="0" smtClean="0">
                            <a:latin typeface="Cambria Math" panose="02040503050406030204" pitchFamily="18" charset="0"/>
                          </a:rPr>
                          <m:t>0</m:t>
                        </m:r>
                        <m:r>
                          <a:rPr kumimoji="1" lang="en-US" altLang="ja-JP" sz="1400" b="0" i="1" smtClean="0">
                            <a:latin typeface="Cambria Math" panose="02040503050406030204" pitchFamily="18" charset="0"/>
                          </a:rPr>
                          <m:t>, 4</m:t>
                        </m:r>
                      </m:sub>
                    </m:sSub>
                    <m:r>
                      <a:rPr kumimoji="1" lang="en-US" altLang="ja-JP" sz="1400" b="0" i="0" smtClean="0">
                        <a:latin typeface="Cambria Math" panose="02040503050406030204" pitchFamily="18" charset="0"/>
                      </a:rPr>
                      <m:t>+0.8 (</m:t>
                    </m:r>
                    <m:r>
                      <a:rPr kumimoji="1" lang="en-US" altLang="ja-JP" sz="1400" b="0" i="1" smtClean="0">
                        <a:latin typeface="Cambria Math" panose="02040503050406030204" pitchFamily="18" charset="0"/>
                      </a:rPr>
                      <m:t>𝑘</m:t>
                    </m:r>
                    <m:r>
                      <a:rPr kumimoji="1" lang="en-US" altLang="ja-JP" sz="1400" b="0" i="1" smtClean="0">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1</m:t>
                        </m:r>
                      </m:sub>
                    </m:sSub>
                    <m:r>
                      <a:rPr lang="en-US" altLang="ja-JP" sz="1400" i="1">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2</m:t>
                        </m:r>
                      </m:sub>
                    </m:sSub>
                    <m:r>
                      <a:rPr lang="en-US" altLang="ja-JP" sz="1400" i="1">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3</m:t>
                        </m:r>
                      </m:sub>
                    </m:sSub>
                    <m:r>
                      <a:rPr kumimoji="1" lang="en-US" altLang="ja-JP" sz="1400" b="0" i="1" smtClean="0">
                        <a:latin typeface="Cambria Math" panose="02040503050406030204" pitchFamily="18" charset="0"/>
                      </a:rPr>
                      <m:t>)</m:t>
                    </m:r>
                  </m:oMath>
                </a14:m>
                <a:r>
                  <a:rPr kumimoji="1" lang="en-US" altLang="ja-JP" sz="1400" i="1" dirty="0">
                    <a:latin typeface="+mn-lt"/>
                  </a:rPr>
                  <a:t> </a:t>
                </a:r>
                <a:r>
                  <a:rPr kumimoji="1" lang="en-US" altLang="ja-JP" sz="1400" dirty="0">
                    <a:latin typeface="+mn-lt"/>
                  </a:rPr>
                  <a:t>in MHz, </a:t>
                </a:r>
              </a:p>
              <a:p>
                <a:pPr>
                  <a:lnSpc>
                    <a:spcPct val="150000"/>
                  </a:lnSpc>
                </a:pPr>
                <a:r>
                  <a:rPr lang="en-US" altLang="ja-JP" sz="1400" dirty="0">
                    <a:latin typeface="+mn-lt"/>
                  </a:rPr>
                  <a:t>	</a:t>
                </a:r>
                <a:r>
                  <a:rPr kumimoji="1" lang="en-US" altLang="ja-JP" sz="1400" dirty="0">
                    <a:latin typeface="+mn-lt"/>
                  </a:rPr>
                  <a:t>for </a:t>
                </a:r>
                <a14:m>
                  <m:oMath xmlns:m="http://schemas.openxmlformats.org/officeDocument/2006/math">
                    <m:r>
                      <a:rPr kumimoji="1" lang="en-US" altLang="ja-JP" sz="1400" b="0" i="1" smtClean="0">
                        <a:latin typeface="Cambria Math" panose="02040503050406030204" pitchFamily="18" charset="0"/>
                      </a:rPr>
                      <m:t>𝑘</m:t>
                    </m:r>
                    <m:r>
                      <a:rPr kumimoji="1" lang="en-US" altLang="ja-JP" sz="1400" b="0" i="1" smtClean="0">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m:t>
                        </m:r>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1</m:t>
                        </m:r>
                      </m:sub>
                    </m:sSub>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m:t>
                        </m:r>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2</m:t>
                        </m:r>
                      </m:sub>
                    </m:sSub>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m:t>
                        </m:r>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3</m:t>
                        </m:r>
                      </m:sub>
                    </m:sSub>
                    <m:r>
                      <a:rPr lang="en-US" altLang="ja-JP" sz="1400" b="0" i="1" smtClean="0">
                        <a:latin typeface="Cambria Math" panose="02040503050406030204" pitchFamily="18" charset="0"/>
                      </a:rPr>
                      <m:t>)</m:t>
                    </m:r>
                    <m:r>
                      <a:rPr kumimoji="1" lang="en-US" altLang="ja-JP" sz="1400" b="0" i="1" smtClean="0">
                        <a:latin typeface="Cambria Math" panose="02040503050406030204" pitchFamily="18" charset="0"/>
                      </a:rPr>
                      <m:t>, …,</m:t>
                    </m:r>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m:t>
                        </m:r>
                        <m:r>
                          <a:rPr kumimoji="1" lang="en-US" altLang="ja-JP" sz="1400" b="0" i="1" smtClean="0">
                            <a:latin typeface="Cambria Math" panose="02040503050406030204" pitchFamily="18" charset="0"/>
                          </a:rPr>
                          <m:t>𝑙</m:t>
                        </m:r>
                      </m:e>
                      <m:sub>
                        <m:r>
                          <a:rPr kumimoji="1" lang="en-US" altLang="ja-JP" sz="1400" b="0" i="1" smtClean="0">
                            <a:latin typeface="Cambria Math" panose="02040503050406030204" pitchFamily="18" charset="0"/>
                          </a:rPr>
                          <m:t>1</m:t>
                        </m:r>
                      </m:sub>
                    </m:sSub>
                    <m:r>
                      <a:rPr kumimoji="1" lang="en-US" altLang="ja-JP" sz="1400" b="0" i="1" smtClean="0">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2</m:t>
                        </m:r>
                      </m:sub>
                    </m:sSub>
                    <m:r>
                      <a:rPr lang="en-US" altLang="ja-JP" sz="1400" i="1">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3</m:t>
                        </m:r>
                      </m:sub>
                    </m:sSub>
                    <m:r>
                      <a:rPr lang="en-US" altLang="ja-JP" sz="1400" i="1">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4</m:t>
                        </m:r>
                      </m:sub>
                    </m:sSub>
                    <m:r>
                      <a:rPr lang="en-US" altLang="ja-JP" sz="1400" b="0" i="1" smtClean="0">
                        <a:latin typeface="Cambria Math" panose="02040503050406030204" pitchFamily="18" charset="0"/>
                      </a:rPr>
                      <m:t>−1)</m:t>
                    </m:r>
                  </m:oMath>
                </a14:m>
                <a:endParaRPr kumimoji="1" lang="ja-JP" altLang="en-US" sz="1400">
                  <a:latin typeface="+mn-lt"/>
                </a:endParaRPr>
              </a:p>
            </p:txBody>
          </p:sp>
        </mc:Choice>
        <mc:Fallback xmlns="">
          <p:sp>
            <p:nvSpPr>
              <p:cNvPr id="15" name="テキスト ボックス 14">
                <a:extLst>
                  <a:ext uri="{FF2B5EF4-FFF2-40B4-BE49-F238E27FC236}">
                    <a16:creationId xmlns:a16="http://schemas.microsoft.com/office/drawing/2014/main" id="{8E6440EC-DCC4-9C44-B850-EC6777B6B135}"/>
                  </a:ext>
                </a:extLst>
              </p:cNvPr>
              <p:cNvSpPr txBox="1">
                <a:spLocks noRot="1" noChangeAspect="1" noMove="1" noResize="1" noEditPoints="1" noAdjustHandles="1" noChangeArrowheads="1" noChangeShapeType="1" noTextEdit="1"/>
              </p:cNvSpPr>
              <p:nvPr/>
            </p:nvSpPr>
            <p:spPr>
              <a:xfrm>
                <a:off x="2984647" y="4875134"/>
                <a:ext cx="4403963" cy="714106"/>
              </a:xfrm>
              <a:prstGeom prst="rect">
                <a:avLst/>
              </a:prstGeom>
              <a:blipFill>
                <a:blip r:embed="rId10"/>
                <a:stretch>
                  <a:fillRect b="-7018"/>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6" name="テキスト ボックス 15">
                <a:extLst>
                  <a:ext uri="{FF2B5EF4-FFF2-40B4-BE49-F238E27FC236}">
                    <a16:creationId xmlns:a16="http://schemas.microsoft.com/office/drawing/2014/main" id="{59172700-AE24-F345-8E36-17A43DB17950}"/>
                  </a:ext>
                </a:extLst>
              </p:cNvPr>
              <p:cNvSpPr txBox="1"/>
              <p:nvPr/>
            </p:nvSpPr>
            <p:spPr>
              <a:xfrm>
                <a:off x="2984647" y="5675223"/>
                <a:ext cx="5190332" cy="714106"/>
              </a:xfrm>
              <a:prstGeom prst="rect">
                <a:avLst/>
              </a:prstGeom>
              <a:noFill/>
            </p:spPr>
            <p:txBody>
              <a:bodyPr wrap="none" rtlCol="0">
                <a:spAutoFit/>
              </a:bodyPr>
              <a:lstStyle/>
              <a:p>
                <a:pPr>
                  <a:lnSpc>
                    <a:spcPct val="150000"/>
                  </a:lnSpc>
                </a:pPr>
                <a14:m>
                  <m:oMath xmlns:m="http://schemas.openxmlformats.org/officeDocument/2006/math">
                    <m:sSub>
                      <m:sSubPr>
                        <m:ctrlPr>
                          <a:rPr kumimoji="1" lang="en-US" altLang="ja-JP" sz="1400" i="1" smtClean="0">
                            <a:latin typeface="Cambria Math" panose="02040503050406030204" pitchFamily="18" charset="0"/>
                          </a:rPr>
                        </m:ctrlPr>
                      </m:sSubPr>
                      <m:e>
                        <m:r>
                          <a:rPr kumimoji="1" lang="en-US" altLang="ja-JP" sz="1400" b="0" i="1" smtClean="0">
                            <a:latin typeface="Cambria Math" panose="02040503050406030204" pitchFamily="18" charset="0"/>
                          </a:rPr>
                          <m:t>𝐹</m:t>
                        </m:r>
                      </m:e>
                      <m:sub>
                        <m:r>
                          <m:rPr>
                            <m:sty m:val="p"/>
                          </m:rPr>
                          <a:rPr kumimoji="1" lang="en-US" altLang="ja-JP" sz="1400" b="0" i="0" smtClean="0">
                            <a:latin typeface="Cambria Math" panose="02040503050406030204" pitchFamily="18" charset="0"/>
                          </a:rPr>
                          <m:t>C</m:t>
                        </m:r>
                      </m:sub>
                    </m:sSub>
                    <m:r>
                      <a:rPr kumimoji="1" lang="en-US" altLang="ja-JP" sz="1400" b="0" i="1" smtClean="0">
                        <a:latin typeface="Cambria Math" panose="02040503050406030204" pitchFamily="18" charset="0"/>
                      </a:rPr>
                      <m:t>=</m:t>
                    </m:r>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𝑓</m:t>
                        </m:r>
                      </m:e>
                      <m:sub>
                        <m:r>
                          <a:rPr kumimoji="1" lang="en-US" altLang="ja-JP" sz="1400" b="0" i="0" smtClean="0">
                            <a:latin typeface="Cambria Math" panose="02040503050406030204" pitchFamily="18" charset="0"/>
                          </a:rPr>
                          <m:t>0</m:t>
                        </m:r>
                        <m:r>
                          <a:rPr kumimoji="1" lang="en-US" altLang="ja-JP" sz="1400" b="0" i="1" smtClean="0">
                            <a:latin typeface="Cambria Math" panose="02040503050406030204" pitchFamily="18" charset="0"/>
                          </a:rPr>
                          <m:t>, 5</m:t>
                        </m:r>
                      </m:sub>
                    </m:sSub>
                    <m:r>
                      <a:rPr kumimoji="1" lang="en-US" altLang="ja-JP" sz="1400" b="0" i="0" smtClean="0">
                        <a:latin typeface="Cambria Math" panose="02040503050406030204" pitchFamily="18" charset="0"/>
                      </a:rPr>
                      <m:t>+1.0 (</m:t>
                    </m:r>
                    <m:r>
                      <a:rPr kumimoji="1" lang="en-US" altLang="ja-JP" sz="1400" b="0" i="1" smtClean="0">
                        <a:latin typeface="Cambria Math" panose="02040503050406030204" pitchFamily="18" charset="0"/>
                      </a:rPr>
                      <m:t>𝑘</m:t>
                    </m:r>
                    <m:r>
                      <a:rPr kumimoji="1" lang="en-US" altLang="ja-JP" sz="1400" b="0" i="1" smtClean="0">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1</m:t>
                        </m:r>
                      </m:sub>
                    </m:sSub>
                    <m:r>
                      <a:rPr lang="en-US" altLang="ja-JP" sz="1400" i="1">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2</m:t>
                        </m:r>
                      </m:sub>
                    </m:sSub>
                    <m:r>
                      <a:rPr lang="en-US" altLang="ja-JP" sz="1400" i="1">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3</m:t>
                        </m:r>
                      </m:sub>
                    </m:sSub>
                    <m:r>
                      <a:rPr lang="en-US" altLang="ja-JP" sz="1400" i="1">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4</m:t>
                        </m:r>
                      </m:sub>
                    </m:sSub>
                    <m:r>
                      <a:rPr kumimoji="1" lang="en-US" altLang="ja-JP" sz="1400" b="0" i="1" smtClean="0">
                        <a:latin typeface="Cambria Math" panose="02040503050406030204" pitchFamily="18" charset="0"/>
                      </a:rPr>
                      <m:t>)</m:t>
                    </m:r>
                  </m:oMath>
                </a14:m>
                <a:r>
                  <a:rPr kumimoji="1" lang="en-US" altLang="ja-JP" sz="1400" i="1" dirty="0">
                    <a:latin typeface="+mn-lt"/>
                  </a:rPr>
                  <a:t> </a:t>
                </a:r>
                <a:r>
                  <a:rPr kumimoji="1" lang="en-US" altLang="ja-JP" sz="1400" dirty="0">
                    <a:latin typeface="+mn-lt"/>
                  </a:rPr>
                  <a:t>in MHz, </a:t>
                </a:r>
              </a:p>
              <a:p>
                <a:pPr>
                  <a:lnSpc>
                    <a:spcPct val="150000"/>
                  </a:lnSpc>
                </a:pPr>
                <a:r>
                  <a:rPr lang="en-US" altLang="ja-JP" sz="1400" dirty="0">
                    <a:latin typeface="+mn-lt"/>
                  </a:rPr>
                  <a:t>	</a:t>
                </a:r>
                <a:r>
                  <a:rPr kumimoji="1" lang="en-US" altLang="ja-JP" sz="1400" dirty="0">
                    <a:latin typeface="+mn-lt"/>
                  </a:rPr>
                  <a:t>for </a:t>
                </a:r>
                <a14:m>
                  <m:oMath xmlns:m="http://schemas.openxmlformats.org/officeDocument/2006/math">
                    <m:r>
                      <a:rPr kumimoji="1" lang="en-US" altLang="ja-JP" sz="1400" b="0" i="1" smtClean="0">
                        <a:latin typeface="Cambria Math" panose="02040503050406030204" pitchFamily="18" charset="0"/>
                      </a:rPr>
                      <m:t>𝑘</m:t>
                    </m:r>
                    <m:r>
                      <a:rPr kumimoji="1" lang="en-US" altLang="ja-JP" sz="1400" b="0" i="1" smtClean="0">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m:t>
                        </m:r>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1</m:t>
                        </m:r>
                      </m:sub>
                    </m:sSub>
                    <m:sSub>
                      <m:sSubPr>
                        <m:ctrlPr>
                          <a:rPr lang="en-US" altLang="ja-JP" sz="1400" i="1">
                            <a:latin typeface="Cambria Math" panose="02040503050406030204" pitchFamily="18" charset="0"/>
                          </a:rPr>
                        </m:ctrlPr>
                      </m:sSubPr>
                      <m:e>
                        <m:r>
                          <a:rPr lang="en-US" altLang="ja-JP" sz="1400" b="0" i="1" smtClean="0">
                            <a:latin typeface="Cambria Math" panose="02040503050406030204" pitchFamily="18" charset="0"/>
                          </a:rPr>
                          <m:t>+</m:t>
                        </m:r>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2</m:t>
                        </m:r>
                      </m:sub>
                    </m:sSub>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m:t>
                        </m:r>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3</m:t>
                        </m:r>
                      </m:sub>
                    </m:sSub>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m:t>
                        </m:r>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4</m:t>
                        </m:r>
                      </m:sub>
                    </m:sSub>
                    <m:r>
                      <a:rPr lang="en-US" altLang="ja-JP" sz="1400" b="0" i="1" smtClean="0">
                        <a:latin typeface="Cambria Math" panose="02040503050406030204" pitchFamily="18" charset="0"/>
                      </a:rPr>
                      <m:t>)</m:t>
                    </m:r>
                    <m:r>
                      <a:rPr kumimoji="1" lang="en-US" altLang="ja-JP" sz="1400" b="0" i="1" smtClean="0">
                        <a:latin typeface="Cambria Math" panose="02040503050406030204" pitchFamily="18" charset="0"/>
                      </a:rPr>
                      <m:t>, …,(</m:t>
                    </m:r>
                    <m:sSub>
                      <m:sSubPr>
                        <m:ctrlPr>
                          <a:rPr kumimoji="1" lang="en-US" altLang="ja-JP" sz="1400" b="0" i="1" smtClean="0">
                            <a:latin typeface="Cambria Math" panose="02040503050406030204" pitchFamily="18" charset="0"/>
                          </a:rPr>
                        </m:ctrlPr>
                      </m:sSubPr>
                      <m:e>
                        <m:r>
                          <a:rPr kumimoji="1" lang="en-US" altLang="ja-JP" sz="1400" b="0" i="1" smtClean="0">
                            <a:latin typeface="Cambria Math" panose="02040503050406030204" pitchFamily="18" charset="0"/>
                          </a:rPr>
                          <m:t>𝑙</m:t>
                        </m:r>
                      </m:e>
                      <m:sub>
                        <m:r>
                          <a:rPr kumimoji="1" lang="en-US" altLang="ja-JP" sz="1400" b="0" i="1" smtClean="0">
                            <a:latin typeface="Cambria Math" panose="02040503050406030204" pitchFamily="18" charset="0"/>
                          </a:rPr>
                          <m:t>1</m:t>
                        </m:r>
                      </m:sub>
                    </m:sSub>
                    <m:r>
                      <a:rPr kumimoji="1" lang="en-US" altLang="ja-JP" sz="1400" b="0" i="1" smtClean="0">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2</m:t>
                        </m:r>
                      </m:sub>
                    </m:sSub>
                    <m:r>
                      <a:rPr lang="en-US" altLang="ja-JP" sz="1400" i="1">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3</m:t>
                        </m:r>
                      </m:sub>
                    </m:sSub>
                    <m:r>
                      <a:rPr lang="en-US" altLang="ja-JP" sz="1400" i="1">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4</m:t>
                        </m:r>
                      </m:sub>
                    </m:sSub>
                    <m:r>
                      <a:rPr lang="en-US" altLang="ja-JP" sz="1400" i="1">
                        <a:latin typeface="Cambria Math" panose="02040503050406030204" pitchFamily="18" charset="0"/>
                      </a:rPr>
                      <m:t>+</m:t>
                    </m:r>
                    <m:sSub>
                      <m:sSubPr>
                        <m:ctrlPr>
                          <a:rPr lang="en-US" altLang="ja-JP" sz="1400" i="1">
                            <a:latin typeface="Cambria Math" panose="02040503050406030204" pitchFamily="18" charset="0"/>
                          </a:rPr>
                        </m:ctrlPr>
                      </m:sSubPr>
                      <m:e>
                        <m:r>
                          <a:rPr lang="en-US" altLang="ja-JP" sz="1400" i="1">
                            <a:latin typeface="Cambria Math" panose="02040503050406030204" pitchFamily="18" charset="0"/>
                          </a:rPr>
                          <m:t>𝑙</m:t>
                        </m:r>
                      </m:e>
                      <m:sub>
                        <m:r>
                          <a:rPr lang="en-US" altLang="ja-JP" sz="1400" b="0" i="1" smtClean="0">
                            <a:latin typeface="Cambria Math" panose="02040503050406030204" pitchFamily="18" charset="0"/>
                          </a:rPr>
                          <m:t>5</m:t>
                        </m:r>
                      </m:sub>
                    </m:sSub>
                    <m:r>
                      <a:rPr lang="en-US" altLang="ja-JP" sz="1400" b="0" i="1" smtClean="0">
                        <a:latin typeface="Cambria Math" panose="02040503050406030204" pitchFamily="18" charset="0"/>
                      </a:rPr>
                      <m:t>−1)</m:t>
                    </m:r>
                  </m:oMath>
                </a14:m>
                <a:endParaRPr kumimoji="1" lang="ja-JP" altLang="en-US" sz="1400">
                  <a:latin typeface="+mn-lt"/>
                </a:endParaRPr>
              </a:p>
            </p:txBody>
          </p:sp>
        </mc:Choice>
        <mc:Fallback xmlns="">
          <p:sp>
            <p:nvSpPr>
              <p:cNvPr id="16" name="テキスト ボックス 15">
                <a:extLst>
                  <a:ext uri="{FF2B5EF4-FFF2-40B4-BE49-F238E27FC236}">
                    <a16:creationId xmlns:a16="http://schemas.microsoft.com/office/drawing/2014/main" id="{59172700-AE24-F345-8E36-17A43DB17950}"/>
                  </a:ext>
                </a:extLst>
              </p:cNvPr>
              <p:cNvSpPr txBox="1">
                <a:spLocks noRot="1" noChangeAspect="1" noMove="1" noResize="1" noEditPoints="1" noAdjustHandles="1" noChangeArrowheads="1" noChangeShapeType="1" noTextEdit="1"/>
              </p:cNvSpPr>
              <p:nvPr/>
            </p:nvSpPr>
            <p:spPr>
              <a:xfrm>
                <a:off x="2984647" y="5675223"/>
                <a:ext cx="5190332" cy="714106"/>
              </a:xfrm>
              <a:prstGeom prst="rect">
                <a:avLst/>
              </a:prstGeom>
              <a:blipFill>
                <a:blip r:embed="rId11"/>
                <a:stretch>
                  <a:fillRect b="-6897"/>
                </a:stretch>
              </a:blipFill>
            </p:spPr>
            <p:txBody>
              <a:bodyPr/>
              <a:lstStyle/>
              <a:p>
                <a:r>
                  <a:rPr lang="ja-JP" altLang="en-US">
                    <a:noFill/>
                  </a:rPr>
                  <a:t> </a:t>
                </a:r>
              </a:p>
            </p:txBody>
          </p:sp>
        </mc:Fallback>
      </mc:AlternateContent>
      <p:sp>
        <p:nvSpPr>
          <p:cNvPr id="17" name="コンテンツ プレースホルダー 2">
            <a:extLst>
              <a:ext uri="{FF2B5EF4-FFF2-40B4-BE49-F238E27FC236}">
                <a16:creationId xmlns:a16="http://schemas.microsoft.com/office/drawing/2014/main" id="{2EBD8B33-EB21-0946-9D64-364F1B97744E}"/>
              </a:ext>
            </a:extLst>
          </p:cNvPr>
          <p:cNvSpPr txBox="1">
            <a:spLocks/>
          </p:cNvSpPr>
          <p:nvPr/>
        </p:nvSpPr>
        <p:spPr>
          <a:xfrm>
            <a:off x="679262" y="1412078"/>
            <a:ext cx="7668344" cy="2062759"/>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Channel numbers for different spacings are defined in continuance</a:t>
            </a:r>
            <a:endParaRPr lang="ja-JP" altLang="en-US" sz="2000" kern="0"/>
          </a:p>
        </p:txBody>
      </p:sp>
      <mc:AlternateContent xmlns:mc="http://schemas.openxmlformats.org/markup-compatibility/2006" xmlns:a14="http://schemas.microsoft.com/office/drawing/2010/main">
        <mc:Choice Requires="a14">
          <p:sp>
            <p:nvSpPr>
              <p:cNvPr id="18" name="テキスト ボックス 17">
                <a:extLst>
                  <a:ext uri="{FF2B5EF4-FFF2-40B4-BE49-F238E27FC236}">
                    <a16:creationId xmlns:a16="http://schemas.microsoft.com/office/drawing/2014/main" id="{19729207-2CE5-D44B-BF36-F4D4E0B68930}"/>
                  </a:ext>
                </a:extLst>
              </p:cNvPr>
              <p:cNvSpPr txBox="1"/>
              <p:nvPr/>
            </p:nvSpPr>
            <p:spPr>
              <a:xfrm>
                <a:off x="6676518" y="2524344"/>
                <a:ext cx="2281522" cy="654538"/>
              </a:xfrm>
              <a:prstGeom prst="rect">
                <a:avLst/>
              </a:prstGeom>
              <a:noFill/>
            </p:spPr>
            <p:txBody>
              <a:bodyPr wrap="none" rtlCol="0">
                <a:spAutoFit/>
              </a:bodyPr>
              <a:lstStyle/>
              <a:p>
                <a14:m>
                  <m:oMath xmlns:m="http://schemas.openxmlformats.org/officeDocument/2006/math">
                    <m:sSub>
                      <m:sSubPr>
                        <m:ctrlPr>
                          <a:rPr kumimoji="1" lang="en-US" altLang="ja-JP" i="1" smtClean="0">
                            <a:latin typeface="Cambria Math" panose="02040503050406030204" pitchFamily="18" charset="0"/>
                          </a:rPr>
                        </m:ctrlPr>
                      </m:sSubPr>
                      <m:e>
                        <m:r>
                          <a:rPr kumimoji="1" lang="en-US" altLang="ja-JP" i="1">
                            <a:latin typeface="Cambria Math" panose="02040503050406030204" pitchFamily="18" charset="0"/>
                          </a:rPr>
                          <m:t>𝐹</m:t>
                        </m:r>
                      </m:e>
                      <m:sub>
                        <m:r>
                          <m:rPr>
                            <m:sty m:val="p"/>
                          </m:rPr>
                          <a:rPr kumimoji="1" lang="en-US" altLang="ja-JP">
                            <a:latin typeface="Cambria Math" panose="02040503050406030204" pitchFamily="18" charset="0"/>
                          </a:rPr>
                          <m:t>C</m:t>
                        </m:r>
                      </m:sub>
                    </m:sSub>
                  </m:oMath>
                </a14:m>
                <a:r>
                  <a:rPr kumimoji="1" lang="en-US" altLang="ja-JP" dirty="0"/>
                  <a:t>:</a:t>
                </a:r>
                <a:r>
                  <a:rPr kumimoji="1" lang="en-US" altLang="ja-JP" i="1" dirty="0"/>
                  <a:t> </a:t>
                </a:r>
                <a:r>
                  <a:rPr kumimoji="1" lang="en-US" altLang="ja-JP" i="1" dirty="0" err="1"/>
                  <a:t>ChanCenterFreq</a:t>
                </a:r>
                <a:endParaRPr kumimoji="1" lang="en-US" altLang="ja-JP" i="1" dirty="0"/>
              </a:p>
              <a:p>
                <a14:m>
                  <m:oMath xmlns:m="http://schemas.openxmlformats.org/officeDocument/2006/math">
                    <m:sSub>
                      <m:sSubPr>
                        <m:ctrlPr>
                          <a:rPr kumimoji="1" lang="en-US" altLang="ja-JP" i="1">
                            <a:latin typeface="Cambria Math" panose="02040503050406030204" pitchFamily="18" charset="0"/>
                          </a:rPr>
                        </m:ctrlPr>
                      </m:sSubPr>
                      <m:e>
                        <m:r>
                          <a:rPr kumimoji="1" lang="en-US" altLang="ja-JP" i="1">
                            <a:latin typeface="Cambria Math" panose="02040503050406030204" pitchFamily="18" charset="0"/>
                          </a:rPr>
                          <m:t>𝑓</m:t>
                        </m:r>
                      </m:e>
                      <m:sub>
                        <m:r>
                          <a:rPr kumimoji="1" lang="en-US" altLang="ja-JP">
                            <a:latin typeface="Cambria Math" panose="02040503050406030204" pitchFamily="18" charset="0"/>
                          </a:rPr>
                          <m:t>0</m:t>
                        </m:r>
                        <m:r>
                          <a:rPr kumimoji="1" lang="en-US" altLang="ja-JP" i="1">
                            <a:latin typeface="Cambria Math" panose="02040503050406030204" pitchFamily="18" charset="0"/>
                          </a:rPr>
                          <m:t>, </m:t>
                        </m:r>
                        <m:r>
                          <a:rPr kumimoji="1" lang="en-US" altLang="ja-JP" i="1">
                            <a:latin typeface="Cambria Math" panose="02040503050406030204" pitchFamily="18" charset="0"/>
                          </a:rPr>
                          <m:t>𝑁</m:t>
                        </m:r>
                      </m:sub>
                    </m:sSub>
                    <m:r>
                      <a:rPr kumimoji="1" lang="en-US" altLang="ja-JP" b="0" i="1" smtClean="0">
                        <a:latin typeface="Cambria Math" panose="02040503050406030204" pitchFamily="18" charset="0"/>
                      </a:rPr>
                      <m:t>: </m:t>
                    </m:r>
                  </m:oMath>
                </a14:m>
                <a:r>
                  <a:rPr kumimoji="1" lang="en-US" altLang="ja-JP" i="1" dirty="0"/>
                  <a:t>ChanCenterFreq</a:t>
                </a:r>
                <a:r>
                  <a:rPr kumimoji="1" lang="en-US" altLang="ja-JP" baseline="-25000" dirty="0"/>
                  <a:t>0</a:t>
                </a:r>
                <a:r>
                  <a:rPr kumimoji="1" lang="en-US" altLang="ja-JP" i="1" dirty="0"/>
                  <a:t> </a:t>
                </a:r>
                <a:r>
                  <a:rPr kumimoji="1" lang="en-US" altLang="ja-JP" dirty="0"/>
                  <a:t>for each</a:t>
                </a:r>
                <a:r>
                  <a:rPr kumimoji="1" lang="en-US" altLang="ja-JP" i="1" dirty="0"/>
                  <a:t> N</a:t>
                </a:r>
              </a:p>
              <a:p>
                <a14:m>
                  <m:oMath xmlns:m="http://schemas.openxmlformats.org/officeDocument/2006/math">
                    <m:sSub>
                      <m:sSubPr>
                        <m:ctrlPr>
                          <a:rPr lang="en-US" altLang="ja-JP" i="1">
                            <a:latin typeface="Cambria Math" panose="02040503050406030204" pitchFamily="18" charset="0"/>
                          </a:rPr>
                        </m:ctrlPr>
                      </m:sSubPr>
                      <m:e>
                        <m:r>
                          <a:rPr lang="en-US" altLang="ja-JP" i="1">
                            <a:latin typeface="Cambria Math" panose="02040503050406030204" pitchFamily="18" charset="0"/>
                          </a:rPr>
                          <m:t>𝑙</m:t>
                        </m:r>
                      </m:e>
                      <m:sub>
                        <m:r>
                          <a:rPr lang="en-US" altLang="ja-JP" b="0" i="1" smtClean="0">
                            <a:latin typeface="Cambria Math" panose="02040503050406030204" pitchFamily="18" charset="0"/>
                          </a:rPr>
                          <m:t>𝑁</m:t>
                        </m:r>
                      </m:sub>
                    </m:sSub>
                  </m:oMath>
                </a14:m>
                <a:r>
                  <a:rPr kumimoji="1" lang="en-US" altLang="ja-JP" dirty="0"/>
                  <a:t>: </a:t>
                </a:r>
                <a:r>
                  <a:rPr kumimoji="1" lang="en-US" altLang="ja-JP" i="1" dirty="0" err="1"/>
                  <a:t>TotalNumChan</a:t>
                </a:r>
                <a:r>
                  <a:rPr kumimoji="1" lang="en-US" altLang="ja-JP" i="1" dirty="0"/>
                  <a:t> </a:t>
                </a:r>
                <a:r>
                  <a:rPr kumimoji="1" lang="en-US" altLang="ja-JP" dirty="0"/>
                  <a:t>for each</a:t>
                </a:r>
                <a:r>
                  <a:rPr kumimoji="1" lang="en-US" altLang="ja-JP" i="1" dirty="0"/>
                  <a:t> N</a:t>
                </a:r>
              </a:p>
            </p:txBody>
          </p:sp>
        </mc:Choice>
        <mc:Fallback xmlns="">
          <p:sp>
            <p:nvSpPr>
              <p:cNvPr id="18" name="テキスト ボックス 17">
                <a:extLst>
                  <a:ext uri="{FF2B5EF4-FFF2-40B4-BE49-F238E27FC236}">
                    <a16:creationId xmlns:a16="http://schemas.microsoft.com/office/drawing/2014/main" id="{19729207-2CE5-D44B-BF36-F4D4E0B68930}"/>
                  </a:ext>
                </a:extLst>
              </p:cNvPr>
              <p:cNvSpPr txBox="1">
                <a:spLocks noRot="1" noChangeAspect="1" noMove="1" noResize="1" noEditPoints="1" noAdjustHandles="1" noChangeArrowheads="1" noChangeShapeType="1" noTextEdit="1"/>
              </p:cNvSpPr>
              <p:nvPr/>
            </p:nvSpPr>
            <p:spPr>
              <a:xfrm>
                <a:off x="6676518" y="2524344"/>
                <a:ext cx="2281522" cy="654538"/>
              </a:xfrm>
              <a:prstGeom prst="rect">
                <a:avLst/>
              </a:prstGeom>
              <a:blipFill>
                <a:blip r:embed="rId12"/>
                <a:stretch>
                  <a:fillRect b="-5660"/>
                </a:stretch>
              </a:blipFill>
            </p:spPr>
            <p:txBody>
              <a:bodyPr/>
              <a:lstStyle/>
              <a:p>
                <a:r>
                  <a:rPr lang="ja-JP" altLang="en-US">
                    <a:noFill/>
                  </a:rPr>
                  <a:t> </a:t>
                </a:r>
              </a:p>
            </p:txBody>
          </p:sp>
        </mc:Fallback>
      </mc:AlternateContent>
      <p:sp>
        <p:nvSpPr>
          <p:cNvPr id="19" name="テキスト ボックス 18">
            <a:extLst>
              <a:ext uri="{FF2B5EF4-FFF2-40B4-BE49-F238E27FC236}">
                <a16:creationId xmlns:a16="http://schemas.microsoft.com/office/drawing/2014/main" id="{347D5108-B635-3B49-B74D-F9E5EF3BF4D1}"/>
              </a:ext>
            </a:extLst>
          </p:cNvPr>
          <p:cNvSpPr txBox="1"/>
          <p:nvPr/>
        </p:nvSpPr>
        <p:spPr>
          <a:xfrm>
            <a:off x="19443" y="2287299"/>
            <a:ext cx="5170309" cy="307777"/>
          </a:xfrm>
          <a:prstGeom prst="rect">
            <a:avLst/>
          </a:prstGeom>
          <a:solidFill>
            <a:schemeClr val="bg1"/>
          </a:solidFill>
        </p:spPr>
        <p:txBody>
          <a:bodyPr wrap="square" rtlCol="0">
            <a:spAutoFit/>
          </a:bodyPr>
          <a:lstStyle/>
          <a:p>
            <a:r>
              <a:rPr kumimoji="1" lang="en-US" altLang="ja-JP" sz="1400" b="1" dirty="0">
                <a:latin typeface="+mn-lt"/>
              </a:rPr>
              <a:t>SUN FSK operating mode #5, #6, #7, #8</a:t>
            </a:r>
          </a:p>
        </p:txBody>
      </p:sp>
    </p:spTree>
    <p:extLst>
      <p:ext uri="{BB962C8B-B14F-4D97-AF65-F5344CB8AC3E}">
        <p14:creationId xmlns:p14="http://schemas.microsoft.com/office/powerpoint/2010/main" val="1764432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801BCBF-AEEB-704F-B6D6-7A0707C74204}"/>
              </a:ext>
            </a:extLst>
          </p:cNvPr>
          <p:cNvSpPr>
            <a:spLocks noGrp="1"/>
          </p:cNvSpPr>
          <p:nvPr>
            <p:ph type="dt" sz="half" idx="2"/>
          </p:nvPr>
        </p:nvSpPr>
        <p:spPr/>
        <p:txBody>
          <a:bodyPr/>
          <a:lstStyle/>
          <a:p>
            <a:r>
              <a:rPr lang="en-001" altLang="ja-JP"/>
              <a:t>&lt;</a:t>
            </a:r>
            <a:r>
              <a:rPr lang="en-US" altLang="ja-JP"/>
              <a:t>January</a:t>
            </a:r>
            <a:r>
              <a:rPr lang="en-001" altLang="ja-JP"/>
              <a:t>,202</a:t>
            </a:r>
            <a:r>
              <a:rPr lang="en-US" altLang="ja-JP"/>
              <a:t>1</a:t>
            </a:r>
            <a:r>
              <a:rPr lang="en-001" altLang="ja-JP"/>
              <a:t>&gt;</a:t>
            </a:r>
            <a:endParaRPr lang="en-US" altLang="ja-JP" dirty="0"/>
          </a:p>
        </p:txBody>
      </p:sp>
      <p:sp>
        <p:nvSpPr>
          <p:cNvPr id="3" name="フッター プレースホルダー 2">
            <a:extLst>
              <a:ext uri="{FF2B5EF4-FFF2-40B4-BE49-F238E27FC236}">
                <a16:creationId xmlns:a16="http://schemas.microsoft.com/office/drawing/2014/main" id="{760979B1-CF66-424F-8086-D915F87D7230}"/>
              </a:ext>
            </a:extLst>
          </p:cNvPr>
          <p:cNvSpPr>
            <a:spLocks noGrp="1"/>
          </p:cNvSpPr>
          <p:nvPr>
            <p:ph type="ftr" sz="quarter" idx="3"/>
          </p:nvPr>
        </p:nvSpPr>
        <p:spPr/>
        <p:txBody>
          <a:bodyPr/>
          <a:lstStyle/>
          <a:p>
            <a:r>
              <a:rPr lang="en-US" altLang="ja-JP" dirty="0"/>
              <a:t>Hiroshi Harada, Ryota Okumura (Kyoto University)</a:t>
            </a:r>
          </a:p>
          <a:p>
            <a:r>
              <a:rPr lang="en-US" altLang="ja-JP" dirty="0"/>
              <a:t>                      </a:t>
            </a:r>
          </a:p>
        </p:txBody>
      </p:sp>
      <p:sp>
        <p:nvSpPr>
          <p:cNvPr id="4" name="スライド番号プレースホルダー 3">
            <a:extLst>
              <a:ext uri="{FF2B5EF4-FFF2-40B4-BE49-F238E27FC236}">
                <a16:creationId xmlns:a16="http://schemas.microsoft.com/office/drawing/2014/main" id="{34A03DA9-A8B6-C143-9EAC-15A9FFCEF60B}"/>
              </a:ext>
            </a:extLst>
          </p:cNvPr>
          <p:cNvSpPr>
            <a:spLocks noGrp="1"/>
          </p:cNvSpPr>
          <p:nvPr>
            <p:ph type="sldNum" sz="quarter" idx="4"/>
          </p:nvPr>
        </p:nvSpPr>
        <p:spPr/>
        <p:txBody>
          <a:bodyPr/>
          <a:lstStyle/>
          <a:p>
            <a:r>
              <a:rPr lang="en-US" altLang="ja-JP"/>
              <a:t>Slide </a:t>
            </a:r>
            <a:fld id="{EED9155A-5036-44B5-A27C-97F620582CD6}" type="slidenum">
              <a:rPr lang="en-US" altLang="ja-JP" smtClean="0"/>
              <a:pPr/>
              <a:t>6</a:t>
            </a:fld>
            <a:endParaRPr lang="en-US" altLang="ja-JP" dirty="0"/>
          </a:p>
        </p:txBody>
      </p:sp>
      <p:sp>
        <p:nvSpPr>
          <p:cNvPr id="6" name="タイトル 1">
            <a:extLst>
              <a:ext uri="{FF2B5EF4-FFF2-40B4-BE49-F238E27FC236}">
                <a16:creationId xmlns:a16="http://schemas.microsoft.com/office/drawing/2014/main" id="{74AF2D30-8130-B947-9026-60A4AB99D5EA}"/>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kern="0" dirty="0"/>
              <a:t>Proposed Serial Channel Numbering</a:t>
            </a:r>
            <a:endParaRPr lang="ja-JP" altLang="en-US" sz="3200" kern="0"/>
          </a:p>
        </p:txBody>
      </p:sp>
      <p:sp>
        <p:nvSpPr>
          <p:cNvPr id="17" name="コンテンツ プレースホルダー 2">
            <a:extLst>
              <a:ext uri="{FF2B5EF4-FFF2-40B4-BE49-F238E27FC236}">
                <a16:creationId xmlns:a16="http://schemas.microsoft.com/office/drawing/2014/main" id="{2EBD8B33-EB21-0946-9D64-364F1B97744E}"/>
              </a:ext>
            </a:extLst>
          </p:cNvPr>
          <p:cNvSpPr txBox="1">
            <a:spLocks/>
          </p:cNvSpPr>
          <p:nvPr/>
        </p:nvSpPr>
        <p:spPr>
          <a:xfrm>
            <a:off x="679262" y="1412078"/>
            <a:ext cx="7668344" cy="2062759"/>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Channel numbers for different spacings are defined in continuance</a:t>
            </a:r>
            <a:endParaRPr lang="ja-JP" altLang="en-US" sz="2000" kern="0"/>
          </a:p>
        </p:txBody>
      </p:sp>
      <p:graphicFrame>
        <p:nvGraphicFramePr>
          <p:cNvPr id="25" name="表 5">
            <a:extLst>
              <a:ext uri="{FF2B5EF4-FFF2-40B4-BE49-F238E27FC236}">
                <a16:creationId xmlns:a16="http://schemas.microsoft.com/office/drawing/2014/main" id="{5BE8F0C4-B00D-794A-B1C7-794E0AAE0B1D}"/>
              </a:ext>
            </a:extLst>
          </p:cNvPr>
          <p:cNvGraphicFramePr>
            <a:graphicFrameLocks/>
          </p:cNvGraphicFramePr>
          <p:nvPr>
            <p:extLst>
              <p:ext uri="{D42A27DB-BD31-4B8C-83A1-F6EECF244321}">
                <p14:modId xmlns:p14="http://schemas.microsoft.com/office/powerpoint/2010/main" val="2125379353"/>
              </p:ext>
            </p:extLst>
          </p:nvPr>
        </p:nvGraphicFramePr>
        <p:xfrm>
          <a:off x="252480" y="2204864"/>
          <a:ext cx="8640000" cy="3758440"/>
        </p:xfrm>
        <a:graphic>
          <a:graphicData uri="http://schemas.openxmlformats.org/drawingml/2006/table">
            <a:tbl>
              <a:tblPr firstRow="1" bandRow="1"/>
              <a:tblGrid>
                <a:gridCol w="216000">
                  <a:extLst>
                    <a:ext uri="{9D8B030D-6E8A-4147-A177-3AD203B41FA5}">
                      <a16:colId xmlns:a16="http://schemas.microsoft.com/office/drawing/2014/main" val="2988141832"/>
                    </a:ext>
                  </a:extLst>
                </a:gridCol>
                <a:gridCol w="216000">
                  <a:extLst>
                    <a:ext uri="{9D8B030D-6E8A-4147-A177-3AD203B41FA5}">
                      <a16:colId xmlns:a16="http://schemas.microsoft.com/office/drawing/2014/main" val="2929192018"/>
                    </a:ext>
                  </a:extLst>
                </a:gridCol>
                <a:gridCol w="216000">
                  <a:extLst>
                    <a:ext uri="{9D8B030D-6E8A-4147-A177-3AD203B41FA5}">
                      <a16:colId xmlns:a16="http://schemas.microsoft.com/office/drawing/2014/main" val="2518689660"/>
                    </a:ext>
                  </a:extLst>
                </a:gridCol>
                <a:gridCol w="216000">
                  <a:extLst>
                    <a:ext uri="{9D8B030D-6E8A-4147-A177-3AD203B41FA5}">
                      <a16:colId xmlns:a16="http://schemas.microsoft.com/office/drawing/2014/main" val="3971189554"/>
                    </a:ext>
                  </a:extLst>
                </a:gridCol>
                <a:gridCol w="216000">
                  <a:extLst>
                    <a:ext uri="{9D8B030D-6E8A-4147-A177-3AD203B41FA5}">
                      <a16:colId xmlns:a16="http://schemas.microsoft.com/office/drawing/2014/main" val="4243305495"/>
                    </a:ext>
                  </a:extLst>
                </a:gridCol>
                <a:gridCol w="216000">
                  <a:extLst>
                    <a:ext uri="{9D8B030D-6E8A-4147-A177-3AD203B41FA5}">
                      <a16:colId xmlns:a16="http://schemas.microsoft.com/office/drawing/2014/main" val="3293932236"/>
                    </a:ext>
                  </a:extLst>
                </a:gridCol>
                <a:gridCol w="216000">
                  <a:extLst>
                    <a:ext uri="{9D8B030D-6E8A-4147-A177-3AD203B41FA5}">
                      <a16:colId xmlns:a16="http://schemas.microsoft.com/office/drawing/2014/main" val="2282852080"/>
                    </a:ext>
                  </a:extLst>
                </a:gridCol>
                <a:gridCol w="216000">
                  <a:extLst>
                    <a:ext uri="{9D8B030D-6E8A-4147-A177-3AD203B41FA5}">
                      <a16:colId xmlns:a16="http://schemas.microsoft.com/office/drawing/2014/main" val="3619069421"/>
                    </a:ext>
                  </a:extLst>
                </a:gridCol>
                <a:gridCol w="216000">
                  <a:extLst>
                    <a:ext uri="{9D8B030D-6E8A-4147-A177-3AD203B41FA5}">
                      <a16:colId xmlns:a16="http://schemas.microsoft.com/office/drawing/2014/main" val="624734519"/>
                    </a:ext>
                  </a:extLst>
                </a:gridCol>
                <a:gridCol w="216000">
                  <a:extLst>
                    <a:ext uri="{9D8B030D-6E8A-4147-A177-3AD203B41FA5}">
                      <a16:colId xmlns:a16="http://schemas.microsoft.com/office/drawing/2014/main" val="3206595912"/>
                    </a:ext>
                  </a:extLst>
                </a:gridCol>
                <a:gridCol w="216000">
                  <a:extLst>
                    <a:ext uri="{9D8B030D-6E8A-4147-A177-3AD203B41FA5}">
                      <a16:colId xmlns:a16="http://schemas.microsoft.com/office/drawing/2014/main" val="2681661275"/>
                    </a:ext>
                  </a:extLst>
                </a:gridCol>
                <a:gridCol w="216000">
                  <a:extLst>
                    <a:ext uri="{9D8B030D-6E8A-4147-A177-3AD203B41FA5}">
                      <a16:colId xmlns:a16="http://schemas.microsoft.com/office/drawing/2014/main" val="1912837340"/>
                    </a:ext>
                  </a:extLst>
                </a:gridCol>
                <a:gridCol w="216000">
                  <a:extLst>
                    <a:ext uri="{9D8B030D-6E8A-4147-A177-3AD203B41FA5}">
                      <a16:colId xmlns:a16="http://schemas.microsoft.com/office/drawing/2014/main" val="2904249294"/>
                    </a:ext>
                  </a:extLst>
                </a:gridCol>
                <a:gridCol w="216000">
                  <a:extLst>
                    <a:ext uri="{9D8B030D-6E8A-4147-A177-3AD203B41FA5}">
                      <a16:colId xmlns:a16="http://schemas.microsoft.com/office/drawing/2014/main" val="2632138887"/>
                    </a:ext>
                  </a:extLst>
                </a:gridCol>
                <a:gridCol w="216000">
                  <a:extLst>
                    <a:ext uri="{9D8B030D-6E8A-4147-A177-3AD203B41FA5}">
                      <a16:colId xmlns:a16="http://schemas.microsoft.com/office/drawing/2014/main" val="112036862"/>
                    </a:ext>
                  </a:extLst>
                </a:gridCol>
                <a:gridCol w="216000">
                  <a:extLst>
                    <a:ext uri="{9D8B030D-6E8A-4147-A177-3AD203B41FA5}">
                      <a16:colId xmlns:a16="http://schemas.microsoft.com/office/drawing/2014/main" val="2594947659"/>
                    </a:ext>
                  </a:extLst>
                </a:gridCol>
                <a:gridCol w="216000">
                  <a:extLst>
                    <a:ext uri="{9D8B030D-6E8A-4147-A177-3AD203B41FA5}">
                      <a16:colId xmlns:a16="http://schemas.microsoft.com/office/drawing/2014/main" val="1926080197"/>
                    </a:ext>
                  </a:extLst>
                </a:gridCol>
                <a:gridCol w="216000">
                  <a:extLst>
                    <a:ext uri="{9D8B030D-6E8A-4147-A177-3AD203B41FA5}">
                      <a16:colId xmlns:a16="http://schemas.microsoft.com/office/drawing/2014/main" val="2111257674"/>
                    </a:ext>
                  </a:extLst>
                </a:gridCol>
                <a:gridCol w="216000">
                  <a:extLst>
                    <a:ext uri="{9D8B030D-6E8A-4147-A177-3AD203B41FA5}">
                      <a16:colId xmlns:a16="http://schemas.microsoft.com/office/drawing/2014/main" val="3532163221"/>
                    </a:ext>
                  </a:extLst>
                </a:gridCol>
                <a:gridCol w="216000">
                  <a:extLst>
                    <a:ext uri="{9D8B030D-6E8A-4147-A177-3AD203B41FA5}">
                      <a16:colId xmlns:a16="http://schemas.microsoft.com/office/drawing/2014/main" val="3356495432"/>
                    </a:ext>
                  </a:extLst>
                </a:gridCol>
                <a:gridCol w="216000">
                  <a:extLst>
                    <a:ext uri="{9D8B030D-6E8A-4147-A177-3AD203B41FA5}">
                      <a16:colId xmlns:a16="http://schemas.microsoft.com/office/drawing/2014/main" val="3200091050"/>
                    </a:ext>
                  </a:extLst>
                </a:gridCol>
                <a:gridCol w="216000">
                  <a:extLst>
                    <a:ext uri="{9D8B030D-6E8A-4147-A177-3AD203B41FA5}">
                      <a16:colId xmlns:a16="http://schemas.microsoft.com/office/drawing/2014/main" val="2198814088"/>
                    </a:ext>
                  </a:extLst>
                </a:gridCol>
                <a:gridCol w="216000">
                  <a:extLst>
                    <a:ext uri="{9D8B030D-6E8A-4147-A177-3AD203B41FA5}">
                      <a16:colId xmlns:a16="http://schemas.microsoft.com/office/drawing/2014/main" val="1165577977"/>
                    </a:ext>
                  </a:extLst>
                </a:gridCol>
                <a:gridCol w="216000">
                  <a:extLst>
                    <a:ext uri="{9D8B030D-6E8A-4147-A177-3AD203B41FA5}">
                      <a16:colId xmlns:a16="http://schemas.microsoft.com/office/drawing/2014/main" val="3437932012"/>
                    </a:ext>
                  </a:extLst>
                </a:gridCol>
                <a:gridCol w="216000">
                  <a:extLst>
                    <a:ext uri="{9D8B030D-6E8A-4147-A177-3AD203B41FA5}">
                      <a16:colId xmlns:a16="http://schemas.microsoft.com/office/drawing/2014/main" val="4037403220"/>
                    </a:ext>
                  </a:extLst>
                </a:gridCol>
                <a:gridCol w="216000">
                  <a:extLst>
                    <a:ext uri="{9D8B030D-6E8A-4147-A177-3AD203B41FA5}">
                      <a16:colId xmlns:a16="http://schemas.microsoft.com/office/drawing/2014/main" val="829244185"/>
                    </a:ext>
                  </a:extLst>
                </a:gridCol>
                <a:gridCol w="216000">
                  <a:extLst>
                    <a:ext uri="{9D8B030D-6E8A-4147-A177-3AD203B41FA5}">
                      <a16:colId xmlns:a16="http://schemas.microsoft.com/office/drawing/2014/main" val="1318451738"/>
                    </a:ext>
                  </a:extLst>
                </a:gridCol>
                <a:gridCol w="216000">
                  <a:extLst>
                    <a:ext uri="{9D8B030D-6E8A-4147-A177-3AD203B41FA5}">
                      <a16:colId xmlns:a16="http://schemas.microsoft.com/office/drawing/2014/main" val="2725767691"/>
                    </a:ext>
                  </a:extLst>
                </a:gridCol>
                <a:gridCol w="216000">
                  <a:extLst>
                    <a:ext uri="{9D8B030D-6E8A-4147-A177-3AD203B41FA5}">
                      <a16:colId xmlns:a16="http://schemas.microsoft.com/office/drawing/2014/main" val="4247019810"/>
                    </a:ext>
                  </a:extLst>
                </a:gridCol>
                <a:gridCol w="216000">
                  <a:extLst>
                    <a:ext uri="{9D8B030D-6E8A-4147-A177-3AD203B41FA5}">
                      <a16:colId xmlns:a16="http://schemas.microsoft.com/office/drawing/2014/main" val="1523118383"/>
                    </a:ext>
                  </a:extLst>
                </a:gridCol>
                <a:gridCol w="216000">
                  <a:extLst>
                    <a:ext uri="{9D8B030D-6E8A-4147-A177-3AD203B41FA5}">
                      <a16:colId xmlns:a16="http://schemas.microsoft.com/office/drawing/2014/main" val="1249671432"/>
                    </a:ext>
                  </a:extLst>
                </a:gridCol>
                <a:gridCol w="216000">
                  <a:extLst>
                    <a:ext uri="{9D8B030D-6E8A-4147-A177-3AD203B41FA5}">
                      <a16:colId xmlns:a16="http://schemas.microsoft.com/office/drawing/2014/main" val="933983677"/>
                    </a:ext>
                  </a:extLst>
                </a:gridCol>
                <a:gridCol w="216000">
                  <a:extLst>
                    <a:ext uri="{9D8B030D-6E8A-4147-A177-3AD203B41FA5}">
                      <a16:colId xmlns:a16="http://schemas.microsoft.com/office/drawing/2014/main" val="136394978"/>
                    </a:ext>
                  </a:extLst>
                </a:gridCol>
                <a:gridCol w="216000">
                  <a:extLst>
                    <a:ext uri="{9D8B030D-6E8A-4147-A177-3AD203B41FA5}">
                      <a16:colId xmlns:a16="http://schemas.microsoft.com/office/drawing/2014/main" val="2363703739"/>
                    </a:ext>
                  </a:extLst>
                </a:gridCol>
                <a:gridCol w="216000">
                  <a:extLst>
                    <a:ext uri="{9D8B030D-6E8A-4147-A177-3AD203B41FA5}">
                      <a16:colId xmlns:a16="http://schemas.microsoft.com/office/drawing/2014/main" val="1407614347"/>
                    </a:ext>
                  </a:extLst>
                </a:gridCol>
                <a:gridCol w="216000">
                  <a:extLst>
                    <a:ext uri="{9D8B030D-6E8A-4147-A177-3AD203B41FA5}">
                      <a16:colId xmlns:a16="http://schemas.microsoft.com/office/drawing/2014/main" val="806406487"/>
                    </a:ext>
                  </a:extLst>
                </a:gridCol>
                <a:gridCol w="216000">
                  <a:extLst>
                    <a:ext uri="{9D8B030D-6E8A-4147-A177-3AD203B41FA5}">
                      <a16:colId xmlns:a16="http://schemas.microsoft.com/office/drawing/2014/main" val="2334007105"/>
                    </a:ext>
                  </a:extLst>
                </a:gridCol>
                <a:gridCol w="216000">
                  <a:extLst>
                    <a:ext uri="{9D8B030D-6E8A-4147-A177-3AD203B41FA5}">
                      <a16:colId xmlns:a16="http://schemas.microsoft.com/office/drawing/2014/main" val="3408616375"/>
                    </a:ext>
                  </a:extLst>
                </a:gridCol>
                <a:gridCol w="216000">
                  <a:extLst>
                    <a:ext uri="{9D8B030D-6E8A-4147-A177-3AD203B41FA5}">
                      <a16:colId xmlns:a16="http://schemas.microsoft.com/office/drawing/2014/main" val="4240621472"/>
                    </a:ext>
                  </a:extLst>
                </a:gridCol>
                <a:gridCol w="216000">
                  <a:extLst>
                    <a:ext uri="{9D8B030D-6E8A-4147-A177-3AD203B41FA5}">
                      <a16:colId xmlns:a16="http://schemas.microsoft.com/office/drawing/2014/main" val="1154142476"/>
                    </a:ext>
                  </a:extLst>
                </a:gridCol>
              </a:tblGrid>
              <a:tr h="536920">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770477422"/>
                  </a:ext>
                </a:extLst>
              </a:tr>
              <a:tr h="53692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72163409"/>
                  </a:ext>
                </a:extLst>
              </a:tr>
              <a:tr h="53692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819204400"/>
                  </a:ext>
                </a:extLst>
              </a:tr>
              <a:tr h="53692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606085952"/>
                  </a:ext>
                </a:extLst>
              </a:tr>
              <a:tr h="53692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199645947"/>
                  </a:ext>
                </a:extLst>
              </a:tr>
              <a:tr h="53692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117174825"/>
                  </a:ext>
                </a:extLst>
              </a:tr>
              <a:tr h="536920">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6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8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endParaRPr kumimoji="1" lang="ja-JP" altLang="en-US"/>
                    </a:p>
                  </a:txBody>
                  <a:tcPr marL="19440" marR="19440" marT="9720" marB="9720">
                    <a:lnL w="12700" cap="flat" cmpd="sng" algn="ctr">
                      <a:solidFill>
                        <a:srgbClr val="FFFFFF">
                          <a:lumMod val="8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200498789"/>
                  </a:ext>
                </a:extLst>
              </a:tr>
            </a:tbl>
          </a:graphicData>
        </a:graphic>
      </p:graphicFrame>
      <p:graphicFrame>
        <p:nvGraphicFramePr>
          <p:cNvPr id="27" name="表 26">
            <a:extLst>
              <a:ext uri="{FF2B5EF4-FFF2-40B4-BE49-F238E27FC236}">
                <a16:creationId xmlns:a16="http://schemas.microsoft.com/office/drawing/2014/main" id="{0D5989D8-11E4-0A48-B4C5-A88BB8A39960}"/>
              </a:ext>
            </a:extLst>
          </p:cNvPr>
          <p:cNvGraphicFramePr>
            <a:graphicFrameLocks/>
          </p:cNvGraphicFramePr>
          <p:nvPr>
            <p:extLst>
              <p:ext uri="{D42A27DB-BD31-4B8C-83A1-F6EECF244321}">
                <p14:modId xmlns:p14="http://schemas.microsoft.com/office/powerpoint/2010/main" val="727270699"/>
              </p:ext>
            </p:extLst>
          </p:nvPr>
        </p:nvGraphicFramePr>
        <p:xfrm>
          <a:off x="782388" y="3340313"/>
          <a:ext cx="7992000" cy="572280"/>
        </p:xfrm>
        <a:graphic>
          <a:graphicData uri="http://schemas.openxmlformats.org/drawingml/2006/table">
            <a:tbl>
              <a:tblPr firstRow="1" bandRow="1"/>
              <a:tblGrid>
                <a:gridCol w="216000">
                  <a:extLst>
                    <a:ext uri="{9D8B030D-6E8A-4147-A177-3AD203B41FA5}">
                      <a16:colId xmlns:a16="http://schemas.microsoft.com/office/drawing/2014/main" val="2988141832"/>
                    </a:ext>
                  </a:extLst>
                </a:gridCol>
                <a:gridCol w="216000">
                  <a:extLst>
                    <a:ext uri="{9D8B030D-6E8A-4147-A177-3AD203B41FA5}">
                      <a16:colId xmlns:a16="http://schemas.microsoft.com/office/drawing/2014/main" val="2929192018"/>
                    </a:ext>
                  </a:extLst>
                </a:gridCol>
                <a:gridCol w="216000">
                  <a:extLst>
                    <a:ext uri="{9D8B030D-6E8A-4147-A177-3AD203B41FA5}">
                      <a16:colId xmlns:a16="http://schemas.microsoft.com/office/drawing/2014/main" val="2518689660"/>
                    </a:ext>
                  </a:extLst>
                </a:gridCol>
                <a:gridCol w="216000">
                  <a:extLst>
                    <a:ext uri="{9D8B030D-6E8A-4147-A177-3AD203B41FA5}">
                      <a16:colId xmlns:a16="http://schemas.microsoft.com/office/drawing/2014/main" val="3971189554"/>
                    </a:ext>
                  </a:extLst>
                </a:gridCol>
                <a:gridCol w="216000">
                  <a:extLst>
                    <a:ext uri="{9D8B030D-6E8A-4147-A177-3AD203B41FA5}">
                      <a16:colId xmlns:a16="http://schemas.microsoft.com/office/drawing/2014/main" val="4243305495"/>
                    </a:ext>
                  </a:extLst>
                </a:gridCol>
                <a:gridCol w="216000">
                  <a:extLst>
                    <a:ext uri="{9D8B030D-6E8A-4147-A177-3AD203B41FA5}">
                      <a16:colId xmlns:a16="http://schemas.microsoft.com/office/drawing/2014/main" val="3293932236"/>
                    </a:ext>
                  </a:extLst>
                </a:gridCol>
                <a:gridCol w="216000">
                  <a:extLst>
                    <a:ext uri="{9D8B030D-6E8A-4147-A177-3AD203B41FA5}">
                      <a16:colId xmlns:a16="http://schemas.microsoft.com/office/drawing/2014/main" val="2282852080"/>
                    </a:ext>
                  </a:extLst>
                </a:gridCol>
                <a:gridCol w="216000">
                  <a:extLst>
                    <a:ext uri="{9D8B030D-6E8A-4147-A177-3AD203B41FA5}">
                      <a16:colId xmlns:a16="http://schemas.microsoft.com/office/drawing/2014/main" val="3619069421"/>
                    </a:ext>
                  </a:extLst>
                </a:gridCol>
                <a:gridCol w="216000">
                  <a:extLst>
                    <a:ext uri="{9D8B030D-6E8A-4147-A177-3AD203B41FA5}">
                      <a16:colId xmlns:a16="http://schemas.microsoft.com/office/drawing/2014/main" val="624734519"/>
                    </a:ext>
                  </a:extLst>
                </a:gridCol>
                <a:gridCol w="216000">
                  <a:extLst>
                    <a:ext uri="{9D8B030D-6E8A-4147-A177-3AD203B41FA5}">
                      <a16:colId xmlns:a16="http://schemas.microsoft.com/office/drawing/2014/main" val="3206595912"/>
                    </a:ext>
                  </a:extLst>
                </a:gridCol>
                <a:gridCol w="216000">
                  <a:extLst>
                    <a:ext uri="{9D8B030D-6E8A-4147-A177-3AD203B41FA5}">
                      <a16:colId xmlns:a16="http://schemas.microsoft.com/office/drawing/2014/main" val="2681661275"/>
                    </a:ext>
                  </a:extLst>
                </a:gridCol>
                <a:gridCol w="216000">
                  <a:extLst>
                    <a:ext uri="{9D8B030D-6E8A-4147-A177-3AD203B41FA5}">
                      <a16:colId xmlns:a16="http://schemas.microsoft.com/office/drawing/2014/main" val="1912837340"/>
                    </a:ext>
                  </a:extLst>
                </a:gridCol>
                <a:gridCol w="216000">
                  <a:extLst>
                    <a:ext uri="{9D8B030D-6E8A-4147-A177-3AD203B41FA5}">
                      <a16:colId xmlns:a16="http://schemas.microsoft.com/office/drawing/2014/main" val="2904249294"/>
                    </a:ext>
                  </a:extLst>
                </a:gridCol>
                <a:gridCol w="216000">
                  <a:extLst>
                    <a:ext uri="{9D8B030D-6E8A-4147-A177-3AD203B41FA5}">
                      <a16:colId xmlns:a16="http://schemas.microsoft.com/office/drawing/2014/main" val="2632138887"/>
                    </a:ext>
                  </a:extLst>
                </a:gridCol>
                <a:gridCol w="216000">
                  <a:extLst>
                    <a:ext uri="{9D8B030D-6E8A-4147-A177-3AD203B41FA5}">
                      <a16:colId xmlns:a16="http://schemas.microsoft.com/office/drawing/2014/main" val="112036862"/>
                    </a:ext>
                  </a:extLst>
                </a:gridCol>
                <a:gridCol w="216000">
                  <a:extLst>
                    <a:ext uri="{9D8B030D-6E8A-4147-A177-3AD203B41FA5}">
                      <a16:colId xmlns:a16="http://schemas.microsoft.com/office/drawing/2014/main" val="2594947659"/>
                    </a:ext>
                  </a:extLst>
                </a:gridCol>
                <a:gridCol w="216000">
                  <a:extLst>
                    <a:ext uri="{9D8B030D-6E8A-4147-A177-3AD203B41FA5}">
                      <a16:colId xmlns:a16="http://schemas.microsoft.com/office/drawing/2014/main" val="1926080197"/>
                    </a:ext>
                  </a:extLst>
                </a:gridCol>
                <a:gridCol w="216000">
                  <a:extLst>
                    <a:ext uri="{9D8B030D-6E8A-4147-A177-3AD203B41FA5}">
                      <a16:colId xmlns:a16="http://schemas.microsoft.com/office/drawing/2014/main" val="2111257674"/>
                    </a:ext>
                  </a:extLst>
                </a:gridCol>
                <a:gridCol w="216000">
                  <a:extLst>
                    <a:ext uri="{9D8B030D-6E8A-4147-A177-3AD203B41FA5}">
                      <a16:colId xmlns:a16="http://schemas.microsoft.com/office/drawing/2014/main" val="3532163221"/>
                    </a:ext>
                  </a:extLst>
                </a:gridCol>
                <a:gridCol w="216000">
                  <a:extLst>
                    <a:ext uri="{9D8B030D-6E8A-4147-A177-3AD203B41FA5}">
                      <a16:colId xmlns:a16="http://schemas.microsoft.com/office/drawing/2014/main" val="3356495432"/>
                    </a:ext>
                  </a:extLst>
                </a:gridCol>
                <a:gridCol w="216000">
                  <a:extLst>
                    <a:ext uri="{9D8B030D-6E8A-4147-A177-3AD203B41FA5}">
                      <a16:colId xmlns:a16="http://schemas.microsoft.com/office/drawing/2014/main" val="3200091050"/>
                    </a:ext>
                  </a:extLst>
                </a:gridCol>
                <a:gridCol w="216000">
                  <a:extLst>
                    <a:ext uri="{9D8B030D-6E8A-4147-A177-3AD203B41FA5}">
                      <a16:colId xmlns:a16="http://schemas.microsoft.com/office/drawing/2014/main" val="2198814088"/>
                    </a:ext>
                  </a:extLst>
                </a:gridCol>
                <a:gridCol w="216000">
                  <a:extLst>
                    <a:ext uri="{9D8B030D-6E8A-4147-A177-3AD203B41FA5}">
                      <a16:colId xmlns:a16="http://schemas.microsoft.com/office/drawing/2014/main" val="1165577977"/>
                    </a:ext>
                  </a:extLst>
                </a:gridCol>
                <a:gridCol w="216000">
                  <a:extLst>
                    <a:ext uri="{9D8B030D-6E8A-4147-A177-3AD203B41FA5}">
                      <a16:colId xmlns:a16="http://schemas.microsoft.com/office/drawing/2014/main" val="3437932012"/>
                    </a:ext>
                  </a:extLst>
                </a:gridCol>
                <a:gridCol w="216000">
                  <a:extLst>
                    <a:ext uri="{9D8B030D-6E8A-4147-A177-3AD203B41FA5}">
                      <a16:colId xmlns:a16="http://schemas.microsoft.com/office/drawing/2014/main" val="4037403220"/>
                    </a:ext>
                  </a:extLst>
                </a:gridCol>
                <a:gridCol w="216000">
                  <a:extLst>
                    <a:ext uri="{9D8B030D-6E8A-4147-A177-3AD203B41FA5}">
                      <a16:colId xmlns:a16="http://schemas.microsoft.com/office/drawing/2014/main" val="829244185"/>
                    </a:ext>
                  </a:extLst>
                </a:gridCol>
                <a:gridCol w="216000">
                  <a:extLst>
                    <a:ext uri="{9D8B030D-6E8A-4147-A177-3AD203B41FA5}">
                      <a16:colId xmlns:a16="http://schemas.microsoft.com/office/drawing/2014/main" val="1318451738"/>
                    </a:ext>
                  </a:extLst>
                </a:gridCol>
                <a:gridCol w="216000">
                  <a:extLst>
                    <a:ext uri="{9D8B030D-6E8A-4147-A177-3AD203B41FA5}">
                      <a16:colId xmlns:a16="http://schemas.microsoft.com/office/drawing/2014/main" val="2725767691"/>
                    </a:ext>
                  </a:extLst>
                </a:gridCol>
                <a:gridCol w="216000">
                  <a:extLst>
                    <a:ext uri="{9D8B030D-6E8A-4147-A177-3AD203B41FA5}">
                      <a16:colId xmlns:a16="http://schemas.microsoft.com/office/drawing/2014/main" val="4247019810"/>
                    </a:ext>
                  </a:extLst>
                </a:gridCol>
                <a:gridCol w="216000">
                  <a:extLst>
                    <a:ext uri="{9D8B030D-6E8A-4147-A177-3AD203B41FA5}">
                      <a16:colId xmlns:a16="http://schemas.microsoft.com/office/drawing/2014/main" val="1523118383"/>
                    </a:ext>
                  </a:extLst>
                </a:gridCol>
                <a:gridCol w="216000">
                  <a:extLst>
                    <a:ext uri="{9D8B030D-6E8A-4147-A177-3AD203B41FA5}">
                      <a16:colId xmlns:a16="http://schemas.microsoft.com/office/drawing/2014/main" val="1249671432"/>
                    </a:ext>
                  </a:extLst>
                </a:gridCol>
                <a:gridCol w="216000">
                  <a:extLst>
                    <a:ext uri="{9D8B030D-6E8A-4147-A177-3AD203B41FA5}">
                      <a16:colId xmlns:a16="http://schemas.microsoft.com/office/drawing/2014/main" val="933983677"/>
                    </a:ext>
                  </a:extLst>
                </a:gridCol>
                <a:gridCol w="216000">
                  <a:extLst>
                    <a:ext uri="{9D8B030D-6E8A-4147-A177-3AD203B41FA5}">
                      <a16:colId xmlns:a16="http://schemas.microsoft.com/office/drawing/2014/main" val="136394978"/>
                    </a:ext>
                  </a:extLst>
                </a:gridCol>
                <a:gridCol w="216000">
                  <a:extLst>
                    <a:ext uri="{9D8B030D-6E8A-4147-A177-3AD203B41FA5}">
                      <a16:colId xmlns:a16="http://schemas.microsoft.com/office/drawing/2014/main" val="2094594951"/>
                    </a:ext>
                  </a:extLst>
                </a:gridCol>
                <a:gridCol w="216000">
                  <a:extLst>
                    <a:ext uri="{9D8B030D-6E8A-4147-A177-3AD203B41FA5}">
                      <a16:colId xmlns:a16="http://schemas.microsoft.com/office/drawing/2014/main" val="2308843230"/>
                    </a:ext>
                  </a:extLst>
                </a:gridCol>
                <a:gridCol w="216000">
                  <a:extLst>
                    <a:ext uri="{9D8B030D-6E8A-4147-A177-3AD203B41FA5}">
                      <a16:colId xmlns:a16="http://schemas.microsoft.com/office/drawing/2014/main" val="444719739"/>
                    </a:ext>
                  </a:extLst>
                </a:gridCol>
                <a:gridCol w="216000">
                  <a:extLst>
                    <a:ext uri="{9D8B030D-6E8A-4147-A177-3AD203B41FA5}">
                      <a16:colId xmlns:a16="http://schemas.microsoft.com/office/drawing/2014/main" val="360043208"/>
                    </a:ext>
                  </a:extLst>
                </a:gridCol>
              </a:tblGrid>
              <a:tr h="171453">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34</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35</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36</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37</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38</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39</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40</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41</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42</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43</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44</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45</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46</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47</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48</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49</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50</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0477422"/>
                  </a:ext>
                </a:extLst>
              </a:tr>
              <a:tr h="328589">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2163409"/>
                  </a:ext>
                </a:extLst>
              </a:tr>
            </a:tbl>
          </a:graphicData>
        </a:graphic>
      </p:graphicFrame>
      <p:graphicFrame>
        <p:nvGraphicFramePr>
          <p:cNvPr id="28" name="表 27">
            <a:extLst>
              <a:ext uri="{FF2B5EF4-FFF2-40B4-BE49-F238E27FC236}">
                <a16:creationId xmlns:a16="http://schemas.microsoft.com/office/drawing/2014/main" id="{C24B2A13-3CDA-CE4A-A9F4-DB5AB91D6AC3}"/>
              </a:ext>
            </a:extLst>
          </p:cNvPr>
          <p:cNvGraphicFramePr>
            <a:graphicFrameLocks/>
          </p:cNvGraphicFramePr>
          <p:nvPr>
            <p:extLst>
              <p:ext uri="{D42A27DB-BD31-4B8C-83A1-F6EECF244321}">
                <p14:modId xmlns:p14="http://schemas.microsoft.com/office/powerpoint/2010/main" val="2606219221"/>
              </p:ext>
            </p:extLst>
          </p:nvPr>
        </p:nvGraphicFramePr>
        <p:xfrm>
          <a:off x="360000" y="4078717"/>
          <a:ext cx="8424000" cy="572280"/>
        </p:xfrm>
        <a:graphic>
          <a:graphicData uri="http://schemas.openxmlformats.org/drawingml/2006/table">
            <a:tbl>
              <a:tblPr firstRow="1" bandRow="1"/>
              <a:tblGrid>
                <a:gridCol w="216000">
                  <a:extLst>
                    <a:ext uri="{9D8B030D-6E8A-4147-A177-3AD203B41FA5}">
                      <a16:colId xmlns:a16="http://schemas.microsoft.com/office/drawing/2014/main" val="2988141832"/>
                    </a:ext>
                  </a:extLst>
                </a:gridCol>
                <a:gridCol w="216000">
                  <a:extLst>
                    <a:ext uri="{9D8B030D-6E8A-4147-A177-3AD203B41FA5}">
                      <a16:colId xmlns:a16="http://schemas.microsoft.com/office/drawing/2014/main" val="2929192018"/>
                    </a:ext>
                  </a:extLst>
                </a:gridCol>
                <a:gridCol w="216000">
                  <a:extLst>
                    <a:ext uri="{9D8B030D-6E8A-4147-A177-3AD203B41FA5}">
                      <a16:colId xmlns:a16="http://schemas.microsoft.com/office/drawing/2014/main" val="2518689660"/>
                    </a:ext>
                  </a:extLst>
                </a:gridCol>
                <a:gridCol w="216000">
                  <a:extLst>
                    <a:ext uri="{9D8B030D-6E8A-4147-A177-3AD203B41FA5}">
                      <a16:colId xmlns:a16="http://schemas.microsoft.com/office/drawing/2014/main" val="3971189554"/>
                    </a:ext>
                  </a:extLst>
                </a:gridCol>
                <a:gridCol w="216000">
                  <a:extLst>
                    <a:ext uri="{9D8B030D-6E8A-4147-A177-3AD203B41FA5}">
                      <a16:colId xmlns:a16="http://schemas.microsoft.com/office/drawing/2014/main" val="4243305495"/>
                    </a:ext>
                  </a:extLst>
                </a:gridCol>
                <a:gridCol w="216000">
                  <a:extLst>
                    <a:ext uri="{9D8B030D-6E8A-4147-A177-3AD203B41FA5}">
                      <a16:colId xmlns:a16="http://schemas.microsoft.com/office/drawing/2014/main" val="3293932236"/>
                    </a:ext>
                  </a:extLst>
                </a:gridCol>
                <a:gridCol w="216000">
                  <a:extLst>
                    <a:ext uri="{9D8B030D-6E8A-4147-A177-3AD203B41FA5}">
                      <a16:colId xmlns:a16="http://schemas.microsoft.com/office/drawing/2014/main" val="2282852080"/>
                    </a:ext>
                  </a:extLst>
                </a:gridCol>
                <a:gridCol w="216000">
                  <a:extLst>
                    <a:ext uri="{9D8B030D-6E8A-4147-A177-3AD203B41FA5}">
                      <a16:colId xmlns:a16="http://schemas.microsoft.com/office/drawing/2014/main" val="3619069421"/>
                    </a:ext>
                  </a:extLst>
                </a:gridCol>
                <a:gridCol w="216000">
                  <a:extLst>
                    <a:ext uri="{9D8B030D-6E8A-4147-A177-3AD203B41FA5}">
                      <a16:colId xmlns:a16="http://schemas.microsoft.com/office/drawing/2014/main" val="624734519"/>
                    </a:ext>
                  </a:extLst>
                </a:gridCol>
                <a:gridCol w="216000">
                  <a:extLst>
                    <a:ext uri="{9D8B030D-6E8A-4147-A177-3AD203B41FA5}">
                      <a16:colId xmlns:a16="http://schemas.microsoft.com/office/drawing/2014/main" val="3206595912"/>
                    </a:ext>
                  </a:extLst>
                </a:gridCol>
                <a:gridCol w="216000">
                  <a:extLst>
                    <a:ext uri="{9D8B030D-6E8A-4147-A177-3AD203B41FA5}">
                      <a16:colId xmlns:a16="http://schemas.microsoft.com/office/drawing/2014/main" val="2681661275"/>
                    </a:ext>
                  </a:extLst>
                </a:gridCol>
                <a:gridCol w="216000">
                  <a:extLst>
                    <a:ext uri="{9D8B030D-6E8A-4147-A177-3AD203B41FA5}">
                      <a16:colId xmlns:a16="http://schemas.microsoft.com/office/drawing/2014/main" val="1912837340"/>
                    </a:ext>
                  </a:extLst>
                </a:gridCol>
                <a:gridCol w="216000">
                  <a:extLst>
                    <a:ext uri="{9D8B030D-6E8A-4147-A177-3AD203B41FA5}">
                      <a16:colId xmlns:a16="http://schemas.microsoft.com/office/drawing/2014/main" val="2904249294"/>
                    </a:ext>
                  </a:extLst>
                </a:gridCol>
                <a:gridCol w="216000">
                  <a:extLst>
                    <a:ext uri="{9D8B030D-6E8A-4147-A177-3AD203B41FA5}">
                      <a16:colId xmlns:a16="http://schemas.microsoft.com/office/drawing/2014/main" val="2632138887"/>
                    </a:ext>
                  </a:extLst>
                </a:gridCol>
                <a:gridCol w="216000">
                  <a:extLst>
                    <a:ext uri="{9D8B030D-6E8A-4147-A177-3AD203B41FA5}">
                      <a16:colId xmlns:a16="http://schemas.microsoft.com/office/drawing/2014/main" val="112036862"/>
                    </a:ext>
                  </a:extLst>
                </a:gridCol>
                <a:gridCol w="216000">
                  <a:extLst>
                    <a:ext uri="{9D8B030D-6E8A-4147-A177-3AD203B41FA5}">
                      <a16:colId xmlns:a16="http://schemas.microsoft.com/office/drawing/2014/main" val="2594947659"/>
                    </a:ext>
                  </a:extLst>
                </a:gridCol>
                <a:gridCol w="216000">
                  <a:extLst>
                    <a:ext uri="{9D8B030D-6E8A-4147-A177-3AD203B41FA5}">
                      <a16:colId xmlns:a16="http://schemas.microsoft.com/office/drawing/2014/main" val="1926080197"/>
                    </a:ext>
                  </a:extLst>
                </a:gridCol>
                <a:gridCol w="216000">
                  <a:extLst>
                    <a:ext uri="{9D8B030D-6E8A-4147-A177-3AD203B41FA5}">
                      <a16:colId xmlns:a16="http://schemas.microsoft.com/office/drawing/2014/main" val="2111257674"/>
                    </a:ext>
                  </a:extLst>
                </a:gridCol>
                <a:gridCol w="216000">
                  <a:extLst>
                    <a:ext uri="{9D8B030D-6E8A-4147-A177-3AD203B41FA5}">
                      <a16:colId xmlns:a16="http://schemas.microsoft.com/office/drawing/2014/main" val="3532163221"/>
                    </a:ext>
                  </a:extLst>
                </a:gridCol>
                <a:gridCol w="216000">
                  <a:extLst>
                    <a:ext uri="{9D8B030D-6E8A-4147-A177-3AD203B41FA5}">
                      <a16:colId xmlns:a16="http://schemas.microsoft.com/office/drawing/2014/main" val="3356495432"/>
                    </a:ext>
                  </a:extLst>
                </a:gridCol>
                <a:gridCol w="216000">
                  <a:extLst>
                    <a:ext uri="{9D8B030D-6E8A-4147-A177-3AD203B41FA5}">
                      <a16:colId xmlns:a16="http://schemas.microsoft.com/office/drawing/2014/main" val="3200091050"/>
                    </a:ext>
                  </a:extLst>
                </a:gridCol>
                <a:gridCol w="216000">
                  <a:extLst>
                    <a:ext uri="{9D8B030D-6E8A-4147-A177-3AD203B41FA5}">
                      <a16:colId xmlns:a16="http://schemas.microsoft.com/office/drawing/2014/main" val="2198814088"/>
                    </a:ext>
                  </a:extLst>
                </a:gridCol>
                <a:gridCol w="216000">
                  <a:extLst>
                    <a:ext uri="{9D8B030D-6E8A-4147-A177-3AD203B41FA5}">
                      <a16:colId xmlns:a16="http://schemas.microsoft.com/office/drawing/2014/main" val="1165577977"/>
                    </a:ext>
                  </a:extLst>
                </a:gridCol>
                <a:gridCol w="216000">
                  <a:extLst>
                    <a:ext uri="{9D8B030D-6E8A-4147-A177-3AD203B41FA5}">
                      <a16:colId xmlns:a16="http://schemas.microsoft.com/office/drawing/2014/main" val="3437932012"/>
                    </a:ext>
                  </a:extLst>
                </a:gridCol>
                <a:gridCol w="216000">
                  <a:extLst>
                    <a:ext uri="{9D8B030D-6E8A-4147-A177-3AD203B41FA5}">
                      <a16:colId xmlns:a16="http://schemas.microsoft.com/office/drawing/2014/main" val="4037403220"/>
                    </a:ext>
                  </a:extLst>
                </a:gridCol>
                <a:gridCol w="216000">
                  <a:extLst>
                    <a:ext uri="{9D8B030D-6E8A-4147-A177-3AD203B41FA5}">
                      <a16:colId xmlns:a16="http://schemas.microsoft.com/office/drawing/2014/main" val="829244185"/>
                    </a:ext>
                  </a:extLst>
                </a:gridCol>
                <a:gridCol w="216000">
                  <a:extLst>
                    <a:ext uri="{9D8B030D-6E8A-4147-A177-3AD203B41FA5}">
                      <a16:colId xmlns:a16="http://schemas.microsoft.com/office/drawing/2014/main" val="1318451738"/>
                    </a:ext>
                  </a:extLst>
                </a:gridCol>
                <a:gridCol w="216000">
                  <a:extLst>
                    <a:ext uri="{9D8B030D-6E8A-4147-A177-3AD203B41FA5}">
                      <a16:colId xmlns:a16="http://schemas.microsoft.com/office/drawing/2014/main" val="2725767691"/>
                    </a:ext>
                  </a:extLst>
                </a:gridCol>
                <a:gridCol w="216000">
                  <a:extLst>
                    <a:ext uri="{9D8B030D-6E8A-4147-A177-3AD203B41FA5}">
                      <a16:colId xmlns:a16="http://schemas.microsoft.com/office/drawing/2014/main" val="4247019810"/>
                    </a:ext>
                  </a:extLst>
                </a:gridCol>
                <a:gridCol w="216000">
                  <a:extLst>
                    <a:ext uri="{9D8B030D-6E8A-4147-A177-3AD203B41FA5}">
                      <a16:colId xmlns:a16="http://schemas.microsoft.com/office/drawing/2014/main" val="1523118383"/>
                    </a:ext>
                  </a:extLst>
                </a:gridCol>
                <a:gridCol w="216000">
                  <a:extLst>
                    <a:ext uri="{9D8B030D-6E8A-4147-A177-3AD203B41FA5}">
                      <a16:colId xmlns:a16="http://schemas.microsoft.com/office/drawing/2014/main" val="1249671432"/>
                    </a:ext>
                  </a:extLst>
                </a:gridCol>
                <a:gridCol w="216000">
                  <a:extLst>
                    <a:ext uri="{9D8B030D-6E8A-4147-A177-3AD203B41FA5}">
                      <a16:colId xmlns:a16="http://schemas.microsoft.com/office/drawing/2014/main" val="933983677"/>
                    </a:ext>
                  </a:extLst>
                </a:gridCol>
                <a:gridCol w="216000">
                  <a:extLst>
                    <a:ext uri="{9D8B030D-6E8A-4147-A177-3AD203B41FA5}">
                      <a16:colId xmlns:a16="http://schemas.microsoft.com/office/drawing/2014/main" val="136394978"/>
                    </a:ext>
                  </a:extLst>
                </a:gridCol>
                <a:gridCol w="216000">
                  <a:extLst>
                    <a:ext uri="{9D8B030D-6E8A-4147-A177-3AD203B41FA5}">
                      <a16:colId xmlns:a16="http://schemas.microsoft.com/office/drawing/2014/main" val="2094594951"/>
                    </a:ext>
                  </a:extLst>
                </a:gridCol>
                <a:gridCol w="216000">
                  <a:extLst>
                    <a:ext uri="{9D8B030D-6E8A-4147-A177-3AD203B41FA5}">
                      <a16:colId xmlns:a16="http://schemas.microsoft.com/office/drawing/2014/main" val="2308843230"/>
                    </a:ext>
                  </a:extLst>
                </a:gridCol>
                <a:gridCol w="216000">
                  <a:extLst>
                    <a:ext uri="{9D8B030D-6E8A-4147-A177-3AD203B41FA5}">
                      <a16:colId xmlns:a16="http://schemas.microsoft.com/office/drawing/2014/main" val="444719739"/>
                    </a:ext>
                  </a:extLst>
                </a:gridCol>
                <a:gridCol w="216000">
                  <a:extLst>
                    <a:ext uri="{9D8B030D-6E8A-4147-A177-3AD203B41FA5}">
                      <a16:colId xmlns:a16="http://schemas.microsoft.com/office/drawing/2014/main" val="360043208"/>
                    </a:ext>
                  </a:extLst>
                </a:gridCol>
                <a:gridCol w="216000">
                  <a:extLst>
                    <a:ext uri="{9D8B030D-6E8A-4147-A177-3AD203B41FA5}">
                      <a16:colId xmlns:a16="http://schemas.microsoft.com/office/drawing/2014/main" val="3628939303"/>
                    </a:ext>
                  </a:extLst>
                </a:gridCol>
                <a:gridCol w="216000">
                  <a:extLst>
                    <a:ext uri="{9D8B030D-6E8A-4147-A177-3AD203B41FA5}">
                      <a16:colId xmlns:a16="http://schemas.microsoft.com/office/drawing/2014/main" val="2250039076"/>
                    </a:ext>
                  </a:extLst>
                </a:gridCol>
              </a:tblGrid>
              <a:tr h="176353">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51</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52</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53</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54</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55</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56</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57</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58</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59</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60</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61</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62</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0477422"/>
                  </a:ext>
                </a:extLst>
              </a:tr>
              <a:tr h="337979">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2163409"/>
                  </a:ext>
                </a:extLst>
              </a:tr>
            </a:tbl>
          </a:graphicData>
        </a:graphic>
      </p:graphicFrame>
      <p:graphicFrame>
        <p:nvGraphicFramePr>
          <p:cNvPr id="29" name="表 28">
            <a:extLst>
              <a:ext uri="{FF2B5EF4-FFF2-40B4-BE49-F238E27FC236}">
                <a16:creationId xmlns:a16="http://schemas.microsoft.com/office/drawing/2014/main" id="{87DB8DA4-F23C-0A48-B286-21482A31C634}"/>
              </a:ext>
            </a:extLst>
          </p:cNvPr>
          <p:cNvGraphicFramePr>
            <a:graphicFrameLocks/>
          </p:cNvGraphicFramePr>
          <p:nvPr>
            <p:extLst>
              <p:ext uri="{D42A27DB-BD31-4B8C-83A1-F6EECF244321}">
                <p14:modId xmlns:p14="http://schemas.microsoft.com/office/powerpoint/2010/main" val="821608476"/>
              </p:ext>
            </p:extLst>
          </p:nvPr>
        </p:nvGraphicFramePr>
        <p:xfrm>
          <a:off x="792000" y="4763771"/>
          <a:ext cx="7992000" cy="525829"/>
        </p:xfrm>
        <a:graphic>
          <a:graphicData uri="http://schemas.openxmlformats.org/drawingml/2006/table">
            <a:tbl>
              <a:tblPr firstRow="1" bandRow="1"/>
              <a:tblGrid>
                <a:gridCol w="216000">
                  <a:extLst>
                    <a:ext uri="{9D8B030D-6E8A-4147-A177-3AD203B41FA5}">
                      <a16:colId xmlns:a16="http://schemas.microsoft.com/office/drawing/2014/main" val="2988141832"/>
                    </a:ext>
                  </a:extLst>
                </a:gridCol>
                <a:gridCol w="216000">
                  <a:extLst>
                    <a:ext uri="{9D8B030D-6E8A-4147-A177-3AD203B41FA5}">
                      <a16:colId xmlns:a16="http://schemas.microsoft.com/office/drawing/2014/main" val="2929192018"/>
                    </a:ext>
                  </a:extLst>
                </a:gridCol>
                <a:gridCol w="216000">
                  <a:extLst>
                    <a:ext uri="{9D8B030D-6E8A-4147-A177-3AD203B41FA5}">
                      <a16:colId xmlns:a16="http://schemas.microsoft.com/office/drawing/2014/main" val="2518689660"/>
                    </a:ext>
                  </a:extLst>
                </a:gridCol>
                <a:gridCol w="216000">
                  <a:extLst>
                    <a:ext uri="{9D8B030D-6E8A-4147-A177-3AD203B41FA5}">
                      <a16:colId xmlns:a16="http://schemas.microsoft.com/office/drawing/2014/main" val="3971189554"/>
                    </a:ext>
                  </a:extLst>
                </a:gridCol>
                <a:gridCol w="216000">
                  <a:extLst>
                    <a:ext uri="{9D8B030D-6E8A-4147-A177-3AD203B41FA5}">
                      <a16:colId xmlns:a16="http://schemas.microsoft.com/office/drawing/2014/main" val="4243305495"/>
                    </a:ext>
                  </a:extLst>
                </a:gridCol>
                <a:gridCol w="216000">
                  <a:extLst>
                    <a:ext uri="{9D8B030D-6E8A-4147-A177-3AD203B41FA5}">
                      <a16:colId xmlns:a16="http://schemas.microsoft.com/office/drawing/2014/main" val="3293932236"/>
                    </a:ext>
                  </a:extLst>
                </a:gridCol>
                <a:gridCol w="216000">
                  <a:extLst>
                    <a:ext uri="{9D8B030D-6E8A-4147-A177-3AD203B41FA5}">
                      <a16:colId xmlns:a16="http://schemas.microsoft.com/office/drawing/2014/main" val="2282852080"/>
                    </a:ext>
                  </a:extLst>
                </a:gridCol>
                <a:gridCol w="216000">
                  <a:extLst>
                    <a:ext uri="{9D8B030D-6E8A-4147-A177-3AD203B41FA5}">
                      <a16:colId xmlns:a16="http://schemas.microsoft.com/office/drawing/2014/main" val="3619069421"/>
                    </a:ext>
                  </a:extLst>
                </a:gridCol>
                <a:gridCol w="216000">
                  <a:extLst>
                    <a:ext uri="{9D8B030D-6E8A-4147-A177-3AD203B41FA5}">
                      <a16:colId xmlns:a16="http://schemas.microsoft.com/office/drawing/2014/main" val="624734519"/>
                    </a:ext>
                  </a:extLst>
                </a:gridCol>
                <a:gridCol w="216000">
                  <a:extLst>
                    <a:ext uri="{9D8B030D-6E8A-4147-A177-3AD203B41FA5}">
                      <a16:colId xmlns:a16="http://schemas.microsoft.com/office/drawing/2014/main" val="3206595912"/>
                    </a:ext>
                  </a:extLst>
                </a:gridCol>
                <a:gridCol w="216000">
                  <a:extLst>
                    <a:ext uri="{9D8B030D-6E8A-4147-A177-3AD203B41FA5}">
                      <a16:colId xmlns:a16="http://schemas.microsoft.com/office/drawing/2014/main" val="2681661275"/>
                    </a:ext>
                  </a:extLst>
                </a:gridCol>
                <a:gridCol w="216000">
                  <a:extLst>
                    <a:ext uri="{9D8B030D-6E8A-4147-A177-3AD203B41FA5}">
                      <a16:colId xmlns:a16="http://schemas.microsoft.com/office/drawing/2014/main" val="1912837340"/>
                    </a:ext>
                  </a:extLst>
                </a:gridCol>
                <a:gridCol w="216000">
                  <a:extLst>
                    <a:ext uri="{9D8B030D-6E8A-4147-A177-3AD203B41FA5}">
                      <a16:colId xmlns:a16="http://schemas.microsoft.com/office/drawing/2014/main" val="2904249294"/>
                    </a:ext>
                  </a:extLst>
                </a:gridCol>
                <a:gridCol w="216000">
                  <a:extLst>
                    <a:ext uri="{9D8B030D-6E8A-4147-A177-3AD203B41FA5}">
                      <a16:colId xmlns:a16="http://schemas.microsoft.com/office/drawing/2014/main" val="2632138887"/>
                    </a:ext>
                  </a:extLst>
                </a:gridCol>
                <a:gridCol w="216000">
                  <a:extLst>
                    <a:ext uri="{9D8B030D-6E8A-4147-A177-3AD203B41FA5}">
                      <a16:colId xmlns:a16="http://schemas.microsoft.com/office/drawing/2014/main" val="112036862"/>
                    </a:ext>
                  </a:extLst>
                </a:gridCol>
                <a:gridCol w="216000">
                  <a:extLst>
                    <a:ext uri="{9D8B030D-6E8A-4147-A177-3AD203B41FA5}">
                      <a16:colId xmlns:a16="http://schemas.microsoft.com/office/drawing/2014/main" val="2594947659"/>
                    </a:ext>
                  </a:extLst>
                </a:gridCol>
                <a:gridCol w="216000">
                  <a:extLst>
                    <a:ext uri="{9D8B030D-6E8A-4147-A177-3AD203B41FA5}">
                      <a16:colId xmlns:a16="http://schemas.microsoft.com/office/drawing/2014/main" val="1926080197"/>
                    </a:ext>
                  </a:extLst>
                </a:gridCol>
                <a:gridCol w="216000">
                  <a:extLst>
                    <a:ext uri="{9D8B030D-6E8A-4147-A177-3AD203B41FA5}">
                      <a16:colId xmlns:a16="http://schemas.microsoft.com/office/drawing/2014/main" val="2111257674"/>
                    </a:ext>
                  </a:extLst>
                </a:gridCol>
                <a:gridCol w="216000">
                  <a:extLst>
                    <a:ext uri="{9D8B030D-6E8A-4147-A177-3AD203B41FA5}">
                      <a16:colId xmlns:a16="http://schemas.microsoft.com/office/drawing/2014/main" val="3532163221"/>
                    </a:ext>
                  </a:extLst>
                </a:gridCol>
                <a:gridCol w="216000">
                  <a:extLst>
                    <a:ext uri="{9D8B030D-6E8A-4147-A177-3AD203B41FA5}">
                      <a16:colId xmlns:a16="http://schemas.microsoft.com/office/drawing/2014/main" val="3356495432"/>
                    </a:ext>
                  </a:extLst>
                </a:gridCol>
                <a:gridCol w="216000">
                  <a:extLst>
                    <a:ext uri="{9D8B030D-6E8A-4147-A177-3AD203B41FA5}">
                      <a16:colId xmlns:a16="http://schemas.microsoft.com/office/drawing/2014/main" val="3200091050"/>
                    </a:ext>
                  </a:extLst>
                </a:gridCol>
                <a:gridCol w="216000">
                  <a:extLst>
                    <a:ext uri="{9D8B030D-6E8A-4147-A177-3AD203B41FA5}">
                      <a16:colId xmlns:a16="http://schemas.microsoft.com/office/drawing/2014/main" val="2198814088"/>
                    </a:ext>
                  </a:extLst>
                </a:gridCol>
                <a:gridCol w="216000">
                  <a:extLst>
                    <a:ext uri="{9D8B030D-6E8A-4147-A177-3AD203B41FA5}">
                      <a16:colId xmlns:a16="http://schemas.microsoft.com/office/drawing/2014/main" val="1165577977"/>
                    </a:ext>
                  </a:extLst>
                </a:gridCol>
                <a:gridCol w="216000">
                  <a:extLst>
                    <a:ext uri="{9D8B030D-6E8A-4147-A177-3AD203B41FA5}">
                      <a16:colId xmlns:a16="http://schemas.microsoft.com/office/drawing/2014/main" val="3437932012"/>
                    </a:ext>
                  </a:extLst>
                </a:gridCol>
                <a:gridCol w="216000">
                  <a:extLst>
                    <a:ext uri="{9D8B030D-6E8A-4147-A177-3AD203B41FA5}">
                      <a16:colId xmlns:a16="http://schemas.microsoft.com/office/drawing/2014/main" val="4037403220"/>
                    </a:ext>
                  </a:extLst>
                </a:gridCol>
                <a:gridCol w="216000">
                  <a:extLst>
                    <a:ext uri="{9D8B030D-6E8A-4147-A177-3AD203B41FA5}">
                      <a16:colId xmlns:a16="http://schemas.microsoft.com/office/drawing/2014/main" val="829244185"/>
                    </a:ext>
                  </a:extLst>
                </a:gridCol>
                <a:gridCol w="216000">
                  <a:extLst>
                    <a:ext uri="{9D8B030D-6E8A-4147-A177-3AD203B41FA5}">
                      <a16:colId xmlns:a16="http://schemas.microsoft.com/office/drawing/2014/main" val="1318451738"/>
                    </a:ext>
                  </a:extLst>
                </a:gridCol>
                <a:gridCol w="216000">
                  <a:extLst>
                    <a:ext uri="{9D8B030D-6E8A-4147-A177-3AD203B41FA5}">
                      <a16:colId xmlns:a16="http://schemas.microsoft.com/office/drawing/2014/main" val="2725767691"/>
                    </a:ext>
                  </a:extLst>
                </a:gridCol>
                <a:gridCol w="216000">
                  <a:extLst>
                    <a:ext uri="{9D8B030D-6E8A-4147-A177-3AD203B41FA5}">
                      <a16:colId xmlns:a16="http://schemas.microsoft.com/office/drawing/2014/main" val="4247019810"/>
                    </a:ext>
                  </a:extLst>
                </a:gridCol>
                <a:gridCol w="216000">
                  <a:extLst>
                    <a:ext uri="{9D8B030D-6E8A-4147-A177-3AD203B41FA5}">
                      <a16:colId xmlns:a16="http://schemas.microsoft.com/office/drawing/2014/main" val="1523118383"/>
                    </a:ext>
                  </a:extLst>
                </a:gridCol>
                <a:gridCol w="216000">
                  <a:extLst>
                    <a:ext uri="{9D8B030D-6E8A-4147-A177-3AD203B41FA5}">
                      <a16:colId xmlns:a16="http://schemas.microsoft.com/office/drawing/2014/main" val="1249671432"/>
                    </a:ext>
                  </a:extLst>
                </a:gridCol>
                <a:gridCol w="216000">
                  <a:extLst>
                    <a:ext uri="{9D8B030D-6E8A-4147-A177-3AD203B41FA5}">
                      <a16:colId xmlns:a16="http://schemas.microsoft.com/office/drawing/2014/main" val="933983677"/>
                    </a:ext>
                  </a:extLst>
                </a:gridCol>
                <a:gridCol w="216000">
                  <a:extLst>
                    <a:ext uri="{9D8B030D-6E8A-4147-A177-3AD203B41FA5}">
                      <a16:colId xmlns:a16="http://schemas.microsoft.com/office/drawing/2014/main" val="136394978"/>
                    </a:ext>
                  </a:extLst>
                </a:gridCol>
                <a:gridCol w="216000">
                  <a:extLst>
                    <a:ext uri="{9D8B030D-6E8A-4147-A177-3AD203B41FA5}">
                      <a16:colId xmlns:a16="http://schemas.microsoft.com/office/drawing/2014/main" val="2094594951"/>
                    </a:ext>
                  </a:extLst>
                </a:gridCol>
                <a:gridCol w="216000">
                  <a:extLst>
                    <a:ext uri="{9D8B030D-6E8A-4147-A177-3AD203B41FA5}">
                      <a16:colId xmlns:a16="http://schemas.microsoft.com/office/drawing/2014/main" val="2308843230"/>
                    </a:ext>
                  </a:extLst>
                </a:gridCol>
                <a:gridCol w="216000">
                  <a:extLst>
                    <a:ext uri="{9D8B030D-6E8A-4147-A177-3AD203B41FA5}">
                      <a16:colId xmlns:a16="http://schemas.microsoft.com/office/drawing/2014/main" val="444719739"/>
                    </a:ext>
                  </a:extLst>
                </a:gridCol>
                <a:gridCol w="216000">
                  <a:extLst>
                    <a:ext uri="{9D8B030D-6E8A-4147-A177-3AD203B41FA5}">
                      <a16:colId xmlns:a16="http://schemas.microsoft.com/office/drawing/2014/main" val="360043208"/>
                    </a:ext>
                  </a:extLst>
                </a:gridCol>
              </a:tblGrid>
              <a:tr h="171453">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63</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64</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65</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66</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67</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68</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69</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70</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71</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0477422"/>
                  </a:ext>
                </a:extLst>
              </a:tr>
              <a:tr h="328589">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2163409"/>
                  </a:ext>
                </a:extLst>
              </a:tr>
            </a:tbl>
          </a:graphicData>
        </a:graphic>
      </p:graphicFrame>
      <p:graphicFrame>
        <p:nvGraphicFramePr>
          <p:cNvPr id="30" name="表 29">
            <a:extLst>
              <a:ext uri="{FF2B5EF4-FFF2-40B4-BE49-F238E27FC236}">
                <a16:creationId xmlns:a16="http://schemas.microsoft.com/office/drawing/2014/main" id="{F9478633-9C16-C340-8608-F93A82AEA726}"/>
              </a:ext>
            </a:extLst>
          </p:cNvPr>
          <p:cNvGraphicFramePr>
            <a:graphicFrameLocks/>
          </p:cNvGraphicFramePr>
          <p:nvPr>
            <p:extLst>
              <p:ext uri="{D42A27DB-BD31-4B8C-83A1-F6EECF244321}">
                <p14:modId xmlns:p14="http://schemas.microsoft.com/office/powerpoint/2010/main" val="3207854442"/>
              </p:ext>
            </p:extLst>
          </p:nvPr>
        </p:nvGraphicFramePr>
        <p:xfrm>
          <a:off x="851964" y="5437464"/>
          <a:ext cx="7491600" cy="525829"/>
        </p:xfrm>
        <a:graphic>
          <a:graphicData uri="http://schemas.openxmlformats.org/drawingml/2006/table">
            <a:tbl>
              <a:tblPr firstRow="1" bandRow="1"/>
              <a:tblGrid>
                <a:gridCol w="162000">
                  <a:extLst>
                    <a:ext uri="{9D8B030D-6E8A-4147-A177-3AD203B41FA5}">
                      <a16:colId xmlns:a16="http://schemas.microsoft.com/office/drawing/2014/main" val="2988141832"/>
                    </a:ext>
                  </a:extLst>
                </a:gridCol>
                <a:gridCol w="201600">
                  <a:extLst>
                    <a:ext uri="{9D8B030D-6E8A-4147-A177-3AD203B41FA5}">
                      <a16:colId xmlns:a16="http://schemas.microsoft.com/office/drawing/2014/main" val="2929192018"/>
                    </a:ext>
                  </a:extLst>
                </a:gridCol>
                <a:gridCol w="216000">
                  <a:extLst>
                    <a:ext uri="{9D8B030D-6E8A-4147-A177-3AD203B41FA5}">
                      <a16:colId xmlns:a16="http://schemas.microsoft.com/office/drawing/2014/main" val="2518689660"/>
                    </a:ext>
                  </a:extLst>
                </a:gridCol>
                <a:gridCol w="216000">
                  <a:extLst>
                    <a:ext uri="{9D8B030D-6E8A-4147-A177-3AD203B41FA5}">
                      <a16:colId xmlns:a16="http://schemas.microsoft.com/office/drawing/2014/main" val="3971189554"/>
                    </a:ext>
                  </a:extLst>
                </a:gridCol>
                <a:gridCol w="216000">
                  <a:extLst>
                    <a:ext uri="{9D8B030D-6E8A-4147-A177-3AD203B41FA5}">
                      <a16:colId xmlns:a16="http://schemas.microsoft.com/office/drawing/2014/main" val="4243305495"/>
                    </a:ext>
                  </a:extLst>
                </a:gridCol>
                <a:gridCol w="216000">
                  <a:extLst>
                    <a:ext uri="{9D8B030D-6E8A-4147-A177-3AD203B41FA5}">
                      <a16:colId xmlns:a16="http://schemas.microsoft.com/office/drawing/2014/main" val="1285712195"/>
                    </a:ext>
                  </a:extLst>
                </a:gridCol>
                <a:gridCol w="216000">
                  <a:extLst>
                    <a:ext uri="{9D8B030D-6E8A-4147-A177-3AD203B41FA5}">
                      <a16:colId xmlns:a16="http://schemas.microsoft.com/office/drawing/2014/main" val="3293932236"/>
                    </a:ext>
                  </a:extLst>
                </a:gridCol>
                <a:gridCol w="216000">
                  <a:extLst>
                    <a:ext uri="{9D8B030D-6E8A-4147-A177-3AD203B41FA5}">
                      <a16:colId xmlns:a16="http://schemas.microsoft.com/office/drawing/2014/main" val="2282852080"/>
                    </a:ext>
                  </a:extLst>
                </a:gridCol>
                <a:gridCol w="216000">
                  <a:extLst>
                    <a:ext uri="{9D8B030D-6E8A-4147-A177-3AD203B41FA5}">
                      <a16:colId xmlns:a16="http://schemas.microsoft.com/office/drawing/2014/main" val="3619069421"/>
                    </a:ext>
                  </a:extLst>
                </a:gridCol>
                <a:gridCol w="216000">
                  <a:extLst>
                    <a:ext uri="{9D8B030D-6E8A-4147-A177-3AD203B41FA5}">
                      <a16:colId xmlns:a16="http://schemas.microsoft.com/office/drawing/2014/main" val="624734519"/>
                    </a:ext>
                  </a:extLst>
                </a:gridCol>
                <a:gridCol w="216000">
                  <a:extLst>
                    <a:ext uri="{9D8B030D-6E8A-4147-A177-3AD203B41FA5}">
                      <a16:colId xmlns:a16="http://schemas.microsoft.com/office/drawing/2014/main" val="2925929062"/>
                    </a:ext>
                  </a:extLst>
                </a:gridCol>
                <a:gridCol w="216000">
                  <a:extLst>
                    <a:ext uri="{9D8B030D-6E8A-4147-A177-3AD203B41FA5}">
                      <a16:colId xmlns:a16="http://schemas.microsoft.com/office/drawing/2014/main" val="3206595912"/>
                    </a:ext>
                  </a:extLst>
                </a:gridCol>
                <a:gridCol w="216000">
                  <a:extLst>
                    <a:ext uri="{9D8B030D-6E8A-4147-A177-3AD203B41FA5}">
                      <a16:colId xmlns:a16="http://schemas.microsoft.com/office/drawing/2014/main" val="2681661275"/>
                    </a:ext>
                  </a:extLst>
                </a:gridCol>
                <a:gridCol w="216000">
                  <a:extLst>
                    <a:ext uri="{9D8B030D-6E8A-4147-A177-3AD203B41FA5}">
                      <a16:colId xmlns:a16="http://schemas.microsoft.com/office/drawing/2014/main" val="1912837340"/>
                    </a:ext>
                  </a:extLst>
                </a:gridCol>
                <a:gridCol w="216000">
                  <a:extLst>
                    <a:ext uri="{9D8B030D-6E8A-4147-A177-3AD203B41FA5}">
                      <a16:colId xmlns:a16="http://schemas.microsoft.com/office/drawing/2014/main" val="2904249294"/>
                    </a:ext>
                  </a:extLst>
                </a:gridCol>
                <a:gridCol w="216000">
                  <a:extLst>
                    <a:ext uri="{9D8B030D-6E8A-4147-A177-3AD203B41FA5}">
                      <a16:colId xmlns:a16="http://schemas.microsoft.com/office/drawing/2014/main" val="3597421439"/>
                    </a:ext>
                  </a:extLst>
                </a:gridCol>
                <a:gridCol w="216000">
                  <a:extLst>
                    <a:ext uri="{9D8B030D-6E8A-4147-A177-3AD203B41FA5}">
                      <a16:colId xmlns:a16="http://schemas.microsoft.com/office/drawing/2014/main" val="2632138887"/>
                    </a:ext>
                  </a:extLst>
                </a:gridCol>
                <a:gridCol w="216000">
                  <a:extLst>
                    <a:ext uri="{9D8B030D-6E8A-4147-A177-3AD203B41FA5}">
                      <a16:colId xmlns:a16="http://schemas.microsoft.com/office/drawing/2014/main" val="112036862"/>
                    </a:ext>
                  </a:extLst>
                </a:gridCol>
                <a:gridCol w="216000">
                  <a:extLst>
                    <a:ext uri="{9D8B030D-6E8A-4147-A177-3AD203B41FA5}">
                      <a16:colId xmlns:a16="http://schemas.microsoft.com/office/drawing/2014/main" val="2594947659"/>
                    </a:ext>
                  </a:extLst>
                </a:gridCol>
                <a:gridCol w="216000">
                  <a:extLst>
                    <a:ext uri="{9D8B030D-6E8A-4147-A177-3AD203B41FA5}">
                      <a16:colId xmlns:a16="http://schemas.microsoft.com/office/drawing/2014/main" val="1926080197"/>
                    </a:ext>
                  </a:extLst>
                </a:gridCol>
                <a:gridCol w="216000">
                  <a:extLst>
                    <a:ext uri="{9D8B030D-6E8A-4147-A177-3AD203B41FA5}">
                      <a16:colId xmlns:a16="http://schemas.microsoft.com/office/drawing/2014/main" val="2424371009"/>
                    </a:ext>
                  </a:extLst>
                </a:gridCol>
                <a:gridCol w="216000">
                  <a:extLst>
                    <a:ext uri="{9D8B030D-6E8A-4147-A177-3AD203B41FA5}">
                      <a16:colId xmlns:a16="http://schemas.microsoft.com/office/drawing/2014/main" val="2111257674"/>
                    </a:ext>
                  </a:extLst>
                </a:gridCol>
                <a:gridCol w="216000">
                  <a:extLst>
                    <a:ext uri="{9D8B030D-6E8A-4147-A177-3AD203B41FA5}">
                      <a16:colId xmlns:a16="http://schemas.microsoft.com/office/drawing/2014/main" val="3532163221"/>
                    </a:ext>
                  </a:extLst>
                </a:gridCol>
                <a:gridCol w="216000">
                  <a:extLst>
                    <a:ext uri="{9D8B030D-6E8A-4147-A177-3AD203B41FA5}">
                      <a16:colId xmlns:a16="http://schemas.microsoft.com/office/drawing/2014/main" val="3356495432"/>
                    </a:ext>
                  </a:extLst>
                </a:gridCol>
                <a:gridCol w="216000">
                  <a:extLst>
                    <a:ext uri="{9D8B030D-6E8A-4147-A177-3AD203B41FA5}">
                      <a16:colId xmlns:a16="http://schemas.microsoft.com/office/drawing/2014/main" val="3200091050"/>
                    </a:ext>
                  </a:extLst>
                </a:gridCol>
                <a:gridCol w="216000">
                  <a:extLst>
                    <a:ext uri="{9D8B030D-6E8A-4147-A177-3AD203B41FA5}">
                      <a16:colId xmlns:a16="http://schemas.microsoft.com/office/drawing/2014/main" val="2198814088"/>
                    </a:ext>
                  </a:extLst>
                </a:gridCol>
                <a:gridCol w="216000">
                  <a:extLst>
                    <a:ext uri="{9D8B030D-6E8A-4147-A177-3AD203B41FA5}">
                      <a16:colId xmlns:a16="http://schemas.microsoft.com/office/drawing/2014/main" val="2372501477"/>
                    </a:ext>
                  </a:extLst>
                </a:gridCol>
                <a:gridCol w="216000">
                  <a:extLst>
                    <a:ext uri="{9D8B030D-6E8A-4147-A177-3AD203B41FA5}">
                      <a16:colId xmlns:a16="http://schemas.microsoft.com/office/drawing/2014/main" val="1165577977"/>
                    </a:ext>
                  </a:extLst>
                </a:gridCol>
                <a:gridCol w="216000">
                  <a:extLst>
                    <a:ext uri="{9D8B030D-6E8A-4147-A177-3AD203B41FA5}">
                      <a16:colId xmlns:a16="http://schemas.microsoft.com/office/drawing/2014/main" val="3437932012"/>
                    </a:ext>
                  </a:extLst>
                </a:gridCol>
                <a:gridCol w="216000">
                  <a:extLst>
                    <a:ext uri="{9D8B030D-6E8A-4147-A177-3AD203B41FA5}">
                      <a16:colId xmlns:a16="http://schemas.microsoft.com/office/drawing/2014/main" val="4037403220"/>
                    </a:ext>
                  </a:extLst>
                </a:gridCol>
                <a:gridCol w="216000">
                  <a:extLst>
                    <a:ext uri="{9D8B030D-6E8A-4147-A177-3AD203B41FA5}">
                      <a16:colId xmlns:a16="http://schemas.microsoft.com/office/drawing/2014/main" val="556346146"/>
                    </a:ext>
                  </a:extLst>
                </a:gridCol>
                <a:gridCol w="216000">
                  <a:extLst>
                    <a:ext uri="{9D8B030D-6E8A-4147-A177-3AD203B41FA5}">
                      <a16:colId xmlns:a16="http://schemas.microsoft.com/office/drawing/2014/main" val="829244185"/>
                    </a:ext>
                  </a:extLst>
                </a:gridCol>
                <a:gridCol w="216000">
                  <a:extLst>
                    <a:ext uri="{9D8B030D-6E8A-4147-A177-3AD203B41FA5}">
                      <a16:colId xmlns:a16="http://schemas.microsoft.com/office/drawing/2014/main" val="1318451738"/>
                    </a:ext>
                  </a:extLst>
                </a:gridCol>
                <a:gridCol w="216000">
                  <a:extLst>
                    <a:ext uri="{9D8B030D-6E8A-4147-A177-3AD203B41FA5}">
                      <a16:colId xmlns:a16="http://schemas.microsoft.com/office/drawing/2014/main" val="2725767691"/>
                    </a:ext>
                  </a:extLst>
                </a:gridCol>
                <a:gridCol w="216000">
                  <a:extLst>
                    <a:ext uri="{9D8B030D-6E8A-4147-A177-3AD203B41FA5}">
                      <a16:colId xmlns:a16="http://schemas.microsoft.com/office/drawing/2014/main" val="4247019810"/>
                    </a:ext>
                  </a:extLst>
                </a:gridCol>
              </a:tblGrid>
              <a:tr h="171453">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72</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73</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74</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75</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76</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77</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78</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0477422"/>
                  </a:ext>
                </a:extLst>
              </a:tr>
              <a:tr h="328589">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2163409"/>
                  </a:ext>
                </a:extLst>
              </a:tr>
            </a:tbl>
          </a:graphicData>
        </a:graphic>
      </p:graphicFrame>
      <p:cxnSp>
        <p:nvCxnSpPr>
          <p:cNvPr id="31" name="直線矢印コネクタ 30">
            <a:extLst>
              <a:ext uri="{FF2B5EF4-FFF2-40B4-BE49-F238E27FC236}">
                <a16:creationId xmlns:a16="http://schemas.microsoft.com/office/drawing/2014/main" id="{FF00E994-BDD7-3D46-8068-9B934AB0BC44}"/>
              </a:ext>
            </a:extLst>
          </p:cNvPr>
          <p:cNvCxnSpPr/>
          <p:nvPr/>
        </p:nvCxnSpPr>
        <p:spPr bwMode="auto">
          <a:xfrm>
            <a:off x="107504" y="5963298"/>
            <a:ext cx="8964488"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テキスト ボックス 31">
            <a:extLst>
              <a:ext uri="{FF2B5EF4-FFF2-40B4-BE49-F238E27FC236}">
                <a16:creationId xmlns:a16="http://schemas.microsoft.com/office/drawing/2014/main" id="{4930B7FF-335E-6E43-AEC0-3EA9FC2475BD}"/>
              </a:ext>
            </a:extLst>
          </p:cNvPr>
          <p:cNvSpPr txBox="1"/>
          <p:nvPr/>
        </p:nvSpPr>
        <p:spPr>
          <a:xfrm>
            <a:off x="3928494" y="6158763"/>
            <a:ext cx="1468094" cy="276999"/>
          </a:xfrm>
          <a:prstGeom prst="rect">
            <a:avLst/>
          </a:prstGeom>
          <a:noFill/>
        </p:spPr>
        <p:txBody>
          <a:bodyPr wrap="none" rtlCol="0">
            <a:spAutoFit/>
          </a:bodyPr>
          <a:lstStyle/>
          <a:p>
            <a:r>
              <a:rPr kumimoji="1" lang="en-US" altLang="ja-JP" dirty="0">
                <a:latin typeface="+mj-lt"/>
              </a:rPr>
              <a:t>Frequency (MHz)</a:t>
            </a:r>
            <a:endParaRPr kumimoji="1" lang="ja-JP" altLang="en-US">
              <a:latin typeface="+mj-lt"/>
            </a:endParaRPr>
          </a:p>
        </p:txBody>
      </p:sp>
      <p:sp>
        <p:nvSpPr>
          <p:cNvPr id="33" name="テキスト ボックス 32">
            <a:extLst>
              <a:ext uri="{FF2B5EF4-FFF2-40B4-BE49-F238E27FC236}">
                <a16:creationId xmlns:a16="http://schemas.microsoft.com/office/drawing/2014/main" id="{C0CC3E80-B186-F54D-9D70-02ADE18544BE}"/>
              </a:ext>
            </a:extLst>
          </p:cNvPr>
          <p:cNvSpPr txBox="1"/>
          <p:nvPr/>
        </p:nvSpPr>
        <p:spPr>
          <a:xfrm>
            <a:off x="22272" y="5940083"/>
            <a:ext cx="473206" cy="276999"/>
          </a:xfrm>
          <a:prstGeom prst="rect">
            <a:avLst/>
          </a:prstGeom>
          <a:noFill/>
        </p:spPr>
        <p:txBody>
          <a:bodyPr wrap="none" rtlCol="0">
            <a:spAutoFit/>
          </a:bodyPr>
          <a:lstStyle/>
          <a:p>
            <a:r>
              <a:rPr kumimoji="1" lang="en-US" altLang="ja-JP" dirty="0">
                <a:latin typeface="+mj-lt"/>
              </a:rPr>
              <a:t>920</a:t>
            </a:r>
            <a:endParaRPr kumimoji="1" lang="ja-JP" altLang="en-US">
              <a:latin typeface="+mj-lt"/>
            </a:endParaRPr>
          </a:p>
        </p:txBody>
      </p:sp>
      <p:sp>
        <p:nvSpPr>
          <p:cNvPr id="34" name="テキスト ボックス 33">
            <a:extLst>
              <a:ext uri="{FF2B5EF4-FFF2-40B4-BE49-F238E27FC236}">
                <a16:creationId xmlns:a16="http://schemas.microsoft.com/office/drawing/2014/main" id="{78DEAB3B-E0A1-7944-AB10-C0B0100B3B7E}"/>
              </a:ext>
            </a:extLst>
          </p:cNvPr>
          <p:cNvSpPr txBox="1"/>
          <p:nvPr/>
        </p:nvSpPr>
        <p:spPr>
          <a:xfrm>
            <a:off x="8669591" y="5957475"/>
            <a:ext cx="473206" cy="276999"/>
          </a:xfrm>
          <a:prstGeom prst="rect">
            <a:avLst/>
          </a:prstGeom>
          <a:noFill/>
        </p:spPr>
        <p:txBody>
          <a:bodyPr wrap="none" rtlCol="0">
            <a:spAutoFit/>
          </a:bodyPr>
          <a:lstStyle/>
          <a:p>
            <a:r>
              <a:rPr kumimoji="1" lang="en-US" altLang="ja-JP" dirty="0">
                <a:latin typeface="+mj-lt"/>
              </a:rPr>
              <a:t>928</a:t>
            </a:r>
            <a:endParaRPr kumimoji="1" lang="ja-JP" altLang="en-US">
              <a:latin typeface="+mj-lt"/>
            </a:endParaRPr>
          </a:p>
        </p:txBody>
      </p:sp>
      <p:sp>
        <p:nvSpPr>
          <p:cNvPr id="35" name="テキスト ボックス 34">
            <a:extLst>
              <a:ext uri="{FF2B5EF4-FFF2-40B4-BE49-F238E27FC236}">
                <a16:creationId xmlns:a16="http://schemas.microsoft.com/office/drawing/2014/main" id="{76E74D6B-E238-FD4D-B28A-8E1A6931744D}"/>
              </a:ext>
            </a:extLst>
          </p:cNvPr>
          <p:cNvSpPr txBox="1"/>
          <p:nvPr/>
        </p:nvSpPr>
        <p:spPr>
          <a:xfrm>
            <a:off x="2195736" y="5951694"/>
            <a:ext cx="473206" cy="276999"/>
          </a:xfrm>
          <a:prstGeom prst="rect">
            <a:avLst/>
          </a:prstGeom>
          <a:noFill/>
        </p:spPr>
        <p:txBody>
          <a:bodyPr wrap="none" rtlCol="0">
            <a:spAutoFit/>
          </a:bodyPr>
          <a:lstStyle/>
          <a:p>
            <a:r>
              <a:rPr kumimoji="1" lang="en-US" altLang="ja-JP" dirty="0">
                <a:latin typeface="+mj-lt"/>
              </a:rPr>
              <a:t>922</a:t>
            </a:r>
            <a:endParaRPr kumimoji="1" lang="ja-JP" altLang="en-US">
              <a:latin typeface="+mj-lt"/>
            </a:endParaRPr>
          </a:p>
        </p:txBody>
      </p:sp>
      <p:sp>
        <p:nvSpPr>
          <p:cNvPr id="36" name="テキスト ボックス 35">
            <a:extLst>
              <a:ext uri="{FF2B5EF4-FFF2-40B4-BE49-F238E27FC236}">
                <a16:creationId xmlns:a16="http://schemas.microsoft.com/office/drawing/2014/main" id="{7F749A8F-4B23-594C-AD89-831DB164E573}"/>
              </a:ext>
            </a:extLst>
          </p:cNvPr>
          <p:cNvSpPr txBox="1"/>
          <p:nvPr/>
        </p:nvSpPr>
        <p:spPr>
          <a:xfrm>
            <a:off x="4368361" y="5942109"/>
            <a:ext cx="473206" cy="276999"/>
          </a:xfrm>
          <a:prstGeom prst="rect">
            <a:avLst/>
          </a:prstGeom>
          <a:noFill/>
        </p:spPr>
        <p:txBody>
          <a:bodyPr wrap="none" rtlCol="0">
            <a:spAutoFit/>
          </a:bodyPr>
          <a:lstStyle/>
          <a:p>
            <a:r>
              <a:rPr kumimoji="1" lang="en-US" altLang="ja-JP" dirty="0">
                <a:latin typeface="+mj-lt"/>
              </a:rPr>
              <a:t>924</a:t>
            </a:r>
            <a:endParaRPr kumimoji="1" lang="ja-JP" altLang="en-US">
              <a:latin typeface="+mj-lt"/>
            </a:endParaRPr>
          </a:p>
        </p:txBody>
      </p:sp>
      <p:sp>
        <p:nvSpPr>
          <p:cNvPr id="37" name="テキスト ボックス 36">
            <a:extLst>
              <a:ext uri="{FF2B5EF4-FFF2-40B4-BE49-F238E27FC236}">
                <a16:creationId xmlns:a16="http://schemas.microsoft.com/office/drawing/2014/main" id="{1CA8B42B-3882-5B47-8BF9-FA1659A00936}"/>
              </a:ext>
            </a:extLst>
          </p:cNvPr>
          <p:cNvSpPr txBox="1"/>
          <p:nvPr/>
        </p:nvSpPr>
        <p:spPr>
          <a:xfrm>
            <a:off x="6540986" y="5951693"/>
            <a:ext cx="473206" cy="276999"/>
          </a:xfrm>
          <a:prstGeom prst="rect">
            <a:avLst/>
          </a:prstGeom>
          <a:noFill/>
        </p:spPr>
        <p:txBody>
          <a:bodyPr wrap="none" rtlCol="0">
            <a:spAutoFit/>
          </a:bodyPr>
          <a:lstStyle/>
          <a:p>
            <a:r>
              <a:rPr kumimoji="1" lang="en-US" altLang="ja-JP" dirty="0">
                <a:latin typeface="+mj-lt"/>
              </a:rPr>
              <a:t>926</a:t>
            </a:r>
            <a:endParaRPr kumimoji="1" lang="ja-JP" altLang="en-US">
              <a:latin typeface="+mj-lt"/>
            </a:endParaRPr>
          </a:p>
        </p:txBody>
      </p:sp>
      <p:graphicFrame>
        <p:nvGraphicFramePr>
          <p:cNvPr id="38" name="表 37">
            <a:extLst>
              <a:ext uri="{FF2B5EF4-FFF2-40B4-BE49-F238E27FC236}">
                <a16:creationId xmlns:a16="http://schemas.microsoft.com/office/drawing/2014/main" id="{D9452D82-9024-214A-9D35-3047972FFE91}"/>
              </a:ext>
            </a:extLst>
          </p:cNvPr>
          <p:cNvGraphicFramePr>
            <a:graphicFrameLocks/>
          </p:cNvGraphicFramePr>
          <p:nvPr>
            <p:extLst>
              <p:ext uri="{D42A27DB-BD31-4B8C-83A1-F6EECF244321}">
                <p14:modId xmlns:p14="http://schemas.microsoft.com/office/powerpoint/2010/main" val="3398746717"/>
              </p:ext>
            </p:extLst>
          </p:nvPr>
        </p:nvGraphicFramePr>
        <p:xfrm>
          <a:off x="827584" y="2568688"/>
          <a:ext cx="7948800" cy="572280"/>
        </p:xfrm>
        <a:graphic>
          <a:graphicData uri="http://schemas.openxmlformats.org/drawingml/2006/table">
            <a:tbl>
              <a:tblPr firstRow="1" bandRow="1"/>
              <a:tblGrid>
                <a:gridCol w="172800">
                  <a:extLst>
                    <a:ext uri="{9D8B030D-6E8A-4147-A177-3AD203B41FA5}">
                      <a16:colId xmlns:a16="http://schemas.microsoft.com/office/drawing/2014/main" val="2988141832"/>
                    </a:ext>
                  </a:extLst>
                </a:gridCol>
                <a:gridCol w="216000">
                  <a:extLst>
                    <a:ext uri="{9D8B030D-6E8A-4147-A177-3AD203B41FA5}">
                      <a16:colId xmlns:a16="http://schemas.microsoft.com/office/drawing/2014/main" val="2929192018"/>
                    </a:ext>
                  </a:extLst>
                </a:gridCol>
                <a:gridCol w="216000">
                  <a:extLst>
                    <a:ext uri="{9D8B030D-6E8A-4147-A177-3AD203B41FA5}">
                      <a16:colId xmlns:a16="http://schemas.microsoft.com/office/drawing/2014/main" val="2518689660"/>
                    </a:ext>
                  </a:extLst>
                </a:gridCol>
                <a:gridCol w="216000">
                  <a:extLst>
                    <a:ext uri="{9D8B030D-6E8A-4147-A177-3AD203B41FA5}">
                      <a16:colId xmlns:a16="http://schemas.microsoft.com/office/drawing/2014/main" val="3971189554"/>
                    </a:ext>
                  </a:extLst>
                </a:gridCol>
                <a:gridCol w="216000">
                  <a:extLst>
                    <a:ext uri="{9D8B030D-6E8A-4147-A177-3AD203B41FA5}">
                      <a16:colId xmlns:a16="http://schemas.microsoft.com/office/drawing/2014/main" val="4243305495"/>
                    </a:ext>
                  </a:extLst>
                </a:gridCol>
                <a:gridCol w="216000">
                  <a:extLst>
                    <a:ext uri="{9D8B030D-6E8A-4147-A177-3AD203B41FA5}">
                      <a16:colId xmlns:a16="http://schemas.microsoft.com/office/drawing/2014/main" val="3293932236"/>
                    </a:ext>
                  </a:extLst>
                </a:gridCol>
                <a:gridCol w="216000">
                  <a:extLst>
                    <a:ext uri="{9D8B030D-6E8A-4147-A177-3AD203B41FA5}">
                      <a16:colId xmlns:a16="http://schemas.microsoft.com/office/drawing/2014/main" val="2282852080"/>
                    </a:ext>
                  </a:extLst>
                </a:gridCol>
                <a:gridCol w="216000">
                  <a:extLst>
                    <a:ext uri="{9D8B030D-6E8A-4147-A177-3AD203B41FA5}">
                      <a16:colId xmlns:a16="http://schemas.microsoft.com/office/drawing/2014/main" val="3619069421"/>
                    </a:ext>
                  </a:extLst>
                </a:gridCol>
                <a:gridCol w="216000">
                  <a:extLst>
                    <a:ext uri="{9D8B030D-6E8A-4147-A177-3AD203B41FA5}">
                      <a16:colId xmlns:a16="http://schemas.microsoft.com/office/drawing/2014/main" val="624734519"/>
                    </a:ext>
                  </a:extLst>
                </a:gridCol>
                <a:gridCol w="216000">
                  <a:extLst>
                    <a:ext uri="{9D8B030D-6E8A-4147-A177-3AD203B41FA5}">
                      <a16:colId xmlns:a16="http://schemas.microsoft.com/office/drawing/2014/main" val="3206595912"/>
                    </a:ext>
                  </a:extLst>
                </a:gridCol>
                <a:gridCol w="216000">
                  <a:extLst>
                    <a:ext uri="{9D8B030D-6E8A-4147-A177-3AD203B41FA5}">
                      <a16:colId xmlns:a16="http://schemas.microsoft.com/office/drawing/2014/main" val="2681661275"/>
                    </a:ext>
                  </a:extLst>
                </a:gridCol>
                <a:gridCol w="216000">
                  <a:extLst>
                    <a:ext uri="{9D8B030D-6E8A-4147-A177-3AD203B41FA5}">
                      <a16:colId xmlns:a16="http://schemas.microsoft.com/office/drawing/2014/main" val="1912837340"/>
                    </a:ext>
                  </a:extLst>
                </a:gridCol>
                <a:gridCol w="216000">
                  <a:extLst>
                    <a:ext uri="{9D8B030D-6E8A-4147-A177-3AD203B41FA5}">
                      <a16:colId xmlns:a16="http://schemas.microsoft.com/office/drawing/2014/main" val="2904249294"/>
                    </a:ext>
                  </a:extLst>
                </a:gridCol>
                <a:gridCol w="216000">
                  <a:extLst>
                    <a:ext uri="{9D8B030D-6E8A-4147-A177-3AD203B41FA5}">
                      <a16:colId xmlns:a16="http://schemas.microsoft.com/office/drawing/2014/main" val="2632138887"/>
                    </a:ext>
                  </a:extLst>
                </a:gridCol>
                <a:gridCol w="216000">
                  <a:extLst>
                    <a:ext uri="{9D8B030D-6E8A-4147-A177-3AD203B41FA5}">
                      <a16:colId xmlns:a16="http://schemas.microsoft.com/office/drawing/2014/main" val="112036862"/>
                    </a:ext>
                  </a:extLst>
                </a:gridCol>
                <a:gridCol w="216000">
                  <a:extLst>
                    <a:ext uri="{9D8B030D-6E8A-4147-A177-3AD203B41FA5}">
                      <a16:colId xmlns:a16="http://schemas.microsoft.com/office/drawing/2014/main" val="2594947659"/>
                    </a:ext>
                  </a:extLst>
                </a:gridCol>
                <a:gridCol w="216000">
                  <a:extLst>
                    <a:ext uri="{9D8B030D-6E8A-4147-A177-3AD203B41FA5}">
                      <a16:colId xmlns:a16="http://schemas.microsoft.com/office/drawing/2014/main" val="1926080197"/>
                    </a:ext>
                  </a:extLst>
                </a:gridCol>
                <a:gridCol w="216000">
                  <a:extLst>
                    <a:ext uri="{9D8B030D-6E8A-4147-A177-3AD203B41FA5}">
                      <a16:colId xmlns:a16="http://schemas.microsoft.com/office/drawing/2014/main" val="2111257674"/>
                    </a:ext>
                  </a:extLst>
                </a:gridCol>
                <a:gridCol w="216000">
                  <a:extLst>
                    <a:ext uri="{9D8B030D-6E8A-4147-A177-3AD203B41FA5}">
                      <a16:colId xmlns:a16="http://schemas.microsoft.com/office/drawing/2014/main" val="3532163221"/>
                    </a:ext>
                  </a:extLst>
                </a:gridCol>
                <a:gridCol w="216000">
                  <a:extLst>
                    <a:ext uri="{9D8B030D-6E8A-4147-A177-3AD203B41FA5}">
                      <a16:colId xmlns:a16="http://schemas.microsoft.com/office/drawing/2014/main" val="3356495432"/>
                    </a:ext>
                  </a:extLst>
                </a:gridCol>
                <a:gridCol w="216000">
                  <a:extLst>
                    <a:ext uri="{9D8B030D-6E8A-4147-A177-3AD203B41FA5}">
                      <a16:colId xmlns:a16="http://schemas.microsoft.com/office/drawing/2014/main" val="3200091050"/>
                    </a:ext>
                  </a:extLst>
                </a:gridCol>
                <a:gridCol w="216000">
                  <a:extLst>
                    <a:ext uri="{9D8B030D-6E8A-4147-A177-3AD203B41FA5}">
                      <a16:colId xmlns:a16="http://schemas.microsoft.com/office/drawing/2014/main" val="2198814088"/>
                    </a:ext>
                  </a:extLst>
                </a:gridCol>
                <a:gridCol w="216000">
                  <a:extLst>
                    <a:ext uri="{9D8B030D-6E8A-4147-A177-3AD203B41FA5}">
                      <a16:colId xmlns:a16="http://schemas.microsoft.com/office/drawing/2014/main" val="1165577977"/>
                    </a:ext>
                  </a:extLst>
                </a:gridCol>
                <a:gridCol w="216000">
                  <a:extLst>
                    <a:ext uri="{9D8B030D-6E8A-4147-A177-3AD203B41FA5}">
                      <a16:colId xmlns:a16="http://schemas.microsoft.com/office/drawing/2014/main" val="3437932012"/>
                    </a:ext>
                  </a:extLst>
                </a:gridCol>
                <a:gridCol w="216000">
                  <a:extLst>
                    <a:ext uri="{9D8B030D-6E8A-4147-A177-3AD203B41FA5}">
                      <a16:colId xmlns:a16="http://schemas.microsoft.com/office/drawing/2014/main" val="4037403220"/>
                    </a:ext>
                  </a:extLst>
                </a:gridCol>
                <a:gridCol w="216000">
                  <a:extLst>
                    <a:ext uri="{9D8B030D-6E8A-4147-A177-3AD203B41FA5}">
                      <a16:colId xmlns:a16="http://schemas.microsoft.com/office/drawing/2014/main" val="829244185"/>
                    </a:ext>
                  </a:extLst>
                </a:gridCol>
                <a:gridCol w="216000">
                  <a:extLst>
                    <a:ext uri="{9D8B030D-6E8A-4147-A177-3AD203B41FA5}">
                      <a16:colId xmlns:a16="http://schemas.microsoft.com/office/drawing/2014/main" val="1318451738"/>
                    </a:ext>
                  </a:extLst>
                </a:gridCol>
                <a:gridCol w="216000">
                  <a:extLst>
                    <a:ext uri="{9D8B030D-6E8A-4147-A177-3AD203B41FA5}">
                      <a16:colId xmlns:a16="http://schemas.microsoft.com/office/drawing/2014/main" val="2725767691"/>
                    </a:ext>
                  </a:extLst>
                </a:gridCol>
                <a:gridCol w="216000">
                  <a:extLst>
                    <a:ext uri="{9D8B030D-6E8A-4147-A177-3AD203B41FA5}">
                      <a16:colId xmlns:a16="http://schemas.microsoft.com/office/drawing/2014/main" val="4247019810"/>
                    </a:ext>
                  </a:extLst>
                </a:gridCol>
                <a:gridCol w="216000">
                  <a:extLst>
                    <a:ext uri="{9D8B030D-6E8A-4147-A177-3AD203B41FA5}">
                      <a16:colId xmlns:a16="http://schemas.microsoft.com/office/drawing/2014/main" val="1523118383"/>
                    </a:ext>
                  </a:extLst>
                </a:gridCol>
                <a:gridCol w="216000">
                  <a:extLst>
                    <a:ext uri="{9D8B030D-6E8A-4147-A177-3AD203B41FA5}">
                      <a16:colId xmlns:a16="http://schemas.microsoft.com/office/drawing/2014/main" val="1249671432"/>
                    </a:ext>
                  </a:extLst>
                </a:gridCol>
                <a:gridCol w="216000">
                  <a:extLst>
                    <a:ext uri="{9D8B030D-6E8A-4147-A177-3AD203B41FA5}">
                      <a16:colId xmlns:a16="http://schemas.microsoft.com/office/drawing/2014/main" val="933983677"/>
                    </a:ext>
                  </a:extLst>
                </a:gridCol>
                <a:gridCol w="216000">
                  <a:extLst>
                    <a:ext uri="{9D8B030D-6E8A-4147-A177-3AD203B41FA5}">
                      <a16:colId xmlns:a16="http://schemas.microsoft.com/office/drawing/2014/main" val="136394978"/>
                    </a:ext>
                  </a:extLst>
                </a:gridCol>
                <a:gridCol w="216000">
                  <a:extLst>
                    <a:ext uri="{9D8B030D-6E8A-4147-A177-3AD203B41FA5}">
                      <a16:colId xmlns:a16="http://schemas.microsoft.com/office/drawing/2014/main" val="2094594951"/>
                    </a:ext>
                  </a:extLst>
                </a:gridCol>
                <a:gridCol w="216000">
                  <a:extLst>
                    <a:ext uri="{9D8B030D-6E8A-4147-A177-3AD203B41FA5}">
                      <a16:colId xmlns:a16="http://schemas.microsoft.com/office/drawing/2014/main" val="2308843230"/>
                    </a:ext>
                  </a:extLst>
                </a:gridCol>
                <a:gridCol w="216000">
                  <a:extLst>
                    <a:ext uri="{9D8B030D-6E8A-4147-A177-3AD203B41FA5}">
                      <a16:colId xmlns:a16="http://schemas.microsoft.com/office/drawing/2014/main" val="444719739"/>
                    </a:ext>
                  </a:extLst>
                </a:gridCol>
                <a:gridCol w="216000">
                  <a:extLst>
                    <a:ext uri="{9D8B030D-6E8A-4147-A177-3AD203B41FA5}">
                      <a16:colId xmlns:a16="http://schemas.microsoft.com/office/drawing/2014/main" val="360043208"/>
                    </a:ext>
                  </a:extLst>
                </a:gridCol>
              </a:tblGrid>
              <a:tr h="176353">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0</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4</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5</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6</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7</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8</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9</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10</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11</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12</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13</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14</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15</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16</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17</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18</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19</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20</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21</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22</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23</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24</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25</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26</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27</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28</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29</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30</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31</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32</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r>
                        <a:rPr kumimoji="1" lang="en-US" altLang="ja-JP" sz="1400" b="0" spc="-150" dirty="0">
                          <a:solidFill>
                            <a:schemeClr val="tx1"/>
                          </a:solidFill>
                        </a:rPr>
                        <a:t>33</a:t>
                      </a: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b="1" kern="1200">
                          <a:solidFill>
                            <a:schemeClr val="lt1"/>
                          </a:solidFill>
                          <a:latin typeface="Arial"/>
                        </a:defRPr>
                      </a:lvl1pPr>
                      <a:lvl2pPr marL="457200" algn="l" defTabSz="914400" rtl="0" eaLnBrk="1" latinLnBrk="0" hangingPunct="1">
                        <a:defRPr kumimoji="1" sz="1800" b="1" kern="1200">
                          <a:solidFill>
                            <a:schemeClr val="lt1"/>
                          </a:solidFill>
                          <a:latin typeface="Arial"/>
                        </a:defRPr>
                      </a:lvl2pPr>
                      <a:lvl3pPr marL="914400" algn="l" defTabSz="914400" rtl="0" eaLnBrk="1" latinLnBrk="0" hangingPunct="1">
                        <a:defRPr kumimoji="1" sz="1800" b="1" kern="1200">
                          <a:solidFill>
                            <a:schemeClr val="lt1"/>
                          </a:solidFill>
                          <a:latin typeface="Arial"/>
                        </a:defRPr>
                      </a:lvl3pPr>
                      <a:lvl4pPr marL="1371600" algn="l" defTabSz="914400" rtl="0" eaLnBrk="1" latinLnBrk="0" hangingPunct="1">
                        <a:defRPr kumimoji="1" sz="1800" b="1" kern="1200">
                          <a:solidFill>
                            <a:schemeClr val="lt1"/>
                          </a:solidFill>
                          <a:latin typeface="Arial"/>
                        </a:defRPr>
                      </a:lvl4pPr>
                      <a:lvl5pPr marL="1828800" algn="l" defTabSz="914400" rtl="0" eaLnBrk="1" latinLnBrk="0" hangingPunct="1">
                        <a:defRPr kumimoji="1" sz="1800" b="1" kern="1200">
                          <a:solidFill>
                            <a:schemeClr val="lt1"/>
                          </a:solidFill>
                          <a:latin typeface="Arial"/>
                        </a:defRPr>
                      </a:lvl5pPr>
                      <a:lvl6pPr marL="2286000" algn="l" defTabSz="914400" rtl="0" eaLnBrk="1" latinLnBrk="0" hangingPunct="1">
                        <a:defRPr kumimoji="1" sz="1800" b="1" kern="1200">
                          <a:solidFill>
                            <a:schemeClr val="lt1"/>
                          </a:solidFill>
                          <a:latin typeface="Arial"/>
                        </a:defRPr>
                      </a:lvl6pPr>
                      <a:lvl7pPr marL="2743200" algn="l" defTabSz="914400" rtl="0" eaLnBrk="1" latinLnBrk="0" hangingPunct="1">
                        <a:defRPr kumimoji="1" sz="1800" b="1" kern="1200">
                          <a:solidFill>
                            <a:schemeClr val="lt1"/>
                          </a:solidFill>
                          <a:latin typeface="Arial"/>
                        </a:defRPr>
                      </a:lvl7pPr>
                      <a:lvl8pPr marL="3200400" algn="l" defTabSz="914400" rtl="0" eaLnBrk="1" latinLnBrk="0" hangingPunct="1">
                        <a:defRPr kumimoji="1" sz="1800" b="1" kern="1200">
                          <a:solidFill>
                            <a:schemeClr val="lt1"/>
                          </a:solidFill>
                          <a:latin typeface="Arial"/>
                        </a:defRPr>
                      </a:lvl8pPr>
                      <a:lvl9pPr marL="3657600" algn="l" defTabSz="914400" rtl="0" eaLnBrk="1" latinLnBrk="0" hangingPunct="1">
                        <a:defRPr kumimoji="1" sz="1800" b="1" kern="1200">
                          <a:solidFill>
                            <a:schemeClr val="lt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70477422"/>
                  </a:ext>
                </a:extLst>
              </a:tr>
              <a:tr h="337979">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0" spc="-150">
                          <a:solidFill>
                            <a:schemeClr val="tx1"/>
                          </a:solidFill>
                        </a:rPr>
                        <a:t>↓</a:t>
                      </a: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dk1"/>
                          </a:solidFill>
                          <a:latin typeface="Arial"/>
                        </a:defRPr>
                      </a:lvl1pPr>
                      <a:lvl2pPr marL="457200" algn="l" defTabSz="914400" rtl="0" eaLnBrk="1" latinLnBrk="0" hangingPunct="1">
                        <a:defRPr kumimoji="1" sz="1800" kern="1200">
                          <a:solidFill>
                            <a:schemeClr val="dk1"/>
                          </a:solidFill>
                          <a:latin typeface="Arial"/>
                        </a:defRPr>
                      </a:lvl2pPr>
                      <a:lvl3pPr marL="914400" algn="l" defTabSz="914400" rtl="0" eaLnBrk="1" latinLnBrk="0" hangingPunct="1">
                        <a:defRPr kumimoji="1" sz="1800" kern="1200">
                          <a:solidFill>
                            <a:schemeClr val="dk1"/>
                          </a:solidFill>
                          <a:latin typeface="Arial"/>
                        </a:defRPr>
                      </a:lvl3pPr>
                      <a:lvl4pPr marL="1371600" algn="l" defTabSz="914400" rtl="0" eaLnBrk="1" latinLnBrk="0" hangingPunct="1">
                        <a:defRPr kumimoji="1" sz="1800" kern="1200">
                          <a:solidFill>
                            <a:schemeClr val="dk1"/>
                          </a:solidFill>
                          <a:latin typeface="Arial"/>
                        </a:defRPr>
                      </a:lvl4pPr>
                      <a:lvl5pPr marL="1828800" algn="l" defTabSz="914400" rtl="0" eaLnBrk="1" latinLnBrk="0" hangingPunct="1">
                        <a:defRPr kumimoji="1" sz="1800" kern="1200">
                          <a:solidFill>
                            <a:schemeClr val="dk1"/>
                          </a:solidFill>
                          <a:latin typeface="Arial"/>
                        </a:defRPr>
                      </a:lvl5pPr>
                      <a:lvl6pPr marL="2286000" algn="l" defTabSz="914400" rtl="0" eaLnBrk="1" latinLnBrk="0" hangingPunct="1">
                        <a:defRPr kumimoji="1" sz="1800" kern="1200">
                          <a:solidFill>
                            <a:schemeClr val="dk1"/>
                          </a:solidFill>
                          <a:latin typeface="Arial"/>
                        </a:defRPr>
                      </a:lvl6pPr>
                      <a:lvl7pPr marL="2743200" algn="l" defTabSz="914400" rtl="0" eaLnBrk="1" latinLnBrk="0" hangingPunct="1">
                        <a:defRPr kumimoji="1" sz="1800" kern="1200">
                          <a:solidFill>
                            <a:schemeClr val="dk1"/>
                          </a:solidFill>
                          <a:latin typeface="Arial"/>
                        </a:defRPr>
                      </a:lvl7pPr>
                      <a:lvl8pPr marL="3200400" algn="l" defTabSz="914400" rtl="0" eaLnBrk="1" latinLnBrk="0" hangingPunct="1">
                        <a:defRPr kumimoji="1" sz="1800" kern="1200">
                          <a:solidFill>
                            <a:schemeClr val="dk1"/>
                          </a:solidFill>
                          <a:latin typeface="Arial"/>
                        </a:defRPr>
                      </a:lvl8pPr>
                      <a:lvl9pPr marL="3657600" algn="l" defTabSz="914400" rtl="0" eaLnBrk="1" latinLnBrk="0" hangingPunct="1">
                        <a:defRPr kumimoji="1" sz="1800" kern="1200">
                          <a:solidFill>
                            <a:schemeClr val="dk1"/>
                          </a:solidFill>
                          <a:latin typeface="Arial"/>
                        </a:defRPr>
                      </a:lvl9pPr>
                    </a:lstStyle>
                    <a:p>
                      <a:pPr algn="ctr">
                        <a:lnSpc>
                          <a:spcPts val="1400"/>
                        </a:lnSpc>
                      </a:pPr>
                      <a:endParaRPr kumimoji="1" lang="ja-JP" altLang="en-US" sz="1400" b="0" spc="-150">
                        <a:solidFill>
                          <a:schemeClr val="tx1"/>
                        </a:solidFill>
                      </a:endParaRPr>
                    </a:p>
                  </a:txBody>
                  <a:tcPr marL="19440" marR="19440" marT="9720" marB="972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2163409"/>
                  </a:ext>
                </a:extLst>
              </a:tr>
            </a:tbl>
          </a:graphicData>
        </a:graphic>
      </p:graphicFrame>
      <mc:AlternateContent xmlns:mc="http://schemas.openxmlformats.org/markup-compatibility/2006" xmlns:a14="http://schemas.microsoft.com/office/drawing/2010/main">
        <mc:Choice Requires="a14">
          <p:sp>
            <p:nvSpPr>
              <p:cNvPr id="40" name="テキスト ボックス 39">
                <a:extLst>
                  <a:ext uri="{FF2B5EF4-FFF2-40B4-BE49-F238E27FC236}">
                    <a16:creationId xmlns:a16="http://schemas.microsoft.com/office/drawing/2014/main" id="{3BC4E079-A902-7C45-AC2C-9AADEC70D556}"/>
                  </a:ext>
                </a:extLst>
              </p:cNvPr>
              <p:cNvSpPr txBox="1"/>
              <p:nvPr/>
            </p:nvSpPr>
            <p:spPr>
              <a:xfrm>
                <a:off x="18339" y="2477439"/>
                <a:ext cx="1152000" cy="615553"/>
              </a:xfrm>
              <a:prstGeom prst="rect">
                <a:avLst/>
              </a:prstGeom>
              <a:solidFill>
                <a:schemeClr val="bg1"/>
              </a:solidFill>
            </p:spPr>
            <p:txBody>
              <a:bodyPr wrap="square" lIns="36000" rIns="36000" rtlCol="0">
                <a:spAutoFit/>
              </a:bodyPr>
              <a:lstStyle/>
              <a:p>
                <a:pPr algn="ctr"/>
                <a:r>
                  <a:rPr kumimoji="1" lang="en-US" altLang="ja-JP" i="1" dirty="0">
                    <a:latin typeface="+mn-lt"/>
                  </a:rPr>
                  <a:t>N</a:t>
                </a:r>
                <a:r>
                  <a:rPr kumimoji="1" lang="en-US" altLang="ja-JP" dirty="0">
                    <a:latin typeface="+mn-lt"/>
                  </a:rPr>
                  <a:t>=1</a:t>
                </a:r>
              </a:p>
              <a:p>
                <a:pPr algn="ctr"/>
                <a14:m>
                  <m:oMath xmlns:m="http://schemas.openxmlformats.org/officeDocument/2006/math">
                    <m:sSub>
                      <m:sSubPr>
                        <m:ctrlPr>
                          <a:rPr lang="en-US" altLang="ja-JP" sz="1100" i="1">
                            <a:latin typeface="Cambria Math" panose="02040503050406030204" pitchFamily="18" charset="0"/>
                          </a:rPr>
                        </m:ctrlPr>
                      </m:sSubPr>
                      <m:e>
                        <m:r>
                          <a:rPr lang="en-US" altLang="ja-JP" sz="1100" i="1">
                            <a:latin typeface="Cambria Math" panose="02040503050406030204" pitchFamily="18" charset="0"/>
                          </a:rPr>
                          <m:t>𝑙</m:t>
                        </m:r>
                      </m:e>
                      <m:sub>
                        <m:r>
                          <a:rPr lang="en-US" altLang="ja-JP" sz="1100" i="1">
                            <a:latin typeface="Cambria Math" panose="02040503050406030204" pitchFamily="18" charset="0"/>
                          </a:rPr>
                          <m:t>1</m:t>
                        </m:r>
                      </m:sub>
                    </m:sSub>
                  </m:oMath>
                </a14:m>
                <a:r>
                  <a:rPr lang="en-US" altLang="ja-JP" sz="1100" dirty="0">
                    <a:latin typeface="+mn-lt"/>
                  </a:rPr>
                  <a:t> Channels</a:t>
                </a:r>
                <a:endParaRPr kumimoji="1" lang="en-US" altLang="ja-JP" sz="1100" dirty="0">
                  <a:latin typeface="+mn-lt"/>
                </a:endParaRPr>
              </a:p>
              <a:p>
                <a:pPr algn="ctr"/>
                <a:r>
                  <a:rPr lang="en-US" altLang="ja-JP" sz="1100" dirty="0">
                    <a:latin typeface="+mn-lt"/>
                  </a:rPr>
                  <a:t>200kHz spacing</a:t>
                </a:r>
                <a:endParaRPr kumimoji="1" lang="ja-JP" altLang="en-US" sz="1100">
                  <a:latin typeface="+mn-lt"/>
                </a:endParaRPr>
              </a:p>
            </p:txBody>
          </p:sp>
        </mc:Choice>
        <mc:Fallback xmlns="">
          <p:sp>
            <p:nvSpPr>
              <p:cNvPr id="40" name="テキスト ボックス 39">
                <a:extLst>
                  <a:ext uri="{FF2B5EF4-FFF2-40B4-BE49-F238E27FC236}">
                    <a16:creationId xmlns:a16="http://schemas.microsoft.com/office/drawing/2014/main" id="{3BC4E079-A902-7C45-AC2C-9AADEC70D556}"/>
                  </a:ext>
                </a:extLst>
              </p:cNvPr>
              <p:cNvSpPr txBox="1">
                <a:spLocks noRot="1" noChangeAspect="1" noMove="1" noResize="1" noEditPoints="1" noAdjustHandles="1" noChangeArrowheads="1" noChangeShapeType="1" noTextEdit="1"/>
              </p:cNvSpPr>
              <p:nvPr/>
            </p:nvSpPr>
            <p:spPr>
              <a:xfrm>
                <a:off x="18339" y="2477439"/>
                <a:ext cx="1152000" cy="615553"/>
              </a:xfrm>
              <a:prstGeom prst="rect">
                <a:avLst/>
              </a:prstGeom>
              <a:blipFill>
                <a:blip r:embed="rId2"/>
                <a:stretch>
                  <a:fillRect l="-4348" r="-3261" b="-600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1" name="テキスト ボックス 40">
                <a:extLst>
                  <a:ext uri="{FF2B5EF4-FFF2-40B4-BE49-F238E27FC236}">
                    <a16:creationId xmlns:a16="http://schemas.microsoft.com/office/drawing/2014/main" id="{4D1DCD0D-D103-7D42-85F2-35D77BEE60DC}"/>
                  </a:ext>
                </a:extLst>
              </p:cNvPr>
              <p:cNvSpPr txBox="1"/>
              <p:nvPr/>
            </p:nvSpPr>
            <p:spPr>
              <a:xfrm>
                <a:off x="-1817" y="3213597"/>
                <a:ext cx="1152000" cy="615553"/>
              </a:xfrm>
              <a:prstGeom prst="rect">
                <a:avLst/>
              </a:prstGeom>
              <a:solidFill>
                <a:schemeClr val="bg1"/>
              </a:solidFill>
            </p:spPr>
            <p:txBody>
              <a:bodyPr wrap="square" lIns="36000" rIns="36000" rtlCol="0">
                <a:spAutoFit/>
              </a:bodyPr>
              <a:lstStyle/>
              <a:p>
                <a:pPr algn="ctr"/>
                <a:r>
                  <a:rPr kumimoji="1" lang="en-US" altLang="ja-JP" i="1" dirty="0">
                    <a:latin typeface="+mn-lt"/>
                  </a:rPr>
                  <a:t>N</a:t>
                </a:r>
                <a:r>
                  <a:rPr kumimoji="1" lang="en-US" altLang="ja-JP" dirty="0">
                    <a:latin typeface="+mn-lt"/>
                  </a:rPr>
                  <a:t>=2</a:t>
                </a:r>
              </a:p>
              <a:p>
                <a:pPr algn="ctr"/>
                <a14:m>
                  <m:oMath xmlns:m="http://schemas.openxmlformats.org/officeDocument/2006/math">
                    <m:sSub>
                      <m:sSubPr>
                        <m:ctrlPr>
                          <a:rPr lang="en-US" altLang="ja-JP" sz="1100" i="1">
                            <a:latin typeface="Cambria Math" panose="02040503050406030204" pitchFamily="18" charset="0"/>
                          </a:rPr>
                        </m:ctrlPr>
                      </m:sSubPr>
                      <m:e>
                        <m:r>
                          <a:rPr lang="en-US" altLang="ja-JP" sz="1100" i="1">
                            <a:latin typeface="Cambria Math" panose="02040503050406030204" pitchFamily="18" charset="0"/>
                          </a:rPr>
                          <m:t>𝑙</m:t>
                        </m:r>
                      </m:e>
                      <m:sub>
                        <m:r>
                          <a:rPr lang="en-US" altLang="ja-JP" sz="1100" b="0" i="1" smtClean="0">
                            <a:latin typeface="Cambria Math" panose="02040503050406030204" pitchFamily="18" charset="0"/>
                          </a:rPr>
                          <m:t>2</m:t>
                        </m:r>
                      </m:sub>
                    </m:sSub>
                  </m:oMath>
                </a14:m>
                <a:r>
                  <a:rPr lang="en-US" altLang="ja-JP" sz="1100" dirty="0">
                    <a:latin typeface="+mn-lt"/>
                  </a:rPr>
                  <a:t> Channels</a:t>
                </a:r>
              </a:p>
              <a:p>
                <a:pPr algn="ctr"/>
                <a:r>
                  <a:rPr lang="en-US" altLang="ja-JP" sz="1100" dirty="0">
                    <a:latin typeface="+mn-lt"/>
                  </a:rPr>
                  <a:t>400kHz spacing</a:t>
                </a:r>
                <a:endParaRPr kumimoji="1" lang="ja-JP" altLang="en-US" sz="1100">
                  <a:latin typeface="+mn-lt"/>
                </a:endParaRPr>
              </a:p>
            </p:txBody>
          </p:sp>
        </mc:Choice>
        <mc:Fallback xmlns="">
          <p:sp>
            <p:nvSpPr>
              <p:cNvPr id="41" name="テキスト ボックス 40">
                <a:extLst>
                  <a:ext uri="{FF2B5EF4-FFF2-40B4-BE49-F238E27FC236}">
                    <a16:creationId xmlns:a16="http://schemas.microsoft.com/office/drawing/2014/main" id="{4D1DCD0D-D103-7D42-85F2-35D77BEE60DC}"/>
                  </a:ext>
                </a:extLst>
              </p:cNvPr>
              <p:cNvSpPr txBox="1">
                <a:spLocks noRot="1" noChangeAspect="1" noMove="1" noResize="1" noEditPoints="1" noAdjustHandles="1" noChangeArrowheads="1" noChangeShapeType="1" noTextEdit="1"/>
              </p:cNvSpPr>
              <p:nvPr/>
            </p:nvSpPr>
            <p:spPr>
              <a:xfrm>
                <a:off x="-1817" y="3213597"/>
                <a:ext cx="1152000" cy="615553"/>
              </a:xfrm>
              <a:prstGeom prst="rect">
                <a:avLst/>
              </a:prstGeom>
              <a:blipFill>
                <a:blip r:embed="rId3"/>
                <a:stretch>
                  <a:fillRect l="-4396" r="-4396" b="-600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2" name="テキスト ボックス 41">
                <a:extLst>
                  <a:ext uri="{FF2B5EF4-FFF2-40B4-BE49-F238E27FC236}">
                    <a16:creationId xmlns:a16="http://schemas.microsoft.com/office/drawing/2014/main" id="{FCFB287B-0660-F543-B6F8-CC2ED695ECCF}"/>
                  </a:ext>
                </a:extLst>
              </p:cNvPr>
              <p:cNvSpPr txBox="1"/>
              <p:nvPr/>
            </p:nvSpPr>
            <p:spPr>
              <a:xfrm>
                <a:off x="18339" y="3973099"/>
                <a:ext cx="1152000" cy="615553"/>
              </a:xfrm>
              <a:prstGeom prst="rect">
                <a:avLst/>
              </a:prstGeom>
              <a:solidFill>
                <a:schemeClr val="bg1"/>
              </a:solidFill>
            </p:spPr>
            <p:txBody>
              <a:bodyPr wrap="square" lIns="36000" rIns="36000" rtlCol="0">
                <a:spAutoFit/>
              </a:bodyPr>
              <a:lstStyle/>
              <a:p>
                <a:pPr algn="ctr"/>
                <a:r>
                  <a:rPr kumimoji="1" lang="en-US" altLang="ja-JP" i="1" dirty="0">
                    <a:latin typeface="+mn-lt"/>
                  </a:rPr>
                  <a:t>N</a:t>
                </a:r>
                <a:r>
                  <a:rPr kumimoji="1" lang="en-US" altLang="ja-JP" dirty="0">
                    <a:latin typeface="+mn-lt"/>
                  </a:rPr>
                  <a:t>=3</a:t>
                </a:r>
              </a:p>
              <a:p>
                <a:pPr algn="ctr"/>
                <a14:m>
                  <m:oMath xmlns:m="http://schemas.openxmlformats.org/officeDocument/2006/math">
                    <m:sSub>
                      <m:sSubPr>
                        <m:ctrlPr>
                          <a:rPr lang="en-US" altLang="ja-JP" sz="1100" i="1">
                            <a:latin typeface="Cambria Math" panose="02040503050406030204" pitchFamily="18" charset="0"/>
                          </a:rPr>
                        </m:ctrlPr>
                      </m:sSubPr>
                      <m:e>
                        <m:r>
                          <a:rPr lang="en-US" altLang="ja-JP" sz="1100" i="1">
                            <a:latin typeface="Cambria Math" panose="02040503050406030204" pitchFamily="18" charset="0"/>
                          </a:rPr>
                          <m:t>𝑙</m:t>
                        </m:r>
                      </m:e>
                      <m:sub>
                        <m:r>
                          <a:rPr lang="en-US" altLang="ja-JP" sz="1100" b="0" i="1" smtClean="0">
                            <a:latin typeface="Cambria Math" panose="02040503050406030204" pitchFamily="18" charset="0"/>
                          </a:rPr>
                          <m:t>3</m:t>
                        </m:r>
                      </m:sub>
                    </m:sSub>
                  </m:oMath>
                </a14:m>
                <a:r>
                  <a:rPr lang="en-US" altLang="ja-JP" sz="1100" dirty="0">
                    <a:latin typeface="+mn-lt"/>
                  </a:rPr>
                  <a:t> Channels</a:t>
                </a:r>
              </a:p>
              <a:p>
                <a:pPr algn="ctr"/>
                <a:r>
                  <a:rPr lang="en-US" altLang="ja-JP" sz="1100" dirty="0">
                    <a:latin typeface="+mn-lt"/>
                  </a:rPr>
                  <a:t>600kHz spacing</a:t>
                </a:r>
                <a:endParaRPr kumimoji="1" lang="ja-JP" altLang="en-US" sz="1100">
                  <a:latin typeface="+mn-lt"/>
                </a:endParaRPr>
              </a:p>
            </p:txBody>
          </p:sp>
        </mc:Choice>
        <mc:Fallback xmlns="">
          <p:sp>
            <p:nvSpPr>
              <p:cNvPr id="42" name="テキスト ボックス 41">
                <a:extLst>
                  <a:ext uri="{FF2B5EF4-FFF2-40B4-BE49-F238E27FC236}">
                    <a16:creationId xmlns:a16="http://schemas.microsoft.com/office/drawing/2014/main" id="{FCFB287B-0660-F543-B6F8-CC2ED695ECCF}"/>
                  </a:ext>
                </a:extLst>
              </p:cNvPr>
              <p:cNvSpPr txBox="1">
                <a:spLocks noRot="1" noChangeAspect="1" noMove="1" noResize="1" noEditPoints="1" noAdjustHandles="1" noChangeArrowheads="1" noChangeShapeType="1" noTextEdit="1"/>
              </p:cNvSpPr>
              <p:nvPr/>
            </p:nvSpPr>
            <p:spPr>
              <a:xfrm>
                <a:off x="18339" y="3973099"/>
                <a:ext cx="1152000" cy="615553"/>
              </a:xfrm>
              <a:prstGeom prst="rect">
                <a:avLst/>
              </a:prstGeom>
              <a:blipFill>
                <a:blip r:embed="rId4"/>
                <a:stretch>
                  <a:fillRect l="-4348" r="-3261" b="-600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3" name="テキスト ボックス 42">
                <a:extLst>
                  <a:ext uri="{FF2B5EF4-FFF2-40B4-BE49-F238E27FC236}">
                    <a16:creationId xmlns:a16="http://schemas.microsoft.com/office/drawing/2014/main" id="{1796DB12-E80D-0A49-802F-39663FDDA2EF}"/>
                  </a:ext>
                </a:extLst>
              </p:cNvPr>
              <p:cNvSpPr txBox="1"/>
              <p:nvPr/>
            </p:nvSpPr>
            <p:spPr>
              <a:xfrm>
                <a:off x="0" y="4608494"/>
                <a:ext cx="1152000" cy="615553"/>
              </a:xfrm>
              <a:prstGeom prst="rect">
                <a:avLst/>
              </a:prstGeom>
              <a:solidFill>
                <a:schemeClr val="bg1"/>
              </a:solidFill>
            </p:spPr>
            <p:txBody>
              <a:bodyPr wrap="square" lIns="36000" rIns="36000" rtlCol="0">
                <a:spAutoFit/>
              </a:bodyPr>
              <a:lstStyle/>
              <a:p>
                <a:pPr algn="ctr"/>
                <a:r>
                  <a:rPr kumimoji="1" lang="en-US" altLang="ja-JP" i="1" dirty="0">
                    <a:latin typeface="+mn-lt"/>
                  </a:rPr>
                  <a:t>N</a:t>
                </a:r>
                <a:r>
                  <a:rPr kumimoji="1" lang="en-US" altLang="ja-JP" dirty="0">
                    <a:latin typeface="+mn-lt"/>
                  </a:rPr>
                  <a:t>=4</a:t>
                </a:r>
              </a:p>
              <a:p>
                <a:pPr algn="ctr"/>
                <a14:m>
                  <m:oMath xmlns:m="http://schemas.openxmlformats.org/officeDocument/2006/math">
                    <m:sSub>
                      <m:sSubPr>
                        <m:ctrlPr>
                          <a:rPr lang="en-US" altLang="ja-JP" sz="1100" i="1" smtClean="0">
                            <a:latin typeface="Cambria Math" panose="02040503050406030204" pitchFamily="18" charset="0"/>
                          </a:rPr>
                        </m:ctrlPr>
                      </m:sSubPr>
                      <m:e>
                        <m:r>
                          <a:rPr lang="en-US" altLang="ja-JP" sz="1100" i="1">
                            <a:latin typeface="Cambria Math" panose="02040503050406030204" pitchFamily="18" charset="0"/>
                          </a:rPr>
                          <m:t>𝑙</m:t>
                        </m:r>
                      </m:e>
                      <m:sub>
                        <m:r>
                          <a:rPr lang="en-US" altLang="ja-JP" sz="1100" b="0" i="1" smtClean="0">
                            <a:latin typeface="Cambria Math" panose="02040503050406030204" pitchFamily="18" charset="0"/>
                          </a:rPr>
                          <m:t>4</m:t>
                        </m:r>
                      </m:sub>
                    </m:sSub>
                  </m:oMath>
                </a14:m>
                <a:r>
                  <a:rPr lang="en-US" altLang="ja-JP" sz="1100" dirty="0">
                    <a:latin typeface="+mn-lt"/>
                  </a:rPr>
                  <a:t> Channels</a:t>
                </a:r>
              </a:p>
              <a:p>
                <a:pPr algn="ctr"/>
                <a:r>
                  <a:rPr lang="en-US" altLang="ja-JP" sz="1100" dirty="0">
                    <a:latin typeface="+mn-lt"/>
                  </a:rPr>
                  <a:t>800kHz spacing</a:t>
                </a:r>
                <a:endParaRPr kumimoji="1" lang="ja-JP" altLang="en-US" sz="1100">
                  <a:latin typeface="+mn-lt"/>
                </a:endParaRPr>
              </a:p>
            </p:txBody>
          </p:sp>
        </mc:Choice>
        <mc:Fallback xmlns="">
          <p:sp>
            <p:nvSpPr>
              <p:cNvPr id="43" name="テキスト ボックス 42">
                <a:extLst>
                  <a:ext uri="{FF2B5EF4-FFF2-40B4-BE49-F238E27FC236}">
                    <a16:creationId xmlns:a16="http://schemas.microsoft.com/office/drawing/2014/main" id="{1796DB12-E80D-0A49-802F-39663FDDA2EF}"/>
                  </a:ext>
                </a:extLst>
              </p:cNvPr>
              <p:cNvSpPr txBox="1">
                <a:spLocks noRot="1" noChangeAspect="1" noMove="1" noResize="1" noEditPoints="1" noAdjustHandles="1" noChangeArrowheads="1" noChangeShapeType="1" noTextEdit="1"/>
              </p:cNvSpPr>
              <p:nvPr/>
            </p:nvSpPr>
            <p:spPr>
              <a:xfrm>
                <a:off x="0" y="4608494"/>
                <a:ext cx="1152000" cy="615553"/>
              </a:xfrm>
              <a:prstGeom prst="rect">
                <a:avLst/>
              </a:prstGeom>
              <a:blipFill>
                <a:blip r:embed="rId5"/>
                <a:stretch>
                  <a:fillRect l="-4396" r="-4396" b="-600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4" name="テキスト ボックス 43">
                <a:extLst>
                  <a:ext uri="{FF2B5EF4-FFF2-40B4-BE49-F238E27FC236}">
                    <a16:creationId xmlns:a16="http://schemas.microsoft.com/office/drawing/2014/main" id="{CDA8972D-C786-524C-B5F0-29C9561A49FF}"/>
                  </a:ext>
                </a:extLst>
              </p:cNvPr>
              <p:cNvSpPr txBox="1"/>
              <p:nvPr/>
            </p:nvSpPr>
            <p:spPr>
              <a:xfrm>
                <a:off x="-7912" y="5301208"/>
                <a:ext cx="1152000" cy="615553"/>
              </a:xfrm>
              <a:prstGeom prst="rect">
                <a:avLst/>
              </a:prstGeom>
              <a:solidFill>
                <a:schemeClr val="bg1"/>
              </a:solidFill>
            </p:spPr>
            <p:txBody>
              <a:bodyPr wrap="square" lIns="36000" rIns="36000" rtlCol="0">
                <a:spAutoFit/>
              </a:bodyPr>
              <a:lstStyle/>
              <a:p>
                <a:pPr algn="ctr"/>
                <a:r>
                  <a:rPr kumimoji="1" lang="en-US" altLang="ja-JP" i="1" dirty="0">
                    <a:latin typeface="+mn-lt"/>
                  </a:rPr>
                  <a:t>N</a:t>
                </a:r>
                <a:r>
                  <a:rPr kumimoji="1" lang="en-US" altLang="ja-JP" dirty="0">
                    <a:latin typeface="+mn-lt"/>
                  </a:rPr>
                  <a:t>=5</a:t>
                </a:r>
              </a:p>
              <a:p>
                <a:pPr algn="ctr"/>
                <a14:m>
                  <m:oMath xmlns:m="http://schemas.openxmlformats.org/officeDocument/2006/math">
                    <m:sSub>
                      <m:sSubPr>
                        <m:ctrlPr>
                          <a:rPr lang="en-US" altLang="ja-JP" sz="1100" i="1">
                            <a:latin typeface="Cambria Math" panose="02040503050406030204" pitchFamily="18" charset="0"/>
                          </a:rPr>
                        </m:ctrlPr>
                      </m:sSubPr>
                      <m:e>
                        <m:r>
                          <a:rPr lang="en-US" altLang="ja-JP" sz="1100" i="1">
                            <a:latin typeface="Cambria Math" panose="02040503050406030204" pitchFamily="18" charset="0"/>
                          </a:rPr>
                          <m:t>𝑙</m:t>
                        </m:r>
                      </m:e>
                      <m:sub>
                        <m:r>
                          <a:rPr lang="en-US" altLang="ja-JP" sz="1100" b="0" i="1" smtClean="0">
                            <a:latin typeface="Cambria Math" panose="02040503050406030204" pitchFamily="18" charset="0"/>
                          </a:rPr>
                          <m:t>5</m:t>
                        </m:r>
                      </m:sub>
                    </m:sSub>
                  </m:oMath>
                </a14:m>
                <a:r>
                  <a:rPr lang="en-US" altLang="ja-JP" sz="1100" dirty="0">
                    <a:latin typeface="+mn-lt"/>
                  </a:rPr>
                  <a:t> Channels</a:t>
                </a:r>
              </a:p>
              <a:p>
                <a:pPr algn="ctr"/>
                <a:r>
                  <a:rPr lang="en-US" altLang="ja-JP" sz="1100" dirty="0">
                    <a:latin typeface="+mn-lt"/>
                  </a:rPr>
                  <a:t>1MHz spacing</a:t>
                </a:r>
                <a:endParaRPr kumimoji="1" lang="ja-JP" altLang="en-US" sz="1100">
                  <a:latin typeface="+mn-lt"/>
                </a:endParaRPr>
              </a:p>
            </p:txBody>
          </p:sp>
        </mc:Choice>
        <mc:Fallback xmlns="">
          <p:sp>
            <p:nvSpPr>
              <p:cNvPr id="44" name="テキスト ボックス 43">
                <a:extLst>
                  <a:ext uri="{FF2B5EF4-FFF2-40B4-BE49-F238E27FC236}">
                    <a16:creationId xmlns:a16="http://schemas.microsoft.com/office/drawing/2014/main" id="{CDA8972D-C786-524C-B5F0-29C9561A49FF}"/>
                  </a:ext>
                </a:extLst>
              </p:cNvPr>
              <p:cNvSpPr txBox="1">
                <a:spLocks noRot="1" noChangeAspect="1" noMove="1" noResize="1" noEditPoints="1" noAdjustHandles="1" noChangeArrowheads="1" noChangeShapeType="1" noTextEdit="1"/>
              </p:cNvSpPr>
              <p:nvPr/>
            </p:nvSpPr>
            <p:spPr>
              <a:xfrm>
                <a:off x="-7912" y="5301208"/>
                <a:ext cx="1152000" cy="615553"/>
              </a:xfrm>
              <a:prstGeom prst="rect">
                <a:avLst/>
              </a:prstGeom>
              <a:blipFill>
                <a:blip r:embed="rId6"/>
                <a:stretch>
                  <a:fillRect b="-4000"/>
                </a:stretch>
              </a:blipFill>
            </p:spPr>
            <p:txBody>
              <a:bodyPr/>
              <a:lstStyle/>
              <a:p>
                <a:r>
                  <a:rPr lang="ja-JP" altLang="en-US">
                    <a:noFill/>
                  </a:rPr>
                  <a:t> </a:t>
                </a:r>
              </a:p>
            </p:txBody>
          </p:sp>
        </mc:Fallback>
      </mc:AlternateContent>
      <p:sp>
        <p:nvSpPr>
          <p:cNvPr id="45" name="テキスト ボックス 44">
            <a:extLst>
              <a:ext uri="{FF2B5EF4-FFF2-40B4-BE49-F238E27FC236}">
                <a16:creationId xmlns:a16="http://schemas.microsoft.com/office/drawing/2014/main" id="{3F8B0DD7-0DE4-4B4F-AC40-01085670CBEF}"/>
              </a:ext>
            </a:extLst>
          </p:cNvPr>
          <p:cNvSpPr txBox="1"/>
          <p:nvPr/>
        </p:nvSpPr>
        <p:spPr>
          <a:xfrm>
            <a:off x="7115530" y="1916832"/>
            <a:ext cx="1668470" cy="276999"/>
          </a:xfrm>
          <a:prstGeom prst="rect">
            <a:avLst/>
          </a:prstGeom>
          <a:noFill/>
        </p:spPr>
        <p:txBody>
          <a:bodyPr wrap="none" rtlCol="0">
            <a:spAutoFit/>
          </a:bodyPr>
          <a:lstStyle/>
          <a:p>
            <a:r>
              <a:rPr kumimoji="1" lang="ja-JP" altLang="en-US"/>
              <a:t>↓</a:t>
            </a:r>
            <a:r>
              <a:rPr kumimoji="1" lang="en-US" altLang="ja-JP" dirty="0"/>
              <a:t>: </a:t>
            </a:r>
            <a:r>
              <a:rPr kumimoji="1" lang="en-US" altLang="ja-JP" dirty="0">
                <a:latin typeface="+mn-lt"/>
              </a:rPr>
              <a:t>Center Frequency</a:t>
            </a:r>
            <a:endParaRPr kumimoji="1" lang="ja-JP" altLang="en-US">
              <a:latin typeface="+mn-lt"/>
            </a:endParaRPr>
          </a:p>
        </p:txBody>
      </p:sp>
      <p:sp>
        <p:nvSpPr>
          <p:cNvPr id="46" name="テキスト ボックス 45">
            <a:extLst>
              <a:ext uri="{FF2B5EF4-FFF2-40B4-BE49-F238E27FC236}">
                <a16:creationId xmlns:a16="http://schemas.microsoft.com/office/drawing/2014/main" id="{AEEF287A-F8E0-8049-99B8-51FC57F9A701}"/>
              </a:ext>
            </a:extLst>
          </p:cNvPr>
          <p:cNvSpPr txBox="1"/>
          <p:nvPr/>
        </p:nvSpPr>
        <p:spPr>
          <a:xfrm>
            <a:off x="85115" y="2132856"/>
            <a:ext cx="4126846" cy="307777"/>
          </a:xfrm>
          <a:prstGeom prst="rect">
            <a:avLst/>
          </a:prstGeom>
          <a:solidFill>
            <a:schemeClr val="bg1"/>
          </a:solidFill>
        </p:spPr>
        <p:txBody>
          <a:bodyPr wrap="square" rtlCol="0">
            <a:spAutoFit/>
          </a:bodyPr>
          <a:lstStyle/>
          <a:p>
            <a:r>
              <a:rPr kumimoji="1" lang="en-US" altLang="ja-JP" sz="1400" b="1" dirty="0">
                <a:latin typeface="+mn-lt"/>
              </a:rPr>
              <a:t>SUN FSK operating mode #5, #6, #7, #8</a:t>
            </a:r>
          </a:p>
        </p:txBody>
      </p:sp>
    </p:spTree>
    <p:extLst>
      <p:ext uri="{BB962C8B-B14F-4D97-AF65-F5344CB8AC3E}">
        <p14:creationId xmlns:p14="http://schemas.microsoft.com/office/powerpoint/2010/main" val="862198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801BCBF-AEEB-704F-B6D6-7A0707C74204}"/>
              </a:ext>
            </a:extLst>
          </p:cNvPr>
          <p:cNvSpPr>
            <a:spLocks noGrp="1"/>
          </p:cNvSpPr>
          <p:nvPr>
            <p:ph type="dt" sz="half" idx="2"/>
          </p:nvPr>
        </p:nvSpPr>
        <p:spPr/>
        <p:txBody>
          <a:bodyPr/>
          <a:lstStyle/>
          <a:p>
            <a:r>
              <a:rPr lang="en-001" altLang="ja-JP"/>
              <a:t>&lt;</a:t>
            </a:r>
            <a:r>
              <a:rPr lang="en-US" altLang="ja-JP"/>
              <a:t>January</a:t>
            </a:r>
            <a:r>
              <a:rPr lang="en-001" altLang="ja-JP"/>
              <a:t>,202</a:t>
            </a:r>
            <a:r>
              <a:rPr lang="en-US" altLang="ja-JP"/>
              <a:t>1</a:t>
            </a:r>
            <a:r>
              <a:rPr lang="en-001" altLang="ja-JP"/>
              <a:t>&gt;</a:t>
            </a:r>
            <a:endParaRPr lang="en-US" altLang="ja-JP" dirty="0"/>
          </a:p>
        </p:txBody>
      </p:sp>
      <p:sp>
        <p:nvSpPr>
          <p:cNvPr id="3" name="フッター プレースホルダー 2">
            <a:extLst>
              <a:ext uri="{FF2B5EF4-FFF2-40B4-BE49-F238E27FC236}">
                <a16:creationId xmlns:a16="http://schemas.microsoft.com/office/drawing/2014/main" id="{760979B1-CF66-424F-8086-D915F87D7230}"/>
              </a:ext>
            </a:extLst>
          </p:cNvPr>
          <p:cNvSpPr>
            <a:spLocks noGrp="1"/>
          </p:cNvSpPr>
          <p:nvPr>
            <p:ph type="ftr" sz="quarter" idx="3"/>
          </p:nvPr>
        </p:nvSpPr>
        <p:spPr/>
        <p:txBody>
          <a:bodyPr/>
          <a:lstStyle/>
          <a:p>
            <a:r>
              <a:rPr lang="en-US" altLang="ja-JP" dirty="0"/>
              <a:t>Hiroshi Harada, Ryota Okumura (Kyoto University)</a:t>
            </a:r>
          </a:p>
          <a:p>
            <a:r>
              <a:rPr lang="en-US" altLang="ja-JP" dirty="0"/>
              <a:t>                      </a:t>
            </a:r>
          </a:p>
        </p:txBody>
      </p:sp>
      <p:sp>
        <p:nvSpPr>
          <p:cNvPr id="4" name="スライド番号プレースホルダー 3">
            <a:extLst>
              <a:ext uri="{FF2B5EF4-FFF2-40B4-BE49-F238E27FC236}">
                <a16:creationId xmlns:a16="http://schemas.microsoft.com/office/drawing/2014/main" id="{34A03DA9-A8B6-C143-9EAC-15A9FFCEF60B}"/>
              </a:ext>
            </a:extLst>
          </p:cNvPr>
          <p:cNvSpPr>
            <a:spLocks noGrp="1"/>
          </p:cNvSpPr>
          <p:nvPr>
            <p:ph type="sldNum" sz="quarter" idx="4"/>
          </p:nvPr>
        </p:nvSpPr>
        <p:spPr/>
        <p:txBody>
          <a:bodyPr/>
          <a:lstStyle/>
          <a:p>
            <a:r>
              <a:rPr lang="en-US" altLang="ja-JP"/>
              <a:t>Slide </a:t>
            </a:r>
            <a:fld id="{EED9155A-5036-44B5-A27C-97F620582CD6}" type="slidenum">
              <a:rPr lang="en-US" altLang="ja-JP" smtClean="0"/>
              <a:pPr/>
              <a:t>7</a:t>
            </a:fld>
            <a:endParaRPr lang="en-US" altLang="ja-JP" dirty="0"/>
          </a:p>
        </p:txBody>
      </p:sp>
      <p:sp>
        <p:nvSpPr>
          <p:cNvPr id="6" name="タイトル 1">
            <a:extLst>
              <a:ext uri="{FF2B5EF4-FFF2-40B4-BE49-F238E27FC236}">
                <a16:creationId xmlns:a16="http://schemas.microsoft.com/office/drawing/2014/main" id="{74AF2D30-8130-B947-9026-60A4AB99D5EA}"/>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kern="0" dirty="0"/>
              <a:t>Proposed Serial Channel Numbering</a:t>
            </a:r>
            <a:endParaRPr lang="ja-JP" altLang="en-US" sz="3200" kern="0"/>
          </a:p>
        </p:txBody>
      </p:sp>
      <p:sp>
        <p:nvSpPr>
          <p:cNvPr id="17" name="コンテンツ プレースホルダー 2">
            <a:extLst>
              <a:ext uri="{FF2B5EF4-FFF2-40B4-BE49-F238E27FC236}">
                <a16:creationId xmlns:a16="http://schemas.microsoft.com/office/drawing/2014/main" id="{2EBD8B33-EB21-0946-9D64-364F1B97744E}"/>
              </a:ext>
            </a:extLst>
          </p:cNvPr>
          <p:cNvSpPr txBox="1">
            <a:spLocks/>
          </p:cNvSpPr>
          <p:nvPr/>
        </p:nvSpPr>
        <p:spPr>
          <a:xfrm>
            <a:off x="679262" y="1412078"/>
            <a:ext cx="7668344" cy="2062759"/>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Channel numbers for different spacings are defined in continuance</a:t>
            </a:r>
          </a:p>
          <a:p>
            <a:r>
              <a:rPr lang="en-US" altLang="ja-JP" sz="2000" kern="0" dirty="0"/>
              <a:t>In a PAN, either channels </a:t>
            </a:r>
            <a:r>
              <a:rPr lang="en-US" altLang="ja-JP" sz="2000" kern="0" dirty="0">
                <a:solidFill>
                  <a:srgbClr val="FF0000"/>
                </a:solidFill>
              </a:rPr>
              <a:t>0–33, 34–50, 51–62, 63–71, or 72–78 </a:t>
            </a:r>
            <a:r>
              <a:rPr lang="en-US" altLang="ja-JP" sz="2000" kern="0" dirty="0"/>
              <a:t>are used. </a:t>
            </a:r>
            <a:endParaRPr lang="ja-JP" altLang="en-US" sz="2000" kern="0"/>
          </a:p>
        </p:txBody>
      </p:sp>
      <mc:AlternateContent xmlns:mc="http://schemas.openxmlformats.org/markup-compatibility/2006" xmlns:a14="http://schemas.microsoft.com/office/drawing/2010/main">
        <mc:Choice Requires="a14">
          <p:graphicFrame>
            <p:nvGraphicFramePr>
              <p:cNvPr id="5" name="表 6">
                <a:extLst>
                  <a:ext uri="{FF2B5EF4-FFF2-40B4-BE49-F238E27FC236}">
                    <a16:creationId xmlns:a16="http://schemas.microsoft.com/office/drawing/2014/main" id="{9B7894E1-95C2-3B44-9857-162F3CCA1A85}"/>
                  </a:ext>
                </a:extLst>
              </p:cNvPr>
              <p:cNvGraphicFramePr>
                <a:graphicFrameLocks noGrp="1"/>
              </p:cNvGraphicFramePr>
              <p:nvPr>
                <p:extLst>
                  <p:ext uri="{D42A27DB-BD31-4B8C-83A1-F6EECF244321}">
                    <p14:modId xmlns:p14="http://schemas.microsoft.com/office/powerpoint/2010/main" val="568814188"/>
                  </p:ext>
                </p:extLst>
              </p:nvPr>
            </p:nvGraphicFramePr>
            <p:xfrm>
              <a:off x="323528" y="3247108"/>
              <a:ext cx="8618226" cy="2494280"/>
            </p:xfrm>
            <a:graphic>
              <a:graphicData uri="http://schemas.openxmlformats.org/drawingml/2006/table">
                <a:tbl>
                  <a:tblPr firstRow="1" bandRow="1">
                    <a:tableStyleId>{5C22544A-7EE6-4342-B048-85BDC9FD1C3A}</a:tableStyleId>
                  </a:tblPr>
                  <a:tblGrid>
                    <a:gridCol w="864096">
                      <a:extLst>
                        <a:ext uri="{9D8B030D-6E8A-4147-A177-3AD203B41FA5}">
                          <a16:colId xmlns:a16="http://schemas.microsoft.com/office/drawing/2014/main" val="1594133802"/>
                        </a:ext>
                      </a:extLst>
                    </a:gridCol>
                    <a:gridCol w="1550826">
                      <a:extLst>
                        <a:ext uri="{9D8B030D-6E8A-4147-A177-3AD203B41FA5}">
                          <a16:colId xmlns:a16="http://schemas.microsoft.com/office/drawing/2014/main" val="562415726"/>
                        </a:ext>
                      </a:extLst>
                    </a:gridCol>
                    <a:gridCol w="1550826">
                      <a:extLst>
                        <a:ext uri="{9D8B030D-6E8A-4147-A177-3AD203B41FA5}">
                          <a16:colId xmlns:a16="http://schemas.microsoft.com/office/drawing/2014/main" val="3035151493"/>
                        </a:ext>
                      </a:extLst>
                    </a:gridCol>
                    <a:gridCol w="1550826">
                      <a:extLst>
                        <a:ext uri="{9D8B030D-6E8A-4147-A177-3AD203B41FA5}">
                          <a16:colId xmlns:a16="http://schemas.microsoft.com/office/drawing/2014/main" val="145008640"/>
                        </a:ext>
                      </a:extLst>
                    </a:gridCol>
                    <a:gridCol w="1550826">
                      <a:extLst>
                        <a:ext uri="{9D8B030D-6E8A-4147-A177-3AD203B41FA5}">
                          <a16:colId xmlns:a16="http://schemas.microsoft.com/office/drawing/2014/main" val="1147956612"/>
                        </a:ext>
                      </a:extLst>
                    </a:gridCol>
                    <a:gridCol w="1550826">
                      <a:extLst>
                        <a:ext uri="{9D8B030D-6E8A-4147-A177-3AD203B41FA5}">
                          <a16:colId xmlns:a16="http://schemas.microsoft.com/office/drawing/2014/main" val="1644944177"/>
                        </a:ext>
                      </a:extLst>
                    </a:gridCol>
                  </a:tblGrid>
                  <a:tr h="370840">
                    <a:tc>
                      <a:txBody>
                        <a:bodyPr/>
                        <a:lstStyle/>
                        <a:p>
                          <a:pPr algn="ctr"/>
                          <a:endParaRPr kumimoji="1" lang="ja-JP" altLang="en-US">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sz="1600" b="0" i="1" dirty="0" err="1">
                              <a:solidFill>
                                <a:schemeClr val="tx1"/>
                              </a:solidFill>
                              <a:latin typeface="Times New Roman" panose="02020603050405020304" pitchFamily="18" charset="0"/>
                              <a:cs typeface="Times New Roman" panose="02020603050405020304" pitchFamily="18" charset="0"/>
                            </a:rPr>
                            <a:t>ChanSpacing</a:t>
                          </a:r>
                          <a:endParaRPr kumimoji="1" lang="ja-JP" altLang="en-US" sz="1600" b="0" i="1">
                            <a:solidFill>
                              <a:schemeClr val="tx1"/>
                            </a:solidFill>
                            <a:latin typeface="Times New Roman" panose="02020603050405020304" pitchFamily="18" charset="0"/>
                            <a:cs typeface="Times New Roman" panose="02020603050405020304" pitchFamily="18" charset="0"/>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1" dirty="0">
                              <a:solidFill>
                                <a:schemeClr val="tx1"/>
                              </a:solidFill>
                              <a:latin typeface="Times New Roman" panose="02020603050405020304" pitchFamily="18" charset="0"/>
                              <a:cs typeface="Times New Roman" panose="02020603050405020304" pitchFamily="18" charset="0"/>
                            </a:rPr>
                            <a:t>ChanCenterFreq</a:t>
                          </a:r>
                          <a:r>
                            <a:rPr kumimoji="1" lang="en-US" altLang="ja-JP" sz="1600" b="0" i="0" baseline="-25000" dirty="0">
                              <a:solidFill>
                                <a:schemeClr val="tx1"/>
                              </a:solidFill>
                              <a:latin typeface="Times New Roman" panose="02020603050405020304" pitchFamily="18" charset="0"/>
                              <a:cs typeface="Times New Roman" panose="02020603050405020304" pitchFamily="18" charset="0"/>
                            </a:rPr>
                            <a:t>0 </a:t>
                          </a:r>
                          <a:r>
                            <a:rPr kumimoji="1" lang="en-US" altLang="ja-JP" sz="1600" b="0" i="0" baseline="0" dirty="0">
                              <a:solidFill>
                                <a:schemeClr val="tx1"/>
                              </a:solidFill>
                              <a:latin typeface="+mn-lt"/>
                              <a:cs typeface="Times New Roman" panose="02020603050405020304" pitchFamily="18" charset="0"/>
                            </a:rPr>
                            <a:t>for </a:t>
                          </a:r>
                          <a:r>
                            <a:rPr kumimoji="1" lang="en-US" altLang="ja-JP" sz="1600" b="0" i="1" dirty="0">
                              <a:solidFill>
                                <a:schemeClr val="tx1"/>
                              </a:solidFill>
                              <a:latin typeface="Times New Roman" panose="02020603050405020304" pitchFamily="18" charset="0"/>
                              <a:cs typeface="Times New Roman" panose="02020603050405020304" pitchFamily="18" charset="0"/>
                            </a:rPr>
                            <a:t>N</a:t>
                          </a:r>
                          <a:endParaRPr kumimoji="1" lang="ja-JP" altLang="en-US" sz="1600" b="0" i="0" baseline="-25000">
                            <a:solidFill>
                              <a:schemeClr val="tx1"/>
                            </a:solidFill>
                            <a:latin typeface="Times New Roman" panose="02020603050405020304" pitchFamily="18" charset="0"/>
                            <a:cs typeface="Times New Roman" panose="02020603050405020304" pitchFamily="18" charset="0"/>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b="0" dirty="0">
                              <a:solidFill>
                                <a:schemeClr val="tx1"/>
                              </a:solidFill>
                            </a:rPr>
                            <a:t>Last </a:t>
                          </a:r>
                          <a:r>
                            <a:rPr kumimoji="1" lang="en-US" altLang="ja-JP" sz="1600" b="0" i="1" dirty="0" err="1">
                              <a:solidFill>
                                <a:schemeClr val="tx1"/>
                              </a:solidFill>
                              <a:latin typeface="Times New Roman" panose="02020603050405020304" pitchFamily="18" charset="0"/>
                              <a:cs typeface="Times New Roman" panose="02020603050405020304" pitchFamily="18" charset="0"/>
                            </a:rPr>
                            <a:t>ChanCenterFreq</a:t>
                          </a:r>
                          <a:endParaRPr kumimoji="1" lang="ja-JP" altLang="en-US" b="0">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sz="1800" b="0" i="1" dirty="0" err="1">
                              <a:solidFill>
                                <a:schemeClr val="tx1"/>
                              </a:solidFill>
                              <a:latin typeface="Times New Roman" panose="02020603050405020304" pitchFamily="18" charset="0"/>
                              <a:cs typeface="Times New Roman" panose="02020603050405020304" pitchFamily="18" charset="0"/>
                            </a:rPr>
                            <a:t>NumChan</a:t>
                          </a:r>
                          <a:endParaRPr kumimoji="1" lang="ja-JP" altLang="en-US" b="0">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1" dirty="0" err="1">
                              <a:solidFill>
                                <a:schemeClr val="tx1"/>
                              </a:solidFill>
                              <a:latin typeface="Times New Roman" panose="02020603050405020304" pitchFamily="18" charset="0"/>
                              <a:cs typeface="Times New Roman" panose="02020603050405020304" pitchFamily="18" charset="0"/>
                            </a:rPr>
                            <a:t>TotalNumChan</a:t>
                          </a:r>
                          <a:r>
                            <a:rPr kumimoji="1" lang="en-US" altLang="ja-JP" sz="1800" b="0" i="1" dirty="0">
                              <a:solidFill>
                                <a:schemeClr val="tx1"/>
                              </a:solidFill>
                              <a:latin typeface="Times New Roman" panose="02020603050405020304" pitchFamily="18" charset="0"/>
                              <a:cs typeface="Times New Roman" panose="02020603050405020304" pitchFamily="18" charset="0"/>
                            </a:rPr>
                            <a:t> </a:t>
                          </a:r>
                          <a:r>
                            <a:rPr kumimoji="1" lang="en-US" altLang="ja-JP" sz="1800" b="0" i="0" baseline="0" dirty="0">
                              <a:solidFill>
                                <a:schemeClr val="tx1"/>
                              </a:solidFill>
                              <a:latin typeface="+mn-lt"/>
                              <a:cs typeface="Times New Roman" panose="02020603050405020304" pitchFamily="18" charset="0"/>
                            </a:rPr>
                            <a:t>for </a:t>
                          </a:r>
                          <a:r>
                            <a:rPr kumimoji="1" lang="en-US" altLang="ja-JP" sz="1800" b="0" i="1" dirty="0">
                              <a:solidFill>
                                <a:schemeClr val="tx1"/>
                              </a:solidFill>
                              <a:latin typeface="Times New Roman" panose="02020603050405020304" pitchFamily="18" charset="0"/>
                              <a:cs typeface="Times New Roman" panose="02020603050405020304" pitchFamily="18" charset="0"/>
                            </a:rPr>
                            <a:t>N</a:t>
                          </a:r>
                          <a:endParaRPr kumimoji="1" lang="ja-JP" altLang="en-US" b="0">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482451597"/>
                      </a:ext>
                    </a:extLst>
                  </a:tr>
                  <a:tr h="370840">
                    <a:tc>
                      <a:txBody>
                        <a:bodyPr/>
                        <a:lstStyle/>
                        <a:p>
                          <a:pPr algn="ctr"/>
                          <a14:m>
                            <m:oMath xmlns:m="http://schemas.openxmlformats.org/officeDocument/2006/math">
                              <m:r>
                                <a:rPr kumimoji="1" lang="en-US" altLang="ja-JP" i="1" dirty="0" smtClean="0">
                                  <a:solidFill>
                                    <a:schemeClr val="tx1"/>
                                  </a:solidFill>
                                  <a:latin typeface="Cambria Math" panose="02040503050406030204" pitchFamily="18" charset="0"/>
                                </a:rPr>
                                <m:t>𝑁</m:t>
                              </m:r>
                            </m:oMath>
                          </a14:m>
                          <a:r>
                            <a:rPr kumimoji="1" lang="en-US" altLang="ja-JP" dirty="0">
                              <a:solidFill>
                                <a:schemeClr val="tx1"/>
                              </a:solidFill>
                            </a:rPr>
                            <a:t>=1</a:t>
                          </a:r>
                          <a:endParaRPr kumimoji="1" lang="ja-JP" altLang="en-US">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chemeClr val="tx1"/>
                              </a:solidFill>
                            </a:rPr>
                            <a:t>0.2 MHz</a:t>
                          </a:r>
                          <a:endParaRPr kumimoji="1" lang="ja-JP" altLang="en-US">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921.0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927.6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0–33</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34</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755518635"/>
                      </a:ext>
                    </a:extLst>
                  </a:tr>
                  <a:tr h="370840">
                    <a:tc>
                      <a:txBody>
                        <a:bodyPr/>
                        <a:lstStyle/>
                        <a:p>
                          <a:pPr algn="ctr"/>
                          <a14:m>
                            <m:oMath xmlns:m="http://schemas.openxmlformats.org/officeDocument/2006/math">
                              <m:r>
                                <a:rPr kumimoji="1" lang="en-US" altLang="ja-JP" i="1" dirty="0" smtClean="0">
                                  <a:solidFill>
                                    <a:schemeClr val="tx1"/>
                                  </a:solidFill>
                                  <a:latin typeface="Cambria Math" panose="02040503050406030204" pitchFamily="18" charset="0"/>
                                </a:rPr>
                                <m:t>𝑁</m:t>
                              </m:r>
                            </m:oMath>
                          </a14:m>
                          <a:r>
                            <a:rPr kumimoji="1" lang="en-US" altLang="ja-JP" dirty="0">
                              <a:solidFill>
                                <a:schemeClr val="tx1"/>
                              </a:solidFill>
                            </a:rPr>
                            <a:t>=2</a:t>
                          </a:r>
                          <a:endParaRPr kumimoji="1" lang="ja-JP" altLang="en-US">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0.4 MHz</a:t>
                          </a:r>
                          <a:endParaRPr kumimoji="1" lang="ja-JP" altLang="en-US">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921.0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927.4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34–50</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17</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238670092"/>
                      </a:ext>
                    </a:extLst>
                  </a:tr>
                  <a:tr h="370840">
                    <a:tc>
                      <a:txBody>
                        <a:bodyPr/>
                        <a:lstStyle/>
                        <a:p>
                          <a:pPr algn="ctr"/>
                          <a14:m>
                            <m:oMath xmlns:m="http://schemas.openxmlformats.org/officeDocument/2006/math">
                              <m:r>
                                <a:rPr kumimoji="1" lang="en-US" altLang="ja-JP" i="1" dirty="0" smtClean="0">
                                  <a:solidFill>
                                    <a:schemeClr val="tx1"/>
                                  </a:solidFill>
                                  <a:latin typeface="Cambria Math" panose="02040503050406030204" pitchFamily="18" charset="0"/>
                                </a:rPr>
                                <m:t>𝑁</m:t>
                              </m:r>
                            </m:oMath>
                          </a14:m>
                          <a:r>
                            <a:rPr kumimoji="1" lang="en-US" altLang="ja-JP" dirty="0">
                              <a:solidFill>
                                <a:schemeClr val="tx1"/>
                              </a:solidFill>
                            </a:rPr>
                            <a:t>=3</a:t>
                          </a:r>
                          <a:endParaRPr kumimoji="1" lang="ja-JP" altLang="en-US">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0.6 MHz</a:t>
                          </a:r>
                          <a:endParaRPr kumimoji="1" lang="ja-JP" altLang="en-US">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921.0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927.6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51–62</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12</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637128993"/>
                      </a:ext>
                    </a:extLst>
                  </a:tr>
                  <a:tr h="370840">
                    <a:tc>
                      <a:txBody>
                        <a:bodyPr/>
                        <a:lstStyle/>
                        <a:p>
                          <a:pPr algn="ctr"/>
                          <a14:m>
                            <m:oMath xmlns:m="http://schemas.openxmlformats.org/officeDocument/2006/math">
                              <m:r>
                                <a:rPr kumimoji="1" lang="en-US" altLang="ja-JP" i="1" dirty="0" smtClean="0">
                                  <a:solidFill>
                                    <a:schemeClr val="tx1"/>
                                  </a:solidFill>
                                  <a:latin typeface="Cambria Math" panose="02040503050406030204" pitchFamily="18" charset="0"/>
                                </a:rPr>
                                <m:t>𝑁</m:t>
                              </m:r>
                            </m:oMath>
                          </a14:m>
                          <a:r>
                            <a:rPr kumimoji="1" lang="en-US" altLang="ja-JP" dirty="0">
                              <a:solidFill>
                                <a:schemeClr val="tx1"/>
                              </a:solidFill>
                            </a:rPr>
                            <a:t>=4</a:t>
                          </a:r>
                          <a:endParaRPr kumimoji="1" lang="ja-JP" altLang="en-US">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0.8 MHz</a:t>
                          </a:r>
                          <a:endParaRPr kumimoji="1" lang="ja-JP" altLang="en-US">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921.0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927.4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63–71</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9</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901007192"/>
                      </a:ext>
                    </a:extLst>
                  </a:tr>
                  <a:tr h="370840">
                    <a:tc>
                      <a:txBody>
                        <a:bodyPr/>
                        <a:lstStyle/>
                        <a:p>
                          <a:pPr algn="ctr"/>
                          <a14:m>
                            <m:oMath xmlns:m="http://schemas.openxmlformats.org/officeDocument/2006/math">
                              <m:r>
                                <a:rPr kumimoji="1" lang="en-US" altLang="ja-JP" i="1" dirty="0" smtClean="0">
                                  <a:solidFill>
                                    <a:schemeClr val="tx1"/>
                                  </a:solidFill>
                                  <a:latin typeface="Cambria Math" panose="02040503050406030204" pitchFamily="18" charset="0"/>
                                </a:rPr>
                                <m:t>𝑁</m:t>
                              </m:r>
                            </m:oMath>
                          </a14:m>
                          <a:r>
                            <a:rPr kumimoji="1" lang="en-US" altLang="ja-JP" dirty="0">
                              <a:solidFill>
                                <a:schemeClr val="tx1"/>
                              </a:solidFill>
                            </a:rPr>
                            <a:t>=5</a:t>
                          </a:r>
                          <a:endParaRPr kumimoji="1" lang="ja-JP" altLang="en-US">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1.0 MHz</a:t>
                          </a:r>
                          <a:endParaRPr kumimoji="1" lang="ja-JP" altLang="en-US">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921.0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927.0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72–78</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7</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121222309"/>
                      </a:ext>
                    </a:extLst>
                  </a:tr>
                </a:tbl>
              </a:graphicData>
            </a:graphic>
          </p:graphicFrame>
        </mc:Choice>
        <mc:Fallback xmlns="">
          <p:graphicFrame>
            <p:nvGraphicFramePr>
              <p:cNvPr id="5" name="表 6">
                <a:extLst>
                  <a:ext uri="{FF2B5EF4-FFF2-40B4-BE49-F238E27FC236}">
                    <a16:creationId xmlns:a16="http://schemas.microsoft.com/office/drawing/2014/main" id="{9B7894E1-95C2-3B44-9857-162F3CCA1A85}"/>
                  </a:ext>
                </a:extLst>
              </p:cNvPr>
              <p:cNvGraphicFramePr>
                <a:graphicFrameLocks noGrp="1"/>
              </p:cNvGraphicFramePr>
              <p:nvPr>
                <p:extLst>
                  <p:ext uri="{D42A27DB-BD31-4B8C-83A1-F6EECF244321}">
                    <p14:modId xmlns:p14="http://schemas.microsoft.com/office/powerpoint/2010/main" val="568814188"/>
                  </p:ext>
                </p:extLst>
              </p:nvPr>
            </p:nvGraphicFramePr>
            <p:xfrm>
              <a:off x="323528" y="3247108"/>
              <a:ext cx="8618226" cy="2494280"/>
            </p:xfrm>
            <a:graphic>
              <a:graphicData uri="http://schemas.openxmlformats.org/drawingml/2006/table">
                <a:tbl>
                  <a:tblPr firstRow="1" bandRow="1">
                    <a:tableStyleId>{5C22544A-7EE6-4342-B048-85BDC9FD1C3A}</a:tableStyleId>
                  </a:tblPr>
                  <a:tblGrid>
                    <a:gridCol w="864096">
                      <a:extLst>
                        <a:ext uri="{9D8B030D-6E8A-4147-A177-3AD203B41FA5}">
                          <a16:colId xmlns:a16="http://schemas.microsoft.com/office/drawing/2014/main" val="1594133802"/>
                        </a:ext>
                      </a:extLst>
                    </a:gridCol>
                    <a:gridCol w="1550826">
                      <a:extLst>
                        <a:ext uri="{9D8B030D-6E8A-4147-A177-3AD203B41FA5}">
                          <a16:colId xmlns:a16="http://schemas.microsoft.com/office/drawing/2014/main" val="562415726"/>
                        </a:ext>
                      </a:extLst>
                    </a:gridCol>
                    <a:gridCol w="1550826">
                      <a:extLst>
                        <a:ext uri="{9D8B030D-6E8A-4147-A177-3AD203B41FA5}">
                          <a16:colId xmlns:a16="http://schemas.microsoft.com/office/drawing/2014/main" val="3035151493"/>
                        </a:ext>
                      </a:extLst>
                    </a:gridCol>
                    <a:gridCol w="1550826">
                      <a:extLst>
                        <a:ext uri="{9D8B030D-6E8A-4147-A177-3AD203B41FA5}">
                          <a16:colId xmlns:a16="http://schemas.microsoft.com/office/drawing/2014/main" val="145008640"/>
                        </a:ext>
                      </a:extLst>
                    </a:gridCol>
                    <a:gridCol w="1550826">
                      <a:extLst>
                        <a:ext uri="{9D8B030D-6E8A-4147-A177-3AD203B41FA5}">
                          <a16:colId xmlns:a16="http://schemas.microsoft.com/office/drawing/2014/main" val="1147956612"/>
                        </a:ext>
                      </a:extLst>
                    </a:gridCol>
                    <a:gridCol w="1550826">
                      <a:extLst>
                        <a:ext uri="{9D8B030D-6E8A-4147-A177-3AD203B41FA5}">
                          <a16:colId xmlns:a16="http://schemas.microsoft.com/office/drawing/2014/main" val="1644944177"/>
                        </a:ext>
                      </a:extLst>
                    </a:gridCol>
                  </a:tblGrid>
                  <a:tr h="640080">
                    <a:tc>
                      <a:txBody>
                        <a:bodyPr/>
                        <a:lstStyle/>
                        <a:p>
                          <a:pPr algn="ctr"/>
                          <a:endParaRPr kumimoji="1" lang="ja-JP" altLang="en-US">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sz="1600" b="0" i="1" dirty="0" err="1">
                              <a:solidFill>
                                <a:schemeClr val="tx1"/>
                              </a:solidFill>
                              <a:latin typeface="Times New Roman" panose="02020603050405020304" pitchFamily="18" charset="0"/>
                              <a:cs typeface="Times New Roman" panose="02020603050405020304" pitchFamily="18" charset="0"/>
                            </a:rPr>
                            <a:t>ChanSpacing</a:t>
                          </a:r>
                          <a:endParaRPr kumimoji="1" lang="ja-JP" altLang="en-US" sz="1600" b="0" i="1">
                            <a:solidFill>
                              <a:schemeClr val="tx1"/>
                            </a:solidFill>
                            <a:latin typeface="Times New Roman" panose="02020603050405020304" pitchFamily="18" charset="0"/>
                            <a:cs typeface="Times New Roman" panose="02020603050405020304" pitchFamily="18" charset="0"/>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1" dirty="0">
                              <a:solidFill>
                                <a:schemeClr val="tx1"/>
                              </a:solidFill>
                              <a:latin typeface="Times New Roman" panose="02020603050405020304" pitchFamily="18" charset="0"/>
                              <a:cs typeface="Times New Roman" panose="02020603050405020304" pitchFamily="18" charset="0"/>
                            </a:rPr>
                            <a:t>ChanCenterFreq</a:t>
                          </a:r>
                          <a:r>
                            <a:rPr kumimoji="1" lang="en-US" altLang="ja-JP" sz="1600" b="0" i="0" baseline="-25000" dirty="0">
                              <a:solidFill>
                                <a:schemeClr val="tx1"/>
                              </a:solidFill>
                              <a:latin typeface="Times New Roman" panose="02020603050405020304" pitchFamily="18" charset="0"/>
                              <a:cs typeface="Times New Roman" panose="02020603050405020304" pitchFamily="18" charset="0"/>
                            </a:rPr>
                            <a:t>0 </a:t>
                          </a:r>
                          <a:r>
                            <a:rPr kumimoji="1" lang="en-US" altLang="ja-JP" sz="1600" b="0" i="0" baseline="0" dirty="0">
                              <a:solidFill>
                                <a:schemeClr val="tx1"/>
                              </a:solidFill>
                              <a:latin typeface="+mn-lt"/>
                              <a:cs typeface="Times New Roman" panose="02020603050405020304" pitchFamily="18" charset="0"/>
                            </a:rPr>
                            <a:t>for </a:t>
                          </a:r>
                          <a:r>
                            <a:rPr kumimoji="1" lang="en-US" altLang="ja-JP" sz="1600" b="0" i="1" dirty="0">
                              <a:solidFill>
                                <a:schemeClr val="tx1"/>
                              </a:solidFill>
                              <a:latin typeface="Times New Roman" panose="02020603050405020304" pitchFamily="18" charset="0"/>
                              <a:cs typeface="Times New Roman" panose="02020603050405020304" pitchFamily="18" charset="0"/>
                            </a:rPr>
                            <a:t>N</a:t>
                          </a:r>
                          <a:endParaRPr kumimoji="1" lang="ja-JP" altLang="en-US" sz="1600" b="0" i="0" baseline="-25000">
                            <a:solidFill>
                              <a:schemeClr val="tx1"/>
                            </a:solidFill>
                            <a:latin typeface="Times New Roman" panose="02020603050405020304" pitchFamily="18" charset="0"/>
                            <a:cs typeface="Times New Roman" panose="02020603050405020304" pitchFamily="18" charset="0"/>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b="0" dirty="0">
                              <a:solidFill>
                                <a:schemeClr val="tx1"/>
                              </a:solidFill>
                            </a:rPr>
                            <a:t>Last </a:t>
                          </a:r>
                          <a:r>
                            <a:rPr kumimoji="1" lang="en-US" altLang="ja-JP" sz="1600" b="0" i="1" dirty="0" err="1">
                              <a:solidFill>
                                <a:schemeClr val="tx1"/>
                              </a:solidFill>
                              <a:latin typeface="Times New Roman" panose="02020603050405020304" pitchFamily="18" charset="0"/>
                              <a:cs typeface="Times New Roman" panose="02020603050405020304" pitchFamily="18" charset="0"/>
                            </a:rPr>
                            <a:t>ChanCenterFreq</a:t>
                          </a:r>
                          <a:endParaRPr kumimoji="1" lang="ja-JP" altLang="en-US" b="0">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sz="1800" b="0" i="1" dirty="0" err="1">
                              <a:solidFill>
                                <a:schemeClr val="tx1"/>
                              </a:solidFill>
                              <a:latin typeface="Times New Roman" panose="02020603050405020304" pitchFamily="18" charset="0"/>
                              <a:cs typeface="Times New Roman" panose="02020603050405020304" pitchFamily="18" charset="0"/>
                            </a:rPr>
                            <a:t>NumChan</a:t>
                          </a:r>
                          <a:endParaRPr kumimoji="1" lang="ja-JP" altLang="en-US" b="0">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1" dirty="0" err="1">
                              <a:solidFill>
                                <a:schemeClr val="tx1"/>
                              </a:solidFill>
                              <a:latin typeface="Times New Roman" panose="02020603050405020304" pitchFamily="18" charset="0"/>
                              <a:cs typeface="Times New Roman" panose="02020603050405020304" pitchFamily="18" charset="0"/>
                            </a:rPr>
                            <a:t>TotalNumChan</a:t>
                          </a:r>
                          <a:r>
                            <a:rPr kumimoji="1" lang="en-US" altLang="ja-JP" sz="1800" b="0" i="1" dirty="0">
                              <a:solidFill>
                                <a:schemeClr val="tx1"/>
                              </a:solidFill>
                              <a:latin typeface="Times New Roman" panose="02020603050405020304" pitchFamily="18" charset="0"/>
                              <a:cs typeface="Times New Roman" panose="02020603050405020304" pitchFamily="18" charset="0"/>
                            </a:rPr>
                            <a:t> </a:t>
                          </a:r>
                          <a:r>
                            <a:rPr kumimoji="1" lang="en-US" altLang="ja-JP" sz="1800" b="0" i="0" baseline="0" dirty="0">
                              <a:solidFill>
                                <a:schemeClr val="tx1"/>
                              </a:solidFill>
                              <a:latin typeface="+mn-lt"/>
                              <a:cs typeface="Times New Roman" panose="02020603050405020304" pitchFamily="18" charset="0"/>
                            </a:rPr>
                            <a:t>for </a:t>
                          </a:r>
                          <a:r>
                            <a:rPr kumimoji="1" lang="en-US" altLang="ja-JP" sz="1800" b="0" i="1" dirty="0">
                              <a:solidFill>
                                <a:schemeClr val="tx1"/>
                              </a:solidFill>
                              <a:latin typeface="Times New Roman" panose="02020603050405020304" pitchFamily="18" charset="0"/>
                              <a:cs typeface="Times New Roman" panose="02020603050405020304" pitchFamily="18" charset="0"/>
                            </a:rPr>
                            <a:t>N</a:t>
                          </a:r>
                          <a:endParaRPr kumimoji="1" lang="ja-JP" altLang="en-US" b="0">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482451597"/>
                      </a:ext>
                    </a:extLst>
                  </a:tr>
                  <a:tr h="370840">
                    <a:tc>
                      <a:txBody>
                        <a:bodyPr/>
                        <a:lstStyle/>
                        <a:p>
                          <a:endParaRPr lang="ja-JP"/>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blipFill>
                          <a:blip r:embed="rId2"/>
                          <a:stretch>
                            <a:fillRect l="-1471" t="-182759" r="-901471" b="-431034"/>
                          </a:stretch>
                        </a:blipFill>
                      </a:tcPr>
                    </a:tc>
                    <a:tc>
                      <a:txBody>
                        <a:bodyPr/>
                        <a:lstStyle/>
                        <a:p>
                          <a:pPr algn="ctr"/>
                          <a:r>
                            <a:rPr kumimoji="1" lang="en-US" altLang="ja-JP" dirty="0">
                              <a:solidFill>
                                <a:schemeClr val="tx1"/>
                              </a:solidFill>
                            </a:rPr>
                            <a:t>0.2 MHz</a:t>
                          </a:r>
                          <a:endParaRPr kumimoji="1" lang="ja-JP" altLang="en-US">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921.0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927.6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0–33</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34</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755518635"/>
                      </a:ext>
                    </a:extLst>
                  </a:tr>
                  <a:tr h="370840">
                    <a:tc>
                      <a:txBody>
                        <a:bodyPr/>
                        <a:lstStyle/>
                        <a:p>
                          <a:endParaRPr lang="ja-JP"/>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blipFill>
                          <a:blip r:embed="rId2"/>
                          <a:stretch>
                            <a:fillRect l="-1471" t="-273333" r="-901471" b="-316667"/>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0.4 MHz</a:t>
                          </a:r>
                          <a:endParaRPr kumimoji="1" lang="ja-JP" altLang="en-US">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921.0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927.4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34–50</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17</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238670092"/>
                      </a:ext>
                    </a:extLst>
                  </a:tr>
                  <a:tr h="370840">
                    <a:tc>
                      <a:txBody>
                        <a:bodyPr/>
                        <a:lstStyle/>
                        <a:p>
                          <a:endParaRPr lang="ja-JP"/>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blipFill>
                          <a:blip r:embed="rId2"/>
                          <a:stretch>
                            <a:fillRect l="-1471" t="-386207" r="-901471" b="-227586"/>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0.6 MHz</a:t>
                          </a:r>
                          <a:endParaRPr kumimoji="1" lang="ja-JP" altLang="en-US">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921.0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927.6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51–62</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12</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3637128993"/>
                      </a:ext>
                    </a:extLst>
                  </a:tr>
                  <a:tr h="370840">
                    <a:tc>
                      <a:txBody>
                        <a:bodyPr/>
                        <a:lstStyle/>
                        <a:p>
                          <a:endParaRPr lang="ja-JP"/>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blipFill>
                          <a:blip r:embed="rId2"/>
                          <a:stretch>
                            <a:fillRect l="-1471" t="-470000" r="-901471" b="-120000"/>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0.8 MHz</a:t>
                          </a:r>
                          <a:endParaRPr kumimoji="1" lang="ja-JP" altLang="en-US">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921.0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927.4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63–71</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9</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901007192"/>
                      </a:ext>
                    </a:extLst>
                  </a:tr>
                  <a:tr h="370840">
                    <a:tc>
                      <a:txBody>
                        <a:bodyPr/>
                        <a:lstStyle/>
                        <a:p>
                          <a:endParaRPr lang="ja-JP"/>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blipFill>
                          <a:blip r:embed="rId2"/>
                          <a:stretch>
                            <a:fillRect l="-1471" t="-589655" r="-901471" b="-24138"/>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1.0 MHz</a:t>
                          </a:r>
                          <a:endParaRPr kumimoji="1" lang="ja-JP" altLang="en-US">
                            <a:solidFill>
                              <a:schemeClr val="tx1"/>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921.0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927.0 MHz</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72–78</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r>
                            <a:rPr kumimoji="1" lang="en-US" altLang="ja-JP" dirty="0">
                              <a:solidFill>
                                <a:srgbClr val="FF0000"/>
                              </a:solidFill>
                            </a:rPr>
                            <a:t>7</a:t>
                          </a:r>
                          <a:endParaRPr kumimoji="1" lang="ja-JP" altLang="en-US">
                            <a:solidFill>
                              <a:srgbClr val="FF0000"/>
                            </a:solidFill>
                          </a:endParaRPr>
                        </a:p>
                      </a:txBody>
                      <a:tcPr marL="36000" marR="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2121222309"/>
                      </a:ext>
                    </a:extLst>
                  </a:tr>
                </a:tbl>
              </a:graphicData>
            </a:graphic>
          </p:graphicFrame>
        </mc:Fallback>
      </mc:AlternateContent>
      <p:sp>
        <p:nvSpPr>
          <p:cNvPr id="7" name="テキスト ボックス 6">
            <a:extLst>
              <a:ext uri="{FF2B5EF4-FFF2-40B4-BE49-F238E27FC236}">
                <a16:creationId xmlns:a16="http://schemas.microsoft.com/office/drawing/2014/main" id="{72439383-05DE-8D46-BED5-41BF4AF2C2C9}"/>
              </a:ext>
            </a:extLst>
          </p:cNvPr>
          <p:cNvSpPr txBox="1"/>
          <p:nvPr/>
        </p:nvSpPr>
        <p:spPr>
          <a:xfrm>
            <a:off x="7574642" y="5795972"/>
            <a:ext cx="1133644" cy="369332"/>
          </a:xfrm>
          <a:prstGeom prst="rect">
            <a:avLst/>
          </a:prstGeom>
          <a:noFill/>
        </p:spPr>
        <p:txBody>
          <a:bodyPr wrap="none" rtlCol="0">
            <a:spAutoFit/>
          </a:bodyPr>
          <a:lstStyle/>
          <a:p>
            <a:r>
              <a:rPr kumimoji="1" lang="en-US" altLang="ja-JP" sz="1800" dirty="0">
                <a:solidFill>
                  <a:srgbClr val="FF0000"/>
                </a:solidFill>
                <a:latin typeface="Hiragino Kaku Gothic Pro W3" panose="020B0300000000000000" pitchFamily="34" charset="-128"/>
                <a:ea typeface="Hiragino Kaku Gothic Pro W3" panose="020B0300000000000000" pitchFamily="34" charset="-128"/>
              </a:rPr>
              <a:t>Sum: 79</a:t>
            </a:r>
            <a:endParaRPr kumimoji="1" lang="ja-JP" altLang="en-US" sz="1800">
              <a:solidFill>
                <a:srgbClr val="FF0000"/>
              </a:solidFill>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631573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A87121D-CD9C-784D-9D7E-9CC5E08FF25B}"/>
              </a:ext>
            </a:extLst>
          </p:cNvPr>
          <p:cNvSpPr>
            <a:spLocks noGrp="1"/>
          </p:cNvSpPr>
          <p:nvPr>
            <p:ph type="dt" sz="half" idx="2"/>
          </p:nvPr>
        </p:nvSpPr>
        <p:spPr/>
        <p:txBody>
          <a:bodyPr/>
          <a:lstStyle/>
          <a:p>
            <a:r>
              <a:rPr lang="en-001" altLang="ja-JP"/>
              <a:t>&lt;</a:t>
            </a:r>
            <a:r>
              <a:rPr lang="en-US" altLang="ja-JP"/>
              <a:t>January</a:t>
            </a:r>
            <a:r>
              <a:rPr lang="en-001" altLang="ja-JP"/>
              <a:t>,202</a:t>
            </a:r>
            <a:r>
              <a:rPr lang="en-US" altLang="ja-JP"/>
              <a:t>1</a:t>
            </a:r>
            <a:r>
              <a:rPr lang="en-001" altLang="ja-JP"/>
              <a:t>&gt;</a:t>
            </a:r>
            <a:endParaRPr lang="en-US" altLang="ja-JP" dirty="0"/>
          </a:p>
        </p:txBody>
      </p:sp>
      <p:sp>
        <p:nvSpPr>
          <p:cNvPr id="3" name="フッター プレースホルダー 2">
            <a:extLst>
              <a:ext uri="{FF2B5EF4-FFF2-40B4-BE49-F238E27FC236}">
                <a16:creationId xmlns:a16="http://schemas.microsoft.com/office/drawing/2014/main" id="{4DBC4420-3537-2F4F-8581-4CB78E331FB2}"/>
              </a:ext>
            </a:extLst>
          </p:cNvPr>
          <p:cNvSpPr>
            <a:spLocks noGrp="1"/>
          </p:cNvSpPr>
          <p:nvPr>
            <p:ph type="ftr" sz="quarter" idx="3"/>
          </p:nvPr>
        </p:nvSpPr>
        <p:spPr/>
        <p:txBody>
          <a:bodyPr/>
          <a:lstStyle/>
          <a:p>
            <a:r>
              <a:rPr lang="en-US" altLang="ja-JP" dirty="0"/>
              <a:t>Hiroshi Harada, Ryota Okumura (Kyoto University)</a:t>
            </a:r>
          </a:p>
          <a:p>
            <a:r>
              <a:rPr lang="en-US" altLang="ja-JP" dirty="0"/>
              <a:t>                      </a:t>
            </a:r>
          </a:p>
        </p:txBody>
      </p:sp>
      <p:sp>
        <p:nvSpPr>
          <p:cNvPr id="4" name="スライド番号プレースホルダー 3">
            <a:extLst>
              <a:ext uri="{FF2B5EF4-FFF2-40B4-BE49-F238E27FC236}">
                <a16:creationId xmlns:a16="http://schemas.microsoft.com/office/drawing/2014/main" id="{64CAA290-B511-1140-AB6D-0CB5FA29B62D}"/>
              </a:ext>
            </a:extLst>
          </p:cNvPr>
          <p:cNvSpPr>
            <a:spLocks noGrp="1"/>
          </p:cNvSpPr>
          <p:nvPr>
            <p:ph type="sldNum" sz="quarter" idx="4"/>
          </p:nvPr>
        </p:nvSpPr>
        <p:spPr/>
        <p:txBody>
          <a:bodyPr/>
          <a:lstStyle/>
          <a:p>
            <a:r>
              <a:rPr lang="en-US" altLang="ja-JP"/>
              <a:t>Slide </a:t>
            </a:r>
            <a:fld id="{EED9155A-5036-44B5-A27C-97F620582CD6}" type="slidenum">
              <a:rPr lang="en-US" altLang="ja-JP" smtClean="0"/>
              <a:pPr/>
              <a:t>8</a:t>
            </a:fld>
            <a:endParaRPr lang="en-US" altLang="ja-JP" dirty="0"/>
          </a:p>
        </p:txBody>
      </p:sp>
      <p:sp>
        <p:nvSpPr>
          <p:cNvPr id="5" name="タイトル 1">
            <a:extLst>
              <a:ext uri="{FF2B5EF4-FFF2-40B4-BE49-F238E27FC236}">
                <a16:creationId xmlns:a16="http://schemas.microsoft.com/office/drawing/2014/main" id="{EB750DED-D95E-3446-85B0-CE4A7C42315C}"/>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a:t>Example: Channel Numbering in IEEE 802.15.4d-2009 [4]</a:t>
            </a:r>
            <a:endParaRPr lang="ja-JP" altLang="en-US" kern="0"/>
          </a:p>
        </p:txBody>
      </p:sp>
      <p:pic>
        <p:nvPicPr>
          <p:cNvPr id="6" name="図 5" descr="グラフィカル ユーザー インターフェイス, テキスト, アプリケーション, メール&#10;&#10;自動的に生成された説明">
            <a:extLst>
              <a:ext uri="{FF2B5EF4-FFF2-40B4-BE49-F238E27FC236}">
                <a16:creationId xmlns:a16="http://schemas.microsoft.com/office/drawing/2014/main" id="{A6E53701-2E47-8146-AC15-F1768BED60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2163635"/>
            <a:ext cx="6478488" cy="4008565"/>
          </a:xfrm>
          <a:prstGeom prst="rect">
            <a:avLst/>
          </a:prstGeom>
        </p:spPr>
      </p:pic>
    </p:spTree>
    <p:extLst>
      <p:ext uri="{BB962C8B-B14F-4D97-AF65-F5344CB8AC3E}">
        <p14:creationId xmlns:p14="http://schemas.microsoft.com/office/powerpoint/2010/main" val="2243376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A87121D-CD9C-784D-9D7E-9CC5E08FF25B}"/>
              </a:ext>
            </a:extLst>
          </p:cNvPr>
          <p:cNvSpPr>
            <a:spLocks noGrp="1"/>
          </p:cNvSpPr>
          <p:nvPr>
            <p:ph type="dt" sz="half" idx="2"/>
          </p:nvPr>
        </p:nvSpPr>
        <p:spPr/>
        <p:txBody>
          <a:bodyPr/>
          <a:lstStyle/>
          <a:p>
            <a:r>
              <a:rPr lang="en-001" altLang="ja-JP"/>
              <a:t>&lt;</a:t>
            </a:r>
            <a:r>
              <a:rPr lang="en-US" altLang="ja-JP"/>
              <a:t>January</a:t>
            </a:r>
            <a:r>
              <a:rPr lang="en-001" altLang="ja-JP"/>
              <a:t>,202</a:t>
            </a:r>
            <a:r>
              <a:rPr lang="en-US" altLang="ja-JP"/>
              <a:t>1</a:t>
            </a:r>
            <a:r>
              <a:rPr lang="en-001" altLang="ja-JP"/>
              <a:t>&gt;</a:t>
            </a:r>
            <a:endParaRPr lang="en-US" altLang="ja-JP" dirty="0"/>
          </a:p>
        </p:txBody>
      </p:sp>
      <p:sp>
        <p:nvSpPr>
          <p:cNvPr id="3" name="フッター プレースホルダー 2">
            <a:extLst>
              <a:ext uri="{FF2B5EF4-FFF2-40B4-BE49-F238E27FC236}">
                <a16:creationId xmlns:a16="http://schemas.microsoft.com/office/drawing/2014/main" id="{4DBC4420-3537-2F4F-8581-4CB78E331FB2}"/>
              </a:ext>
            </a:extLst>
          </p:cNvPr>
          <p:cNvSpPr>
            <a:spLocks noGrp="1"/>
          </p:cNvSpPr>
          <p:nvPr>
            <p:ph type="ftr" sz="quarter" idx="3"/>
          </p:nvPr>
        </p:nvSpPr>
        <p:spPr/>
        <p:txBody>
          <a:bodyPr/>
          <a:lstStyle/>
          <a:p>
            <a:r>
              <a:rPr lang="en-US" altLang="ja-JP" dirty="0"/>
              <a:t>Hiroshi Harada, Ryota Okumura (Kyoto University)</a:t>
            </a:r>
          </a:p>
        </p:txBody>
      </p:sp>
      <p:sp>
        <p:nvSpPr>
          <p:cNvPr id="4" name="スライド番号プレースホルダー 3">
            <a:extLst>
              <a:ext uri="{FF2B5EF4-FFF2-40B4-BE49-F238E27FC236}">
                <a16:creationId xmlns:a16="http://schemas.microsoft.com/office/drawing/2014/main" id="{64CAA290-B511-1140-AB6D-0CB5FA29B62D}"/>
              </a:ext>
            </a:extLst>
          </p:cNvPr>
          <p:cNvSpPr>
            <a:spLocks noGrp="1"/>
          </p:cNvSpPr>
          <p:nvPr>
            <p:ph type="sldNum" sz="quarter" idx="4"/>
          </p:nvPr>
        </p:nvSpPr>
        <p:spPr/>
        <p:txBody>
          <a:bodyPr/>
          <a:lstStyle/>
          <a:p>
            <a:r>
              <a:rPr lang="en-US" altLang="ja-JP"/>
              <a:t>Slide </a:t>
            </a:r>
            <a:fld id="{EED9155A-5036-44B5-A27C-97F620582CD6}" type="slidenum">
              <a:rPr lang="en-US" altLang="ja-JP" smtClean="0"/>
              <a:pPr/>
              <a:t>9</a:t>
            </a:fld>
            <a:endParaRPr lang="en-US" altLang="ja-JP" dirty="0"/>
          </a:p>
        </p:txBody>
      </p:sp>
      <p:sp>
        <p:nvSpPr>
          <p:cNvPr id="5" name="タイトル 1">
            <a:extLst>
              <a:ext uri="{FF2B5EF4-FFF2-40B4-BE49-F238E27FC236}">
                <a16:creationId xmlns:a16="http://schemas.microsoft.com/office/drawing/2014/main" id="{EB750DED-D95E-3446-85B0-CE4A7C42315C}"/>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kern="0" dirty="0"/>
              <a:t>Example: Channel Numbering in IEEE 802.15.4d-2009 [4]</a:t>
            </a:r>
            <a:endParaRPr lang="ja-JP" altLang="en-US" kern="0"/>
          </a:p>
        </p:txBody>
      </p:sp>
      <p:graphicFrame>
        <p:nvGraphicFramePr>
          <p:cNvPr id="7" name="表 5">
            <a:extLst>
              <a:ext uri="{FF2B5EF4-FFF2-40B4-BE49-F238E27FC236}">
                <a16:creationId xmlns:a16="http://schemas.microsoft.com/office/drawing/2014/main" id="{21711DB8-03DC-BA42-8856-2757B1937A8E}"/>
              </a:ext>
            </a:extLst>
          </p:cNvPr>
          <p:cNvGraphicFramePr>
            <a:graphicFrameLocks noGrp="1"/>
          </p:cNvGraphicFramePr>
          <p:nvPr>
            <p:extLst>
              <p:ext uri="{D42A27DB-BD31-4B8C-83A1-F6EECF244321}">
                <p14:modId xmlns:p14="http://schemas.microsoft.com/office/powerpoint/2010/main" val="2840159324"/>
              </p:ext>
            </p:extLst>
          </p:nvPr>
        </p:nvGraphicFramePr>
        <p:xfrm>
          <a:off x="323528" y="2377400"/>
          <a:ext cx="2735602" cy="2834640"/>
        </p:xfrm>
        <a:graphic>
          <a:graphicData uri="http://schemas.openxmlformats.org/drawingml/2006/table">
            <a:tbl>
              <a:tblPr firstRow="1" bandRow="1">
                <a:tableStyleId>{5C22544A-7EE6-4342-B048-85BDC9FD1C3A}</a:tableStyleId>
              </a:tblPr>
              <a:tblGrid>
                <a:gridCol w="1367801">
                  <a:extLst>
                    <a:ext uri="{9D8B030D-6E8A-4147-A177-3AD203B41FA5}">
                      <a16:colId xmlns:a16="http://schemas.microsoft.com/office/drawing/2014/main" val="3290504279"/>
                    </a:ext>
                  </a:extLst>
                </a:gridCol>
                <a:gridCol w="1367801">
                  <a:extLst>
                    <a:ext uri="{9D8B030D-6E8A-4147-A177-3AD203B41FA5}">
                      <a16:colId xmlns:a16="http://schemas.microsoft.com/office/drawing/2014/main" val="699195837"/>
                    </a:ext>
                  </a:extLst>
                </a:gridCol>
              </a:tblGrid>
              <a:tr h="516759">
                <a:tc>
                  <a:txBody>
                    <a:bodyPr/>
                    <a:lstStyle/>
                    <a:p>
                      <a:pPr algn="ctr"/>
                      <a:r>
                        <a:rPr kumimoji="1" lang="en-US" altLang="ja-JP" sz="1200" dirty="0"/>
                        <a:t>Channel Num</a:t>
                      </a:r>
                      <a:endParaRPr kumimoji="1" lang="ja-JP" altLang="en-US" sz="1200"/>
                    </a:p>
                  </a:txBody>
                  <a:tcPr/>
                </a:tc>
                <a:tc>
                  <a:txBody>
                    <a:bodyPr/>
                    <a:lstStyle/>
                    <a:p>
                      <a:pPr algn="ctr"/>
                      <a:r>
                        <a:rPr kumimoji="1" lang="en-US" altLang="ja-JP" sz="1200" i="0" dirty="0"/>
                        <a:t>Center Frequency</a:t>
                      </a:r>
                    </a:p>
                    <a:p>
                      <a:pPr algn="ctr"/>
                      <a:r>
                        <a:rPr kumimoji="1" lang="en-US" altLang="ja-JP" sz="1200" i="0" dirty="0"/>
                        <a:t>(MHz)</a:t>
                      </a:r>
                      <a:endParaRPr kumimoji="1" lang="ja-JP" altLang="en-US" sz="1200" i="0"/>
                    </a:p>
                  </a:txBody>
                  <a:tcPr/>
                </a:tc>
                <a:extLst>
                  <a:ext uri="{0D108BD9-81ED-4DB2-BD59-A6C34878D82A}">
                    <a16:rowId xmlns:a16="http://schemas.microsoft.com/office/drawing/2014/main" val="153158760"/>
                  </a:ext>
                </a:extLst>
              </a:tr>
              <a:tr h="261968">
                <a:tc>
                  <a:txBody>
                    <a:bodyPr/>
                    <a:lstStyle/>
                    <a:p>
                      <a:pPr algn="ctr"/>
                      <a:r>
                        <a:rPr kumimoji="1" lang="en-US" altLang="ja-JP" sz="1200" dirty="0"/>
                        <a:t>0</a:t>
                      </a:r>
                      <a:endParaRPr kumimoji="1" lang="ja-JP" altLang="en-US" sz="1200"/>
                    </a:p>
                  </a:txBody>
                  <a:tcPr/>
                </a:tc>
                <a:tc>
                  <a:txBody>
                    <a:bodyPr/>
                    <a:lstStyle/>
                    <a:p>
                      <a:pPr algn="ctr"/>
                      <a:r>
                        <a:rPr kumimoji="1" lang="en-US" altLang="ja-JP" sz="1200" dirty="0"/>
                        <a:t>951.2</a:t>
                      </a:r>
                      <a:endParaRPr kumimoji="1" lang="ja-JP" altLang="en-US" sz="1200"/>
                    </a:p>
                  </a:txBody>
                  <a:tcPr/>
                </a:tc>
                <a:extLst>
                  <a:ext uri="{0D108BD9-81ED-4DB2-BD59-A6C34878D82A}">
                    <a16:rowId xmlns:a16="http://schemas.microsoft.com/office/drawing/2014/main" val="2273409781"/>
                  </a:ext>
                </a:extLst>
              </a:tr>
              <a:tr h="261968">
                <a:tc>
                  <a:txBody>
                    <a:bodyPr/>
                    <a:lstStyle/>
                    <a:p>
                      <a:pPr algn="ctr"/>
                      <a:r>
                        <a:rPr kumimoji="1" lang="en-US" altLang="ja-JP" sz="1200" dirty="0"/>
                        <a:t>1</a:t>
                      </a:r>
                      <a:endParaRPr kumimoji="1" lang="ja-JP" altLang="en-US" sz="1200"/>
                    </a:p>
                  </a:txBody>
                  <a:tcPr/>
                </a:tc>
                <a:tc>
                  <a:txBody>
                    <a:bodyPr/>
                    <a:lstStyle/>
                    <a:p>
                      <a:pPr algn="ctr"/>
                      <a:r>
                        <a:rPr kumimoji="1" lang="en-US" altLang="ja-JP" sz="1200" dirty="0"/>
                        <a:t>951.8</a:t>
                      </a:r>
                      <a:endParaRPr kumimoji="1" lang="ja-JP" altLang="en-US" sz="1200"/>
                    </a:p>
                  </a:txBody>
                  <a:tcPr/>
                </a:tc>
                <a:extLst>
                  <a:ext uri="{0D108BD9-81ED-4DB2-BD59-A6C34878D82A}">
                    <a16:rowId xmlns:a16="http://schemas.microsoft.com/office/drawing/2014/main" val="3792125857"/>
                  </a:ext>
                </a:extLst>
              </a:tr>
              <a:tr h="261968">
                <a:tc>
                  <a:txBody>
                    <a:bodyPr/>
                    <a:lstStyle/>
                    <a:p>
                      <a:pPr algn="ctr"/>
                      <a:r>
                        <a:rPr kumimoji="1" lang="en-US" altLang="ja-JP" sz="1200" dirty="0"/>
                        <a:t>2</a:t>
                      </a:r>
                      <a:endParaRPr kumimoji="1" lang="ja-JP" altLang="en-US" sz="1200"/>
                    </a:p>
                  </a:txBody>
                  <a:tcPr/>
                </a:tc>
                <a:tc>
                  <a:txBody>
                    <a:bodyPr/>
                    <a:lstStyle/>
                    <a:p>
                      <a:pPr algn="ctr"/>
                      <a:r>
                        <a:rPr kumimoji="1" lang="en-US" altLang="ja-JP" sz="1200" dirty="0"/>
                        <a:t>952.4</a:t>
                      </a:r>
                      <a:endParaRPr kumimoji="1" lang="ja-JP" altLang="en-US" sz="1200"/>
                    </a:p>
                  </a:txBody>
                  <a:tcPr/>
                </a:tc>
                <a:extLst>
                  <a:ext uri="{0D108BD9-81ED-4DB2-BD59-A6C34878D82A}">
                    <a16:rowId xmlns:a16="http://schemas.microsoft.com/office/drawing/2014/main" val="116873637"/>
                  </a:ext>
                </a:extLst>
              </a:tr>
              <a:tr h="261968">
                <a:tc>
                  <a:txBody>
                    <a:bodyPr/>
                    <a:lstStyle/>
                    <a:p>
                      <a:pPr algn="ctr"/>
                      <a:r>
                        <a:rPr kumimoji="1" lang="en-US" altLang="ja-JP" sz="1200" dirty="0"/>
                        <a:t>3</a:t>
                      </a:r>
                      <a:endParaRPr kumimoji="1" lang="ja-JP" altLang="en-US" sz="1200"/>
                    </a:p>
                  </a:txBody>
                  <a:tcPr/>
                </a:tc>
                <a:tc>
                  <a:txBody>
                    <a:bodyPr/>
                    <a:lstStyle/>
                    <a:p>
                      <a:pPr algn="ctr"/>
                      <a:r>
                        <a:rPr kumimoji="1" lang="en-US" altLang="ja-JP" sz="1200" dirty="0"/>
                        <a:t>953.0</a:t>
                      </a:r>
                      <a:endParaRPr kumimoji="1" lang="ja-JP" altLang="en-US" sz="1200"/>
                    </a:p>
                  </a:txBody>
                  <a:tcPr/>
                </a:tc>
                <a:extLst>
                  <a:ext uri="{0D108BD9-81ED-4DB2-BD59-A6C34878D82A}">
                    <a16:rowId xmlns:a16="http://schemas.microsoft.com/office/drawing/2014/main" val="971947512"/>
                  </a:ext>
                </a:extLst>
              </a:tr>
              <a:tr h="261968">
                <a:tc>
                  <a:txBody>
                    <a:bodyPr/>
                    <a:lstStyle/>
                    <a:p>
                      <a:pPr algn="ctr"/>
                      <a:r>
                        <a:rPr kumimoji="1" lang="en-US" altLang="ja-JP" sz="1200" dirty="0"/>
                        <a:t>4</a:t>
                      </a:r>
                      <a:endParaRPr kumimoji="1" lang="ja-JP" altLang="en-US" sz="1200"/>
                    </a:p>
                  </a:txBody>
                  <a:tcPr/>
                </a:tc>
                <a:tc>
                  <a:txBody>
                    <a:bodyPr/>
                    <a:lstStyle/>
                    <a:p>
                      <a:pPr algn="ctr"/>
                      <a:r>
                        <a:rPr kumimoji="1" lang="en-US" altLang="ja-JP" sz="1200" dirty="0"/>
                        <a:t>953.6</a:t>
                      </a:r>
                      <a:endParaRPr kumimoji="1" lang="ja-JP" altLang="en-US" sz="1200"/>
                    </a:p>
                  </a:txBody>
                  <a:tcPr/>
                </a:tc>
                <a:extLst>
                  <a:ext uri="{0D108BD9-81ED-4DB2-BD59-A6C34878D82A}">
                    <a16:rowId xmlns:a16="http://schemas.microsoft.com/office/drawing/2014/main" val="1663512263"/>
                  </a:ext>
                </a:extLst>
              </a:tr>
              <a:tr h="261968">
                <a:tc>
                  <a:txBody>
                    <a:bodyPr/>
                    <a:lstStyle/>
                    <a:p>
                      <a:pPr algn="ctr"/>
                      <a:r>
                        <a:rPr kumimoji="1" lang="en-US" altLang="ja-JP" sz="1200" dirty="0"/>
                        <a:t>5</a:t>
                      </a:r>
                      <a:endParaRPr kumimoji="1" lang="ja-JP" altLang="en-US" sz="1200"/>
                    </a:p>
                  </a:txBody>
                  <a:tcPr/>
                </a:tc>
                <a:tc>
                  <a:txBody>
                    <a:bodyPr/>
                    <a:lstStyle/>
                    <a:p>
                      <a:pPr algn="ctr"/>
                      <a:r>
                        <a:rPr kumimoji="1" lang="en-US" altLang="ja-JP" sz="1200" dirty="0"/>
                        <a:t>954.2</a:t>
                      </a:r>
                      <a:endParaRPr kumimoji="1" lang="ja-JP" altLang="en-US" sz="1200"/>
                    </a:p>
                  </a:txBody>
                  <a:tcPr/>
                </a:tc>
                <a:extLst>
                  <a:ext uri="{0D108BD9-81ED-4DB2-BD59-A6C34878D82A}">
                    <a16:rowId xmlns:a16="http://schemas.microsoft.com/office/drawing/2014/main" val="1214435077"/>
                  </a:ext>
                </a:extLst>
              </a:tr>
              <a:tr h="261968">
                <a:tc>
                  <a:txBody>
                    <a:bodyPr/>
                    <a:lstStyle/>
                    <a:p>
                      <a:pPr algn="ctr"/>
                      <a:r>
                        <a:rPr kumimoji="1" lang="en-US" altLang="ja-JP" sz="1200" dirty="0"/>
                        <a:t>6</a:t>
                      </a:r>
                      <a:endParaRPr kumimoji="1" lang="ja-JP" altLang="en-US" sz="1200"/>
                    </a:p>
                  </a:txBody>
                  <a:tcPr/>
                </a:tc>
                <a:tc>
                  <a:txBody>
                    <a:bodyPr/>
                    <a:lstStyle/>
                    <a:p>
                      <a:pPr algn="ctr"/>
                      <a:r>
                        <a:rPr kumimoji="1" lang="en-US" altLang="ja-JP" sz="1200" dirty="0"/>
                        <a:t>954.8</a:t>
                      </a:r>
                      <a:endParaRPr kumimoji="1" lang="ja-JP" altLang="en-US" sz="1200"/>
                    </a:p>
                  </a:txBody>
                  <a:tcPr/>
                </a:tc>
                <a:extLst>
                  <a:ext uri="{0D108BD9-81ED-4DB2-BD59-A6C34878D82A}">
                    <a16:rowId xmlns:a16="http://schemas.microsoft.com/office/drawing/2014/main" val="3639335513"/>
                  </a:ext>
                </a:extLst>
              </a:tr>
              <a:tr h="261968">
                <a:tc>
                  <a:txBody>
                    <a:bodyPr/>
                    <a:lstStyle/>
                    <a:p>
                      <a:pPr algn="ctr"/>
                      <a:r>
                        <a:rPr kumimoji="1" lang="en-US" altLang="ja-JP" sz="1200" dirty="0"/>
                        <a:t>7</a:t>
                      </a:r>
                      <a:endParaRPr kumimoji="1" lang="ja-JP" altLang="en-US" sz="1200"/>
                    </a:p>
                  </a:txBody>
                  <a:tcPr/>
                </a:tc>
                <a:tc>
                  <a:txBody>
                    <a:bodyPr/>
                    <a:lstStyle/>
                    <a:p>
                      <a:pPr algn="ctr"/>
                      <a:r>
                        <a:rPr kumimoji="1" lang="en-US" altLang="ja-JP" sz="1200" dirty="0"/>
                        <a:t>955.4</a:t>
                      </a:r>
                      <a:endParaRPr kumimoji="1" lang="ja-JP" altLang="en-US" sz="1200"/>
                    </a:p>
                  </a:txBody>
                  <a:tcPr/>
                </a:tc>
                <a:extLst>
                  <a:ext uri="{0D108BD9-81ED-4DB2-BD59-A6C34878D82A}">
                    <a16:rowId xmlns:a16="http://schemas.microsoft.com/office/drawing/2014/main" val="3105739325"/>
                  </a:ext>
                </a:extLst>
              </a:tr>
            </a:tbl>
          </a:graphicData>
        </a:graphic>
      </p:graphicFrame>
      <p:graphicFrame>
        <p:nvGraphicFramePr>
          <p:cNvPr id="8" name="表 5">
            <a:extLst>
              <a:ext uri="{FF2B5EF4-FFF2-40B4-BE49-F238E27FC236}">
                <a16:creationId xmlns:a16="http://schemas.microsoft.com/office/drawing/2014/main" id="{09C7C466-6DAB-E54D-BDE9-BA5841EB9E58}"/>
              </a:ext>
            </a:extLst>
          </p:cNvPr>
          <p:cNvGraphicFramePr>
            <a:graphicFrameLocks noGrp="1"/>
          </p:cNvGraphicFramePr>
          <p:nvPr>
            <p:extLst>
              <p:ext uri="{D42A27DB-BD31-4B8C-83A1-F6EECF244321}">
                <p14:modId xmlns:p14="http://schemas.microsoft.com/office/powerpoint/2010/main" val="2563185765"/>
              </p:ext>
            </p:extLst>
          </p:nvPr>
        </p:nvGraphicFramePr>
        <p:xfrm>
          <a:off x="3263349" y="2376913"/>
          <a:ext cx="2735602" cy="1188720"/>
        </p:xfrm>
        <a:graphic>
          <a:graphicData uri="http://schemas.openxmlformats.org/drawingml/2006/table">
            <a:tbl>
              <a:tblPr firstRow="1" bandRow="1">
                <a:tableStyleId>{5C22544A-7EE6-4342-B048-85BDC9FD1C3A}</a:tableStyleId>
              </a:tblPr>
              <a:tblGrid>
                <a:gridCol w="1367801">
                  <a:extLst>
                    <a:ext uri="{9D8B030D-6E8A-4147-A177-3AD203B41FA5}">
                      <a16:colId xmlns:a16="http://schemas.microsoft.com/office/drawing/2014/main" val="3290504279"/>
                    </a:ext>
                  </a:extLst>
                </a:gridCol>
                <a:gridCol w="1367801">
                  <a:extLst>
                    <a:ext uri="{9D8B030D-6E8A-4147-A177-3AD203B41FA5}">
                      <a16:colId xmlns:a16="http://schemas.microsoft.com/office/drawing/2014/main" val="699195837"/>
                    </a:ext>
                  </a:extLst>
                </a:gridCol>
              </a:tblGrid>
              <a:tr h="322043">
                <a:tc>
                  <a:txBody>
                    <a:bodyPr/>
                    <a:lstStyle/>
                    <a:p>
                      <a:pPr algn="ctr"/>
                      <a:r>
                        <a:rPr kumimoji="1" lang="en-US" altLang="ja-JP" sz="1200" dirty="0"/>
                        <a:t>Channel Num</a:t>
                      </a:r>
                      <a:endParaRPr kumimoji="1" lang="ja-JP" altLang="en-US" sz="1200"/>
                    </a:p>
                  </a:txBody>
                  <a:tcPr/>
                </a:tc>
                <a:tc>
                  <a:txBody>
                    <a:bodyPr/>
                    <a:lstStyle/>
                    <a:p>
                      <a:pPr algn="ctr"/>
                      <a:r>
                        <a:rPr kumimoji="1" lang="en-US" altLang="ja-JP" sz="1200" i="0" dirty="0"/>
                        <a:t>Center Frequency</a:t>
                      </a:r>
                    </a:p>
                    <a:p>
                      <a:pPr algn="ctr"/>
                      <a:r>
                        <a:rPr kumimoji="1" lang="en-US" altLang="ja-JP" sz="1200" i="0" dirty="0"/>
                        <a:t>(MHz)</a:t>
                      </a:r>
                      <a:endParaRPr kumimoji="1" lang="ja-JP" altLang="en-US" sz="1200" i="0"/>
                    </a:p>
                  </a:txBody>
                  <a:tcPr/>
                </a:tc>
                <a:extLst>
                  <a:ext uri="{0D108BD9-81ED-4DB2-BD59-A6C34878D82A}">
                    <a16:rowId xmlns:a16="http://schemas.microsoft.com/office/drawing/2014/main" val="153158760"/>
                  </a:ext>
                </a:extLst>
              </a:tr>
              <a:tr h="163258">
                <a:tc>
                  <a:txBody>
                    <a:bodyPr/>
                    <a:lstStyle/>
                    <a:p>
                      <a:pPr algn="ctr"/>
                      <a:r>
                        <a:rPr kumimoji="1" lang="en-US" altLang="ja-JP" sz="1200" dirty="0"/>
                        <a:t>8</a:t>
                      </a:r>
                      <a:endParaRPr kumimoji="1" lang="ja-JP" altLang="en-US" sz="1200"/>
                    </a:p>
                  </a:txBody>
                  <a:tcPr/>
                </a:tc>
                <a:tc>
                  <a:txBody>
                    <a:bodyPr/>
                    <a:lstStyle/>
                    <a:p>
                      <a:pPr algn="ctr"/>
                      <a:r>
                        <a:rPr kumimoji="1" lang="en-US" altLang="ja-JP" sz="1200" dirty="0"/>
                        <a:t>954.4</a:t>
                      </a:r>
                      <a:endParaRPr kumimoji="1" lang="ja-JP" altLang="en-US" sz="1200"/>
                    </a:p>
                  </a:txBody>
                  <a:tcPr/>
                </a:tc>
                <a:extLst>
                  <a:ext uri="{0D108BD9-81ED-4DB2-BD59-A6C34878D82A}">
                    <a16:rowId xmlns:a16="http://schemas.microsoft.com/office/drawing/2014/main" val="2273409781"/>
                  </a:ext>
                </a:extLst>
              </a:tr>
              <a:tr h="163258">
                <a:tc>
                  <a:txBody>
                    <a:bodyPr/>
                    <a:lstStyle/>
                    <a:p>
                      <a:pPr algn="ctr"/>
                      <a:r>
                        <a:rPr kumimoji="1" lang="en-US" altLang="ja-JP" sz="1200" dirty="0"/>
                        <a:t>9</a:t>
                      </a:r>
                      <a:endParaRPr kumimoji="1" lang="ja-JP" altLang="en-US" sz="1200"/>
                    </a:p>
                  </a:txBody>
                  <a:tcPr/>
                </a:tc>
                <a:tc>
                  <a:txBody>
                    <a:bodyPr/>
                    <a:lstStyle/>
                    <a:p>
                      <a:pPr algn="ctr"/>
                      <a:r>
                        <a:rPr kumimoji="1" lang="en-US" altLang="ja-JP" sz="1200" dirty="0"/>
                        <a:t>954.6</a:t>
                      </a:r>
                      <a:endParaRPr kumimoji="1" lang="ja-JP" altLang="en-US" sz="1200"/>
                    </a:p>
                  </a:txBody>
                  <a:tcPr/>
                </a:tc>
                <a:extLst>
                  <a:ext uri="{0D108BD9-81ED-4DB2-BD59-A6C34878D82A}">
                    <a16:rowId xmlns:a16="http://schemas.microsoft.com/office/drawing/2014/main" val="3792125857"/>
                  </a:ext>
                </a:extLst>
              </a:tr>
            </a:tbl>
          </a:graphicData>
        </a:graphic>
      </p:graphicFrame>
      <p:graphicFrame>
        <p:nvGraphicFramePr>
          <p:cNvPr id="9" name="表 5">
            <a:extLst>
              <a:ext uri="{FF2B5EF4-FFF2-40B4-BE49-F238E27FC236}">
                <a16:creationId xmlns:a16="http://schemas.microsoft.com/office/drawing/2014/main" id="{8A4FD825-57D6-074C-94BD-0CAFB169E736}"/>
              </a:ext>
            </a:extLst>
          </p:cNvPr>
          <p:cNvGraphicFramePr>
            <a:graphicFrameLocks noGrp="1"/>
          </p:cNvGraphicFramePr>
          <p:nvPr>
            <p:extLst>
              <p:ext uri="{D42A27DB-BD31-4B8C-83A1-F6EECF244321}">
                <p14:modId xmlns:p14="http://schemas.microsoft.com/office/powerpoint/2010/main" val="3006687511"/>
              </p:ext>
            </p:extLst>
          </p:nvPr>
        </p:nvGraphicFramePr>
        <p:xfrm>
          <a:off x="6205376" y="2377400"/>
          <a:ext cx="2735602" cy="3931920"/>
        </p:xfrm>
        <a:graphic>
          <a:graphicData uri="http://schemas.openxmlformats.org/drawingml/2006/table">
            <a:tbl>
              <a:tblPr firstRow="1" bandRow="1">
                <a:tableStyleId>{5C22544A-7EE6-4342-B048-85BDC9FD1C3A}</a:tableStyleId>
              </a:tblPr>
              <a:tblGrid>
                <a:gridCol w="1367801">
                  <a:extLst>
                    <a:ext uri="{9D8B030D-6E8A-4147-A177-3AD203B41FA5}">
                      <a16:colId xmlns:a16="http://schemas.microsoft.com/office/drawing/2014/main" val="3290504279"/>
                    </a:ext>
                  </a:extLst>
                </a:gridCol>
                <a:gridCol w="1367801">
                  <a:extLst>
                    <a:ext uri="{9D8B030D-6E8A-4147-A177-3AD203B41FA5}">
                      <a16:colId xmlns:a16="http://schemas.microsoft.com/office/drawing/2014/main" val="699195837"/>
                    </a:ext>
                  </a:extLst>
                </a:gridCol>
              </a:tblGrid>
              <a:tr h="447518">
                <a:tc>
                  <a:txBody>
                    <a:bodyPr/>
                    <a:lstStyle/>
                    <a:p>
                      <a:pPr algn="ctr"/>
                      <a:r>
                        <a:rPr kumimoji="1" lang="en-US" altLang="ja-JP" sz="1200" dirty="0"/>
                        <a:t>Channel Num</a:t>
                      </a:r>
                      <a:endParaRPr kumimoji="1" lang="ja-JP" altLang="en-US" sz="1200"/>
                    </a:p>
                  </a:txBody>
                  <a:tcPr/>
                </a:tc>
                <a:tc>
                  <a:txBody>
                    <a:bodyPr/>
                    <a:lstStyle/>
                    <a:p>
                      <a:pPr algn="ctr"/>
                      <a:r>
                        <a:rPr kumimoji="1" lang="en-US" altLang="ja-JP" sz="1200" i="0" dirty="0"/>
                        <a:t>Center Frequency</a:t>
                      </a:r>
                    </a:p>
                    <a:p>
                      <a:pPr algn="ctr"/>
                      <a:r>
                        <a:rPr kumimoji="1" lang="en-US" altLang="ja-JP" sz="1200" i="0" dirty="0"/>
                        <a:t>(MHz)</a:t>
                      </a:r>
                      <a:endParaRPr kumimoji="1" lang="ja-JP" altLang="en-US" sz="1200" i="0"/>
                    </a:p>
                  </a:txBody>
                  <a:tcPr/>
                </a:tc>
                <a:extLst>
                  <a:ext uri="{0D108BD9-81ED-4DB2-BD59-A6C34878D82A}">
                    <a16:rowId xmlns:a16="http://schemas.microsoft.com/office/drawing/2014/main" val="153158760"/>
                  </a:ext>
                </a:extLst>
              </a:tr>
              <a:tr h="226867">
                <a:tc>
                  <a:txBody>
                    <a:bodyPr/>
                    <a:lstStyle/>
                    <a:p>
                      <a:pPr algn="ctr"/>
                      <a:r>
                        <a:rPr kumimoji="1" lang="en-US" altLang="ja-JP" sz="1200" dirty="0"/>
                        <a:t>10</a:t>
                      </a:r>
                      <a:endParaRPr kumimoji="1" lang="ja-JP" altLang="en-US" sz="1200"/>
                    </a:p>
                  </a:txBody>
                  <a:tcPr/>
                </a:tc>
                <a:tc>
                  <a:txBody>
                    <a:bodyPr/>
                    <a:lstStyle/>
                    <a:p>
                      <a:pPr algn="ctr"/>
                      <a:r>
                        <a:rPr kumimoji="1" lang="en-US" altLang="ja-JP" sz="1200" dirty="0"/>
                        <a:t>951.1</a:t>
                      </a:r>
                      <a:endParaRPr kumimoji="1" lang="ja-JP" altLang="en-US" sz="1200"/>
                    </a:p>
                  </a:txBody>
                  <a:tcPr/>
                </a:tc>
                <a:extLst>
                  <a:ext uri="{0D108BD9-81ED-4DB2-BD59-A6C34878D82A}">
                    <a16:rowId xmlns:a16="http://schemas.microsoft.com/office/drawing/2014/main" val="2273409781"/>
                  </a:ext>
                </a:extLst>
              </a:tr>
              <a:tr h="226867">
                <a:tc>
                  <a:txBody>
                    <a:bodyPr/>
                    <a:lstStyle/>
                    <a:p>
                      <a:pPr algn="ctr"/>
                      <a:r>
                        <a:rPr kumimoji="1" lang="en-US" altLang="ja-JP" sz="1200" dirty="0"/>
                        <a:t>11</a:t>
                      </a:r>
                      <a:endParaRPr kumimoji="1" lang="ja-JP" altLang="en-US" sz="1200"/>
                    </a:p>
                  </a:txBody>
                  <a:tcPr/>
                </a:tc>
                <a:tc>
                  <a:txBody>
                    <a:bodyPr/>
                    <a:lstStyle/>
                    <a:p>
                      <a:pPr algn="ctr"/>
                      <a:r>
                        <a:rPr kumimoji="1" lang="en-US" altLang="ja-JP" sz="1200" dirty="0"/>
                        <a:t>951.5</a:t>
                      </a:r>
                      <a:endParaRPr kumimoji="1" lang="ja-JP" altLang="en-US" sz="1200"/>
                    </a:p>
                  </a:txBody>
                  <a:tcPr/>
                </a:tc>
                <a:extLst>
                  <a:ext uri="{0D108BD9-81ED-4DB2-BD59-A6C34878D82A}">
                    <a16:rowId xmlns:a16="http://schemas.microsoft.com/office/drawing/2014/main" val="3792125857"/>
                  </a:ext>
                </a:extLst>
              </a:tr>
              <a:tr h="226867">
                <a:tc>
                  <a:txBody>
                    <a:bodyPr/>
                    <a:lstStyle/>
                    <a:p>
                      <a:pPr algn="ctr"/>
                      <a:r>
                        <a:rPr kumimoji="1" lang="en-US" altLang="ja-JP" sz="1200" dirty="0"/>
                        <a:t>12</a:t>
                      </a:r>
                      <a:endParaRPr kumimoji="1" lang="ja-JP" altLang="en-US" sz="1200"/>
                    </a:p>
                  </a:txBody>
                  <a:tcPr/>
                </a:tc>
                <a:tc>
                  <a:txBody>
                    <a:bodyPr/>
                    <a:lstStyle/>
                    <a:p>
                      <a:pPr algn="ctr"/>
                      <a:r>
                        <a:rPr kumimoji="1" lang="en-US" altLang="ja-JP" sz="1200" dirty="0"/>
                        <a:t>951.9</a:t>
                      </a:r>
                      <a:endParaRPr kumimoji="1" lang="ja-JP" altLang="en-US" sz="1200"/>
                    </a:p>
                  </a:txBody>
                  <a:tcPr/>
                </a:tc>
                <a:extLst>
                  <a:ext uri="{0D108BD9-81ED-4DB2-BD59-A6C34878D82A}">
                    <a16:rowId xmlns:a16="http://schemas.microsoft.com/office/drawing/2014/main" val="4056055981"/>
                  </a:ext>
                </a:extLst>
              </a:tr>
              <a:tr h="226867">
                <a:tc>
                  <a:txBody>
                    <a:bodyPr/>
                    <a:lstStyle/>
                    <a:p>
                      <a:pPr algn="ctr"/>
                      <a:r>
                        <a:rPr kumimoji="1" lang="en-US" altLang="ja-JP" sz="1200" dirty="0"/>
                        <a:t>13</a:t>
                      </a:r>
                      <a:endParaRPr kumimoji="1" lang="ja-JP" altLang="en-US" sz="1200"/>
                    </a:p>
                  </a:txBody>
                  <a:tcPr/>
                </a:tc>
                <a:tc>
                  <a:txBody>
                    <a:bodyPr/>
                    <a:lstStyle/>
                    <a:p>
                      <a:pPr algn="ctr"/>
                      <a:r>
                        <a:rPr kumimoji="1" lang="en-US" altLang="ja-JP" sz="1200" dirty="0"/>
                        <a:t>952.3</a:t>
                      </a:r>
                      <a:endParaRPr kumimoji="1" lang="ja-JP" altLang="en-US" sz="1200"/>
                    </a:p>
                  </a:txBody>
                  <a:tcPr/>
                </a:tc>
                <a:extLst>
                  <a:ext uri="{0D108BD9-81ED-4DB2-BD59-A6C34878D82A}">
                    <a16:rowId xmlns:a16="http://schemas.microsoft.com/office/drawing/2014/main" val="2528055556"/>
                  </a:ext>
                </a:extLst>
              </a:tr>
              <a:tr h="226867">
                <a:tc>
                  <a:txBody>
                    <a:bodyPr/>
                    <a:lstStyle/>
                    <a:p>
                      <a:pPr algn="ctr"/>
                      <a:r>
                        <a:rPr kumimoji="1" lang="en-US" altLang="ja-JP" sz="1200" dirty="0"/>
                        <a:t>14</a:t>
                      </a:r>
                      <a:endParaRPr kumimoji="1" lang="ja-JP" altLang="en-US" sz="1200"/>
                    </a:p>
                  </a:txBody>
                  <a:tcPr/>
                </a:tc>
                <a:tc>
                  <a:txBody>
                    <a:bodyPr/>
                    <a:lstStyle/>
                    <a:p>
                      <a:pPr algn="ctr"/>
                      <a:r>
                        <a:rPr kumimoji="1" lang="en-US" altLang="ja-JP" sz="1200" dirty="0"/>
                        <a:t>952.7</a:t>
                      </a:r>
                      <a:endParaRPr kumimoji="1" lang="ja-JP" altLang="en-US" sz="1200"/>
                    </a:p>
                  </a:txBody>
                  <a:tcPr/>
                </a:tc>
                <a:extLst>
                  <a:ext uri="{0D108BD9-81ED-4DB2-BD59-A6C34878D82A}">
                    <a16:rowId xmlns:a16="http://schemas.microsoft.com/office/drawing/2014/main" val="2234410339"/>
                  </a:ext>
                </a:extLst>
              </a:tr>
              <a:tr h="226867">
                <a:tc>
                  <a:txBody>
                    <a:bodyPr/>
                    <a:lstStyle/>
                    <a:p>
                      <a:pPr algn="ctr"/>
                      <a:r>
                        <a:rPr kumimoji="1" lang="en-US" altLang="ja-JP" sz="1200" dirty="0"/>
                        <a:t>15</a:t>
                      </a:r>
                      <a:endParaRPr kumimoji="1" lang="ja-JP" altLang="en-US" sz="1200"/>
                    </a:p>
                  </a:txBody>
                  <a:tcPr/>
                </a:tc>
                <a:tc>
                  <a:txBody>
                    <a:bodyPr/>
                    <a:lstStyle/>
                    <a:p>
                      <a:pPr algn="ctr"/>
                      <a:r>
                        <a:rPr kumimoji="1" lang="en-US" altLang="ja-JP" sz="1200" dirty="0"/>
                        <a:t>953.1</a:t>
                      </a:r>
                      <a:endParaRPr kumimoji="1" lang="ja-JP" altLang="en-US" sz="1200"/>
                    </a:p>
                  </a:txBody>
                  <a:tcPr/>
                </a:tc>
                <a:extLst>
                  <a:ext uri="{0D108BD9-81ED-4DB2-BD59-A6C34878D82A}">
                    <a16:rowId xmlns:a16="http://schemas.microsoft.com/office/drawing/2014/main" val="2843233541"/>
                  </a:ext>
                </a:extLst>
              </a:tr>
              <a:tr h="226867">
                <a:tc>
                  <a:txBody>
                    <a:bodyPr/>
                    <a:lstStyle/>
                    <a:p>
                      <a:pPr algn="ctr"/>
                      <a:r>
                        <a:rPr kumimoji="1" lang="en-US" altLang="ja-JP" sz="1200" dirty="0"/>
                        <a:t>16</a:t>
                      </a:r>
                      <a:endParaRPr kumimoji="1" lang="ja-JP" altLang="en-US" sz="1200"/>
                    </a:p>
                  </a:txBody>
                  <a:tcPr/>
                </a:tc>
                <a:tc>
                  <a:txBody>
                    <a:bodyPr/>
                    <a:lstStyle/>
                    <a:p>
                      <a:pPr algn="ctr"/>
                      <a:r>
                        <a:rPr kumimoji="1" lang="en-US" altLang="ja-JP" sz="1200" dirty="0"/>
                        <a:t>953.5</a:t>
                      </a:r>
                      <a:endParaRPr kumimoji="1" lang="ja-JP" altLang="en-US" sz="1200"/>
                    </a:p>
                  </a:txBody>
                  <a:tcPr/>
                </a:tc>
                <a:extLst>
                  <a:ext uri="{0D108BD9-81ED-4DB2-BD59-A6C34878D82A}">
                    <a16:rowId xmlns:a16="http://schemas.microsoft.com/office/drawing/2014/main" val="4163842497"/>
                  </a:ext>
                </a:extLst>
              </a:tr>
              <a:tr h="226867">
                <a:tc>
                  <a:txBody>
                    <a:bodyPr/>
                    <a:lstStyle/>
                    <a:p>
                      <a:pPr algn="ctr"/>
                      <a:r>
                        <a:rPr kumimoji="1" lang="en-US" altLang="ja-JP" sz="1200" dirty="0"/>
                        <a:t>17</a:t>
                      </a:r>
                      <a:endParaRPr kumimoji="1" lang="ja-JP" altLang="en-US" sz="1200"/>
                    </a:p>
                  </a:txBody>
                  <a:tcPr/>
                </a:tc>
                <a:tc>
                  <a:txBody>
                    <a:bodyPr/>
                    <a:lstStyle/>
                    <a:p>
                      <a:pPr algn="ctr"/>
                      <a:r>
                        <a:rPr kumimoji="1" lang="en-US" altLang="ja-JP" sz="1200" dirty="0"/>
                        <a:t>953.9</a:t>
                      </a:r>
                      <a:endParaRPr kumimoji="1" lang="ja-JP" altLang="en-US" sz="1200"/>
                    </a:p>
                  </a:txBody>
                  <a:tcPr/>
                </a:tc>
                <a:extLst>
                  <a:ext uri="{0D108BD9-81ED-4DB2-BD59-A6C34878D82A}">
                    <a16:rowId xmlns:a16="http://schemas.microsoft.com/office/drawing/2014/main" val="4138783878"/>
                  </a:ext>
                </a:extLst>
              </a:tr>
              <a:tr h="226867">
                <a:tc>
                  <a:txBody>
                    <a:bodyPr/>
                    <a:lstStyle/>
                    <a:p>
                      <a:pPr algn="ctr"/>
                      <a:r>
                        <a:rPr kumimoji="1" lang="en-US" altLang="ja-JP" sz="1200" dirty="0"/>
                        <a:t>18</a:t>
                      </a:r>
                      <a:endParaRPr kumimoji="1" lang="ja-JP" altLang="en-US" sz="1200"/>
                    </a:p>
                  </a:txBody>
                  <a:tcPr/>
                </a:tc>
                <a:tc>
                  <a:txBody>
                    <a:bodyPr/>
                    <a:lstStyle/>
                    <a:p>
                      <a:pPr algn="ctr"/>
                      <a:r>
                        <a:rPr kumimoji="1" lang="en-US" altLang="ja-JP" sz="1200" dirty="0"/>
                        <a:t>954.3</a:t>
                      </a:r>
                      <a:endParaRPr kumimoji="1" lang="ja-JP" altLang="en-US" sz="1200"/>
                    </a:p>
                  </a:txBody>
                  <a:tcPr/>
                </a:tc>
                <a:extLst>
                  <a:ext uri="{0D108BD9-81ED-4DB2-BD59-A6C34878D82A}">
                    <a16:rowId xmlns:a16="http://schemas.microsoft.com/office/drawing/2014/main" val="3253488857"/>
                  </a:ext>
                </a:extLst>
              </a:tr>
              <a:tr h="226867">
                <a:tc>
                  <a:txBody>
                    <a:bodyPr/>
                    <a:lstStyle/>
                    <a:p>
                      <a:pPr algn="ctr"/>
                      <a:r>
                        <a:rPr kumimoji="1" lang="en-US" altLang="ja-JP" sz="1200" dirty="0"/>
                        <a:t>19</a:t>
                      </a:r>
                      <a:endParaRPr kumimoji="1" lang="ja-JP" altLang="en-US" sz="1200"/>
                    </a:p>
                  </a:txBody>
                  <a:tcPr/>
                </a:tc>
                <a:tc>
                  <a:txBody>
                    <a:bodyPr/>
                    <a:lstStyle/>
                    <a:p>
                      <a:pPr algn="ctr"/>
                      <a:r>
                        <a:rPr kumimoji="1" lang="en-US" altLang="ja-JP" sz="1200" dirty="0"/>
                        <a:t>954.7</a:t>
                      </a:r>
                      <a:endParaRPr kumimoji="1" lang="ja-JP" altLang="en-US" sz="1200"/>
                    </a:p>
                  </a:txBody>
                  <a:tcPr/>
                </a:tc>
                <a:extLst>
                  <a:ext uri="{0D108BD9-81ED-4DB2-BD59-A6C34878D82A}">
                    <a16:rowId xmlns:a16="http://schemas.microsoft.com/office/drawing/2014/main" val="3951691698"/>
                  </a:ext>
                </a:extLst>
              </a:tr>
              <a:tr h="226867">
                <a:tc>
                  <a:txBody>
                    <a:bodyPr/>
                    <a:lstStyle/>
                    <a:p>
                      <a:pPr algn="ctr"/>
                      <a:r>
                        <a:rPr kumimoji="1" lang="en-US" altLang="ja-JP" sz="1200" dirty="0"/>
                        <a:t>20</a:t>
                      </a:r>
                      <a:endParaRPr kumimoji="1" lang="ja-JP" altLang="en-US" sz="1200"/>
                    </a:p>
                  </a:txBody>
                  <a:tcPr/>
                </a:tc>
                <a:tc>
                  <a:txBody>
                    <a:bodyPr/>
                    <a:lstStyle/>
                    <a:p>
                      <a:pPr algn="ctr"/>
                      <a:r>
                        <a:rPr kumimoji="1" lang="en-US" altLang="ja-JP" sz="1200" dirty="0"/>
                        <a:t>955.1</a:t>
                      </a:r>
                      <a:endParaRPr kumimoji="1" lang="ja-JP" altLang="en-US" sz="1200"/>
                    </a:p>
                  </a:txBody>
                  <a:tcPr/>
                </a:tc>
                <a:extLst>
                  <a:ext uri="{0D108BD9-81ED-4DB2-BD59-A6C34878D82A}">
                    <a16:rowId xmlns:a16="http://schemas.microsoft.com/office/drawing/2014/main" val="2858699771"/>
                  </a:ext>
                </a:extLst>
              </a:tr>
              <a:tr h="226867">
                <a:tc>
                  <a:txBody>
                    <a:bodyPr/>
                    <a:lstStyle/>
                    <a:p>
                      <a:pPr algn="ctr"/>
                      <a:r>
                        <a:rPr kumimoji="1" lang="en-US" altLang="ja-JP" sz="1200" dirty="0"/>
                        <a:t>21</a:t>
                      </a:r>
                      <a:endParaRPr kumimoji="1" lang="ja-JP" altLang="en-US" sz="1200"/>
                    </a:p>
                  </a:txBody>
                  <a:tcPr/>
                </a:tc>
                <a:tc>
                  <a:txBody>
                    <a:bodyPr/>
                    <a:lstStyle/>
                    <a:p>
                      <a:pPr algn="ctr"/>
                      <a:r>
                        <a:rPr kumimoji="1" lang="en-US" altLang="ja-JP" sz="1200" dirty="0"/>
                        <a:t>955.5</a:t>
                      </a:r>
                      <a:endParaRPr kumimoji="1" lang="ja-JP" altLang="en-US" sz="1200"/>
                    </a:p>
                  </a:txBody>
                  <a:tcPr/>
                </a:tc>
                <a:extLst>
                  <a:ext uri="{0D108BD9-81ED-4DB2-BD59-A6C34878D82A}">
                    <a16:rowId xmlns:a16="http://schemas.microsoft.com/office/drawing/2014/main" val="992987842"/>
                  </a:ext>
                </a:extLst>
              </a:tr>
            </a:tbl>
          </a:graphicData>
        </a:graphic>
      </p:graphicFrame>
      <p:sp>
        <p:nvSpPr>
          <p:cNvPr id="10" name="テキスト ボックス 9">
            <a:extLst>
              <a:ext uri="{FF2B5EF4-FFF2-40B4-BE49-F238E27FC236}">
                <a16:creationId xmlns:a16="http://schemas.microsoft.com/office/drawing/2014/main" id="{976ECE4A-6F1C-324E-AC69-61B50CA8DBB1}"/>
              </a:ext>
            </a:extLst>
          </p:cNvPr>
          <p:cNvSpPr txBox="1"/>
          <p:nvPr/>
        </p:nvSpPr>
        <p:spPr>
          <a:xfrm>
            <a:off x="933672" y="2007581"/>
            <a:ext cx="1168910" cy="307777"/>
          </a:xfrm>
          <a:prstGeom prst="rect">
            <a:avLst/>
          </a:prstGeom>
          <a:noFill/>
        </p:spPr>
        <p:txBody>
          <a:bodyPr wrap="none" rtlCol="0">
            <a:spAutoFit/>
          </a:bodyPr>
          <a:lstStyle/>
          <a:p>
            <a:r>
              <a:rPr kumimoji="1" lang="en-US" altLang="ja-JP" sz="1400" dirty="0">
                <a:latin typeface="+mj-lt"/>
              </a:rPr>
              <a:t>1mW BPSK</a:t>
            </a:r>
            <a:endParaRPr kumimoji="1" lang="ja-JP" altLang="en-US" sz="1400">
              <a:latin typeface="+mj-lt"/>
            </a:endParaRPr>
          </a:p>
        </p:txBody>
      </p:sp>
      <p:sp>
        <p:nvSpPr>
          <p:cNvPr id="11" name="テキスト ボックス 10">
            <a:extLst>
              <a:ext uri="{FF2B5EF4-FFF2-40B4-BE49-F238E27FC236}">
                <a16:creationId xmlns:a16="http://schemas.microsoft.com/office/drawing/2014/main" id="{752D6AE7-479C-E64E-909D-46556282E59E}"/>
              </a:ext>
            </a:extLst>
          </p:cNvPr>
          <p:cNvSpPr txBox="1"/>
          <p:nvPr/>
        </p:nvSpPr>
        <p:spPr>
          <a:xfrm>
            <a:off x="3949320" y="2007581"/>
            <a:ext cx="1281120" cy="307777"/>
          </a:xfrm>
          <a:prstGeom prst="rect">
            <a:avLst/>
          </a:prstGeom>
          <a:noFill/>
        </p:spPr>
        <p:txBody>
          <a:bodyPr wrap="none" rtlCol="0">
            <a:spAutoFit/>
          </a:bodyPr>
          <a:lstStyle/>
          <a:p>
            <a:r>
              <a:rPr kumimoji="1" lang="en-US" altLang="ja-JP" sz="1400" dirty="0">
                <a:latin typeface="+mj-lt"/>
              </a:rPr>
              <a:t>10mW BPSK</a:t>
            </a:r>
            <a:endParaRPr kumimoji="1" lang="ja-JP" altLang="en-US" sz="1400">
              <a:latin typeface="+mj-lt"/>
            </a:endParaRPr>
          </a:p>
        </p:txBody>
      </p:sp>
      <p:sp>
        <p:nvSpPr>
          <p:cNvPr id="12" name="テキスト ボックス 11">
            <a:extLst>
              <a:ext uri="{FF2B5EF4-FFF2-40B4-BE49-F238E27FC236}">
                <a16:creationId xmlns:a16="http://schemas.microsoft.com/office/drawing/2014/main" id="{E58E2A7C-60CF-B44C-A873-ABBB6E30A5FB}"/>
              </a:ext>
            </a:extLst>
          </p:cNvPr>
          <p:cNvSpPr txBox="1"/>
          <p:nvPr/>
        </p:nvSpPr>
        <p:spPr>
          <a:xfrm>
            <a:off x="7205129" y="2007581"/>
            <a:ext cx="651140" cy="307777"/>
          </a:xfrm>
          <a:prstGeom prst="rect">
            <a:avLst/>
          </a:prstGeom>
          <a:noFill/>
        </p:spPr>
        <p:txBody>
          <a:bodyPr wrap="none" rtlCol="0">
            <a:spAutoFit/>
          </a:bodyPr>
          <a:lstStyle/>
          <a:p>
            <a:r>
              <a:rPr kumimoji="1" lang="en-US" altLang="ja-JP" sz="1400" dirty="0">
                <a:latin typeface="+mj-lt"/>
              </a:rPr>
              <a:t>GFSK</a:t>
            </a:r>
            <a:endParaRPr kumimoji="1" lang="ja-JP" altLang="en-US" sz="1400">
              <a:latin typeface="+mj-lt"/>
            </a:endParaRPr>
          </a:p>
        </p:txBody>
      </p:sp>
      <p:sp>
        <p:nvSpPr>
          <p:cNvPr id="13" name="テキスト ボックス 12">
            <a:extLst>
              <a:ext uri="{FF2B5EF4-FFF2-40B4-BE49-F238E27FC236}">
                <a16:creationId xmlns:a16="http://schemas.microsoft.com/office/drawing/2014/main" id="{A2184D16-F849-9F49-BE02-ED8B1ECC41A5}"/>
              </a:ext>
            </a:extLst>
          </p:cNvPr>
          <p:cNvSpPr txBox="1"/>
          <p:nvPr/>
        </p:nvSpPr>
        <p:spPr>
          <a:xfrm>
            <a:off x="508736" y="5601434"/>
            <a:ext cx="5215392" cy="707886"/>
          </a:xfrm>
          <a:prstGeom prst="rect">
            <a:avLst/>
          </a:prstGeom>
          <a:noFill/>
        </p:spPr>
        <p:txBody>
          <a:bodyPr wrap="square" rtlCol="0">
            <a:spAutoFit/>
          </a:bodyPr>
          <a:lstStyle/>
          <a:p>
            <a:r>
              <a:rPr kumimoji="1" lang="en-US" altLang="ja-JP" sz="2000" dirty="0">
                <a:latin typeface="+mn-lt"/>
              </a:rPr>
              <a:t>Define channels for different systems with a single serial channel number</a:t>
            </a:r>
            <a:endParaRPr kumimoji="1" lang="ja-JP" altLang="en-US" sz="2000">
              <a:latin typeface="+mn-lt"/>
            </a:endParaRPr>
          </a:p>
        </p:txBody>
      </p:sp>
    </p:spTree>
    <p:extLst>
      <p:ext uri="{BB962C8B-B14F-4D97-AF65-F5344CB8AC3E}">
        <p14:creationId xmlns:p14="http://schemas.microsoft.com/office/powerpoint/2010/main" val="4072194607"/>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5-20-xxxx-00-04aa-technical-proposal-for-tg4aa-jre_r0" id="{C944E698-40F3-D642-9CA8-DADC21E3CE86}" vid="{84D231A8-6C19-6C44-ADD2-745DDFAA61E4}"/>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214</TotalTime>
  <Words>1497</Words>
  <Application>Microsoft Macintosh PowerPoint</Application>
  <PresentationFormat>画面に合わせる (4:3)</PresentationFormat>
  <Paragraphs>567</Paragraphs>
  <Slides>10</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Hiragino Kaku Gothic Pro W3</vt:lpstr>
      <vt:lpstr>Meiryo UI</vt:lpstr>
      <vt:lpstr>Arial</vt:lpstr>
      <vt:lpstr>Cambria Math</vt:lpstr>
      <vt:lpstr>Times New Roman</vt:lpstr>
      <vt:lpstr>15-20-xxxx-00-jre0-ig-jre-call-for-contributions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Hiroshi Harada</dc:creator>
  <cp:keywords/>
  <dc:description>&lt;doc#&gt;</dc:description>
  <cp:lastModifiedBy>Harada Hiroshi</cp:lastModifiedBy>
  <cp:revision>13</cp:revision>
  <cp:lastPrinted>1998-02-10T13:28:06Z</cp:lastPrinted>
  <dcterms:created xsi:type="dcterms:W3CDTF">2021-01-19T08:22:44Z</dcterms:created>
  <dcterms:modified xsi:type="dcterms:W3CDTF">2021-01-19T12:57:24Z</dcterms:modified>
  <cp:category/>
</cp:coreProperties>
</file>