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9" r:id="rId2"/>
    <p:sldId id="260" r:id="rId3"/>
    <p:sldId id="261" r:id="rId4"/>
    <p:sldId id="290" r:id="rId5"/>
    <p:sldId id="287" r:id="rId6"/>
    <p:sldId id="285" r:id="rId7"/>
    <p:sldId id="288"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67" d="100"/>
          <a:sy n="67" d="100"/>
        </p:scale>
        <p:origin x="1212" y="6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359812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8</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802.15-21-0054-00-0dep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8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January 2021]	</a:t>
            </a:r>
          </a:p>
          <a:p>
            <a:r>
              <a:rPr lang="en-US" altLang="ja-JP" sz="1600" b="1" dirty="0">
                <a:ea typeface="ＭＳ Ｐゴシック" charset="-128"/>
              </a:rPr>
              <a:t>Date Submitted: </a:t>
            </a:r>
            <a:r>
              <a:rPr lang="en-US" altLang="ja-JP" sz="1600" dirty="0">
                <a:ea typeface="ＭＳ Ｐゴシック" charset="-128"/>
              </a:rPr>
              <a:t>[21 January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January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January 21</a:t>
            </a:r>
            <a:r>
              <a:rPr lang="en-US" altLang="ja-JP" baseline="30000" dirty="0">
                <a:ea typeface="ＭＳ Ｐゴシック" pitchFamily="50" charset="-128"/>
              </a:rPr>
              <a:t>st</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a:t>
            </a:r>
            <a:r>
              <a:rPr lang="en-US" altLang="ja-JP" sz="2800" dirty="0">
                <a:ea typeface="ＭＳ Ｐゴシック" pitchFamily="50" charset="-128"/>
              </a:rPr>
              <a:t> Oulu)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January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09651"/>
            <a:ext cx="8815313" cy="5332412"/>
          </a:xfrm>
        </p:spPr>
        <p:txBody>
          <a:bodyPr/>
          <a:lstStyle/>
          <a:p>
            <a:pPr algn="just">
              <a:lnSpc>
                <a:spcPts val="2400"/>
              </a:lnSpc>
            </a:pPr>
            <a:r>
              <a:rPr lang="en-US" altLang="ja-JP" sz="1600" dirty="0"/>
              <a:t>Following up the discussion in previous meetings, IG-DEP activities have been confirmed as </a:t>
            </a:r>
            <a:r>
              <a:rPr lang="en-US" altLang="ja-JP" sz="1600" b="1" dirty="0"/>
              <a:t>amendment of existing IEEE802.15.6-2012 for WBAN  with enhanced dependability </a:t>
            </a:r>
            <a:r>
              <a:rPr lang="en-US" altLang="ja-JP" sz="1600" dirty="0"/>
              <a:t>rather than a new standard in focused use cases of WBAN for human, car, and robotic bodies.</a:t>
            </a:r>
          </a:p>
          <a:p>
            <a:pPr algn="just">
              <a:lnSpc>
                <a:spcPts val="2400"/>
              </a:lnSpc>
            </a:pPr>
            <a:r>
              <a:rPr lang="en-US" altLang="ja-JP" sz="1600" dirty="0"/>
              <a:t>Need, uniqueness different from existing standards  expecting market and stakeholders  focused issues for enhanced dependability, transparency with ETSI Smart BAN, </a:t>
            </a:r>
          </a:p>
          <a:p>
            <a:pPr algn="just">
              <a:lnSpc>
                <a:spcPts val="2400"/>
              </a:lnSpc>
            </a:pPr>
            <a:r>
              <a:rPr lang="en-US" altLang="ja-JP" sz="1600" dirty="0"/>
              <a:t>To confirm and update a draft PAR for the amendment, we have discussed for</a:t>
            </a:r>
          </a:p>
          <a:p>
            <a:pPr algn="just">
              <a:lnSpc>
                <a:spcPts val="2400"/>
              </a:lnSpc>
              <a:buAutoNum type="arabicParenBoth"/>
            </a:pPr>
            <a:r>
              <a:rPr lang="en-US" altLang="ja-JP" sz="1600" b="1" dirty="0"/>
              <a:t>Necessity and demand for amendment of std.15.6 WBAN with enhanced dependability ; contention in case of overlaid BANs and interference in case of co-exiting different PANs, interactive, heterogeneous, bi-directional traffic of packets between senso, actuator nodes and coordinator for sensing and controlling feedback loop etc. and additional functionality</a:t>
            </a:r>
          </a:p>
          <a:p>
            <a:pPr marL="0" indent="0" algn="just">
              <a:lnSpc>
                <a:spcPts val="2400"/>
              </a:lnSpc>
              <a:buNone/>
            </a:pPr>
            <a:r>
              <a:rPr lang="en-US" altLang="ja-JP" sz="1600" b="1" dirty="0"/>
              <a:t>(2)  Uniqueness from other standards and extension from WBAN  std.15.6</a:t>
            </a:r>
          </a:p>
          <a:p>
            <a:pPr marL="0" indent="0" algn="just">
              <a:lnSpc>
                <a:spcPts val="2400"/>
              </a:lnSpc>
              <a:buNone/>
            </a:pPr>
            <a:r>
              <a:rPr lang="en-US" altLang="ja-JP" sz="1600" b="1" dirty="0"/>
              <a:t>(3) Feasible technologies for satisfying  technical  requirement</a:t>
            </a:r>
            <a:endParaRPr lang="en-US" altLang="ja-JP" sz="1600" dirty="0"/>
          </a:p>
          <a:p>
            <a:pPr algn="just">
              <a:lnSpc>
                <a:spcPts val="2400"/>
              </a:lnSpc>
            </a:pPr>
            <a:r>
              <a:rPr lang="en-US" altLang="ja-JP" sz="1600" b="1" dirty="0"/>
              <a:t>Technical requirement for specified use cases </a:t>
            </a:r>
            <a:r>
              <a:rPr lang="en-US" altLang="ja-JP" sz="1600" dirty="0"/>
              <a:t>has been updated for the amendment.   </a:t>
            </a:r>
          </a:p>
          <a:p>
            <a:pPr algn="just">
              <a:lnSpc>
                <a:spcPts val="2400"/>
              </a:lnSpc>
            </a:pPr>
            <a:r>
              <a:rPr lang="en-US" altLang="ja-JP" sz="1600" dirty="0"/>
              <a:t>In timeline,  motion to  next step  has been scheduled in next meeting in March, 2021.</a:t>
            </a:r>
          </a:p>
          <a:p>
            <a:pPr algn="just">
              <a:lnSpc>
                <a:spcPts val="2400"/>
              </a:lnSpc>
            </a:pPr>
            <a:endParaRPr lang="en-US" altLang="ja-JP" sz="1600" dirty="0"/>
          </a:p>
          <a:p>
            <a:pPr algn="just">
              <a:lnSpc>
                <a:spcPts val="2400"/>
              </a:lnSpc>
            </a:pPr>
            <a:endParaRPr lang="en-US" altLang="ja-JP" sz="1600" b="1" dirty="0"/>
          </a:p>
        </p:txBody>
      </p:sp>
      <p:sp>
        <p:nvSpPr>
          <p:cNvPr id="3" name="タイトル 2"/>
          <p:cNvSpPr>
            <a:spLocks noGrp="1"/>
          </p:cNvSpPr>
          <p:nvPr>
            <p:ph type="title"/>
          </p:nvPr>
        </p:nvSpPr>
        <p:spPr>
          <a:xfrm>
            <a:off x="685800" y="593725"/>
            <a:ext cx="7772400" cy="658862"/>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604671"/>
          </a:xfrm>
        </p:spPr>
        <p:txBody>
          <a:bodyPr/>
          <a:lstStyle/>
          <a:p>
            <a:r>
              <a:rPr lang="en-US" altLang="ja-JP" b="1" dirty="0"/>
              <a:t>IG DEP </a:t>
            </a:r>
            <a:r>
              <a:rPr kumimoji="1" lang="en-US" altLang="ja-JP" b="1" dirty="0"/>
              <a:t>schedule </a:t>
            </a:r>
            <a:r>
              <a:rPr lang="en-US" altLang="ja-JP" b="1" dirty="0"/>
              <a:t>in January 2021</a:t>
            </a:r>
            <a:endParaRPr kumimoji="1" lang="ja-JP" altLang="en-US"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273651559"/>
              </p:ext>
            </p:extLst>
          </p:nvPr>
        </p:nvGraphicFramePr>
        <p:xfrm>
          <a:off x="107503" y="1178993"/>
          <a:ext cx="8928993" cy="2995428"/>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346456">
                  <a:extLst>
                    <a:ext uri="{9D8B030D-6E8A-4147-A177-3AD203B41FA5}">
                      <a16:colId xmlns:a16="http://schemas.microsoft.com/office/drawing/2014/main" val="20001"/>
                    </a:ext>
                  </a:extLst>
                </a:gridCol>
                <a:gridCol w="1553593">
                  <a:extLst>
                    <a:ext uri="{9D8B030D-6E8A-4147-A177-3AD203B41FA5}">
                      <a16:colId xmlns:a16="http://schemas.microsoft.com/office/drawing/2014/main" val="20002"/>
                    </a:ext>
                  </a:extLst>
                </a:gridCol>
                <a:gridCol w="1615736">
                  <a:extLst>
                    <a:ext uri="{9D8B030D-6E8A-4147-A177-3AD203B41FA5}">
                      <a16:colId xmlns:a16="http://schemas.microsoft.com/office/drawing/2014/main" val="20003"/>
                    </a:ext>
                  </a:extLst>
                </a:gridCol>
                <a:gridCol w="1651246">
                  <a:extLst>
                    <a:ext uri="{9D8B030D-6E8A-4147-A177-3AD203B41FA5}">
                      <a16:colId xmlns:a16="http://schemas.microsoft.com/office/drawing/2014/main" val="20004"/>
                    </a:ext>
                  </a:extLst>
                </a:gridCol>
                <a:gridCol w="1359901">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Jan.11</a:t>
                      </a:r>
                      <a:r>
                        <a:rPr kumimoji="1" lang="en-US" altLang="ja-JP" baseline="30000" dirty="0"/>
                        <a:t>th</a:t>
                      </a:r>
                    </a:p>
                    <a:p>
                      <a:pPr algn="ctr"/>
                      <a:r>
                        <a:rPr kumimoji="1" lang="en-US" altLang="ja-JP" dirty="0"/>
                        <a:t>Monday</a:t>
                      </a:r>
                      <a:endParaRPr kumimoji="1" lang="ja-JP" altLang="en-US" dirty="0"/>
                    </a:p>
                  </a:txBody>
                  <a:tcPr anchor="ctr"/>
                </a:tc>
                <a:tc>
                  <a:txBody>
                    <a:bodyPr/>
                    <a:lstStyle/>
                    <a:p>
                      <a:pPr algn="ctr"/>
                      <a:r>
                        <a:rPr kumimoji="1" lang="en-US" altLang="ja-JP" dirty="0"/>
                        <a:t>Jan. 12</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Jan. 13</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Jan. 14</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Jan. 21</a:t>
                      </a:r>
                      <a:r>
                        <a:rPr kumimoji="1" lang="en-US" altLang="ja-JP" baseline="30000" dirty="0"/>
                        <a:t>st</a:t>
                      </a:r>
                      <a:endParaRPr kumimoji="1" lang="en-US" altLang="ja-JP" dirty="0"/>
                    </a:p>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solidFill>
                            <a:srgbClr val="FF0000"/>
                          </a:solidFill>
                        </a:rPr>
                        <a:t>EST 9:00PM-11:00PM</a:t>
                      </a:r>
                    </a:p>
                    <a:p>
                      <a:pPr algn="ctr"/>
                      <a:r>
                        <a:rPr kumimoji="1" lang="en-US" altLang="ja-JP" sz="1200" dirty="0">
                          <a:solidFill>
                            <a:srgbClr val="FF0000"/>
                          </a:solidFill>
                        </a:rPr>
                        <a:t>JST  11:00PM-1:00AM +1 day</a:t>
                      </a:r>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r>
                        <a:rPr kumimoji="1" lang="en-US" altLang="ja-JP" sz="1400" dirty="0">
                          <a:solidFill>
                            <a:schemeClr val="tx1"/>
                          </a:solidFill>
                        </a:rPr>
                        <a:t>IEEE 802.15 WG WNG Meeting</a:t>
                      </a:r>
                    </a:p>
                    <a:p>
                      <a:pPr algn="ctr"/>
                      <a:r>
                        <a:rPr kumimoji="1" lang="en-US" altLang="ja-JP" sz="1400" dirty="0">
                          <a:solidFill>
                            <a:schemeClr val="tx1"/>
                          </a:solidFill>
                        </a:rPr>
                        <a:t>IG-DEP Progress</a:t>
                      </a: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3825544173"/>
                  </a:ext>
                </a:extLst>
              </a:tr>
              <a:tr h="709428">
                <a:tc>
                  <a:txBody>
                    <a:bodyPr/>
                    <a:lstStyle/>
                    <a:p>
                      <a:pPr algn="ctr"/>
                      <a:r>
                        <a:rPr kumimoji="1" lang="en-US" altLang="ja-JP" sz="1200" dirty="0"/>
                        <a:t>draft PAR and technical requirement</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r>
                        <a:rPr kumimoji="1" lang="ja-JP" altLang="en-US" sz="1600" dirty="0">
                          <a:solidFill>
                            <a:schemeClr val="tx1"/>
                          </a:solidFill>
                        </a:rPr>
                        <a:t> </a:t>
                      </a: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(Jan 13</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 2</a:t>
                      </a:r>
                    </a:p>
                    <a:p>
                      <a:pPr algn="ctr"/>
                      <a:r>
                        <a:rPr kumimoji="1" lang="en-US" altLang="ja-JP" sz="1600" dirty="0">
                          <a:solidFill>
                            <a:schemeClr val="tx1"/>
                          </a:solidFill>
                        </a:rPr>
                        <a:t> (Jan. 14</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(Jan. 15</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981371"/>
            <a:ext cx="7864568" cy="2585323"/>
          </a:xfrm>
          <a:prstGeom prst="rect">
            <a:avLst/>
          </a:prstGeom>
          <a:noFill/>
        </p:spPr>
        <p:txBody>
          <a:bodyPr wrap="square">
            <a:spAutoFit/>
          </a:bodyPr>
          <a:lstStyle/>
          <a:p>
            <a:endParaRPr lang="en-US" altLang="ja-JP" dirty="0"/>
          </a:p>
          <a:p>
            <a:r>
              <a:rPr lang="ja-JP" altLang="en-US" dirty="0"/>
              <a:t>　（１）</a:t>
            </a:r>
            <a:r>
              <a:rPr lang="en-US" altLang="ja-JP" dirty="0"/>
              <a:t>IG-DEP Session1; EST 7:00PM-9:00PM on Jan. 12th(TUE) </a:t>
            </a:r>
            <a:r>
              <a:rPr lang="ja-JP" altLang="en-US" dirty="0"/>
              <a:t>　</a:t>
            </a:r>
            <a:endParaRPr lang="en-US" altLang="ja-JP" dirty="0"/>
          </a:p>
          <a:p>
            <a:r>
              <a:rPr lang="ja-JP" altLang="en-US" dirty="0"/>
              <a:t>　　　　　　　　　　　　  </a:t>
            </a:r>
            <a:r>
              <a:rPr lang="en-US" altLang="ja-JP" dirty="0"/>
              <a:t>JST 9:00AM-11:00AM on Jan. 13</a:t>
            </a:r>
            <a:r>
              <a:rPr lang="en-US" altLang="ja-JP" baseline="30000" dirty="0"/>
              <a:t>th</a:t>
            </a:r>
            <a:r>
              <a:rPr lang="en-US" altLang="ja-JP" dirty="0"/>
              <a:t>(WED)</a:t>
            </a:r>
          </a:p>
          <a:p>
            <a:endParaRPr lang="ja-JP" altLang="en-US" dirty="0"/>
          </a:p>
          <a:p>
            <a:r>
              <a:rPr lang="ja-JP" altLang="en-US" dirty="0"/>
              <a:t>　（２）</a:t>
            </a:r>
            <a:r>
              <a:rPr lang="en-US" altLang="ja-JP" dirty="0"/>
              <a:t>IG-DEP Session2 EST 7:00PM-9:00PM on Jan. 13th(WED), </a:t>
            </a:r>
          </a:p>
          <a:p>
            <a:r>
              <a:rPr lang="ja-JP" altLang="en-US" dirty="0"/>
              <a:t>　　　　　　　　　　　　</a:t>
            </a:r>
            <a:r>
              <a:rPr lang="en-US" altLang="ja-JP" dirty="0"/>
              <a:t> JST 9:00AM-11:00AM on Jan. 14th(THU)</a:t>
            </a:r>
          </a:p>
          <a:p>
            <a:endParaRPr lang="ja-JP" altLang="en-US" dirty="0"/>
          </a:p>
          <a:p>
            <a:r>
              <a:rPr lang="ja-JP" altLang="en-US" dirty="0"/>
              <a:t>　（３）</a:t>
            </a:r>
            <a:r>
              <a:rPr lang="en-US" altLang="ja-JP" dirty="0"/>
              <a:t>IG-DEP Session3; EST 7:00PM-9:00PM on Jan. 14th(THE)</a:t>
            </a:r>
          </a:p>
          <a:p>
            <a:r>
              <a:rPr lang="ja-JP" altLang="en-US" dirty="0"/>
              <a:t>　　　　　　　　　　　　</a:t>
            </a:r>
            <a:r>
              <a:rPr lang="en-US" altLang="ja-JP" dirty="0"/>
              <a:t> JST 9:00AM-11:00AM on Jan. 15th(FRI)</a:t>
            </a:r>
            <a:endParaRPr lang="ja-JP" altLang="en-US" dirty="0"/>
          </a:p>
        </p:txBody>
      </p:sp>
    </p:spTree>
    <p:extLst>
      <p:ext uri="{BB962C8B-B14F-4D97-AF65-F5344CB8AC3E}">
        <p14:creationId xmlns:p14="http://schemas.microsoft.com/office/powerpoint/2010/main" val="2634880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26070"/>
            <a:ext cx="8928992" cy="5544616"/>
          </a:xfrm>
          <a:ln/>
        </p:spPr>
        <p:txBody>
          <a:bodyPr>
            <a:noAutofit/>
          </a:bodyPr>
          <a:lstStyle/>
          <a:p>
            <a:pPr>
              <a:lnSpc>
                <a:spcPts val="1500"/>
              </a:lnSpc>
            </a:pPr>
            <a:r>
              <a:rPr lang="en-US" altLang="ja-JP" sz="1600" dirty="0"/>
              <a:t>IG DEP meeting call to order                                                          doc.#15-20-0339-02-0dep</a:t>
            </a:r>
          </a:p>
          <a:p>
            <a:pPr>
              <a:lnSpc>
                <a:spcPts val="1500"/>
              </a:lnSpc>
            </a:pPr>
            <a:r>
              <a:rPr lang="en-US" altLang="ja-JP" sz="1600" dirty="0"/>
              <a:t>Call for essential patents and policies &amp; procedures reminder       doc.#15-21-0012-04-0dep</a:t>
            </a:r>
          </a:p>
          <a:p>
            <a:pPr>
              <a:lnSpc>
                <a:spcPts val="1500"/>
              </a:lnSpc>
            </a:pPr>
            <a:r>
              <a:rPr lang="en-US" altLang="ja-JP" sz="1600" dirty="0"/>
              <a:t>Approve last meeting minutes: 15-20-0365-00-0dep-ig-dependability-november-2020-meeting-minutes</a:t>
            </a:r>
          </a:p>
          <a:p>
            <a:pPr>
              <a:lnSpc>
                <a:spcPts val="1500"/>
              </a:lnSpc>
            </a:pPr>
            <a:r>
              <a:rPr lang="en-US" altLang="ja-JP" sz="1600" dirty="0"/>
              <a:t>Presentation for review and update</a:t>
            </a:r>
          </a:p>
          <a:p>
            <a:pPr marL="800100" lvl="1">
              <a:lnSpc>
                <a:spcPts val="1500"/>
              </a:lnSpc>
              <a:spcBef>
                <a:spcPts val="0"/>
              </a:spcBef>
              <a:spcAft>
                <a:spcPts val="0"/>
              </a:spcAft>
              <a:buFont typeface="+mj-lt"/>
              <a:buAutoNum type="arabicPeriod"/>
              <a:defRPr/>
            </a:pPr>
            <a:r>
              <a:rPr lang="en-US" altLang="ja-JP" sz="1600" dirty="0">
                <a:cs typeface="Times New Roman" pitchFamily="18" charset="0"/>
              </a:rPr>
              <a:t>IG DEP Activity for Amendment of IEEE802.15.6 Wireless BAN with Enhanced Dependability                                                                          doc.#15-21-0023-00-0dep</a:t>
            </a:r>
          </a:p>
          <a:p>
            <a:pPr marL="514350" lvl="1" indent="0">
              <a:lnSpc>
                <a:spcPts val="1500"/>
              </a:lnSpc>
              <a:spcBef>
                <a:spcPts val="0"/>
              </a:spcBef>
              <a:spcAft>
                <a:spcPts val="0"/>
              </a:spcAft>
              <a:buNone/>
              <a:defRPr/>
            </a:pPr>
            <a:r>
              <a:rPr lang="en-US" altLang="ja-JP" sz="1600" dirty="0">
                <a:cs typeface="Times New Roman" pitchFamily="18" charset="0"/>
              </a:rPr>
              <a:t>2. Quality-of-Service-Control-Scheme-in-Multi-Hop-WBAN         doc.#15-21-0022-00-odep</a:t>
            </a:r>
          </a:p>
          <a:p>
            <a:pPr marL="514350" lvl="1" indent="0">
              <a:lnSpc>
                <a:spcPts val="1500"/>
              </a:lnSpc>
              <a:spcBef>
                <a:spcPts val="0"/>
              </a:spcBef>
              <a:spcAft>
                <a:spcPts val="0"/>
              </a:spcAft>
              <a:buNone/>
              <a:defRPr/>
            </a:pPr>
            <a:r>
              <a:rPr lang="en-US" altLang="ja-JP" sz="1600" dirty="0">
                <a:cs typeface="Times New Roman" pitchFamily="18" charset="0"/>
              </a:rPr>
              <a:t>3. Transmission Control of UWB-BAN to co-exist with 4G,5G Using the Integrated Terminal</a:t>
            </a:r>
          </a:p>
          <a:p>
            <a:pPr marL="514350" lvl="1" indent="0">
              <a:lnSpc>
                <a:spcPts val="1500"/>
              </a:lnSpc>
              <a:spcBef>
                <a:spcPts val="0"/>
              </a:spcBef>
              <a:spcAft>
                <a:spcPts val="0"/>
              </a:spcAft>
              <a:buNone/>
              <a:defRPr/>
            </a:pPr>
            <a:r>
              <a:rPr lang="en-US" altLang="ja-JP" sz="1600" dirty="0">
                <a:cs typeface="Times New Roman" pitchFamily="18" charset="0"/>
              </a:rPr>
              <a:t>                                                                                                     doc.#15-21-0028-00-0dep</a:t>
            </a:r>
          </a:p>
          <a:p>
            <a:pPr marL="514350" lvl="1" indent="0">
              <a:lnSpc>
                <a:spcPts val="1500"/>
              </a:lnSpc>
              <a:spcBef>
                <a:spcPts val="0"/>
              </a:spcBef>
              <a:spcAft>
                <a:spcPts val="0"/>
              </a:spcAft>
              <a:buNone/>
              <a:defRPr/>
            </a:pPr>
            <a:r>
              <a:rPr lang="en-US" altLang="ja-JP" sz="1600" dirty="0">
                <a:cs typeface="Times New Roman" pitchFamily="18" charset="0"/>
              </a:rPr>
              <a:t>4. Amendment of IEEE802.15.6 WBAN; IEEE 802.15.6a PAR draft</a:t>
            </a:r>
          </a:p>
          <a:p>
            <a:pPr marL="514350" lvl="1" indent="0">
              <a:lnSpc>
                <a:spcPts val="1500"/>
              </a:lnSpc>
              <a:spcBef>
                <a:spcPts val="0"/>
              </a:spcBef>
              <a:spcAft>
                <a:spcPts val="0"/>
              </a:spcAft>
              <a:buNone/>
              <a:defRPr/>
            </a:pPr>
            <a:r>
              <a:rPr lang="en-US" altLang="ja-JP" sz="1600" dirty="0">
                <a:cs typeface="Times New Roman" pitchFamily="18" charset="0"/>
              </a:rPr>
              <a:t>                                                                                                     doc.#15-21-0030-00-0dep</a:t>
            </a:r>
          </a:p>
          <a:p>
            <a:pPr>
              <a:lnSpc>
                <a:spcPts val="1500"/>
              </a:lnSpc>
            </a:pPr>
            <a:r>
              <a:rPr lang="en-US" altLang="ja-JP" sz="1600" dirty="0"/>
              <a:t>Discussion</a:t>
            </a:r>
          </a:p>
          <a:p>
            <a:pPr marL="1147763">
              <a:lnSpc>
                <a:spcPts val="1500"/>
              </a:lnSpc>
              <a:buAutoNum type="arabicParenBoth"/>
            </a:pPr>
            <a:r>
              <a:rPr lang="en-US" altLang="ja-JP" sz="1600" dirty="0"/>
              <a:t>Need and focused issues on amendment of PHY and MAC of IEEE801.15.6-2012 for enhanced dependability of WBAN</a:t>
            </a:r>
          </a:p>
          <a:p>
            <a:pPr marL="1147763">
              <a:lnSpc>
                <a:spcPts val="1500"/>
              </a:lnSpc>
              <a:buAutoNum type="arabicParenBoth"/>
            </a:pPr>
            <a:r>
              <a:rPr lang="en-US" altLang="ja-JP" sz="1600" dirty="0"/>
              <a:t>Necessity and demand of the amendment of exiting Medical BAN std. 15.6-2012</a:t>
            </a:r>
          </a:p>
          <a:p>
            <a:pPr marL="1147763">
              <a:lnSpc>
                <a:spcPts val="1500"/>
              </a:lnSpc>
              <a:buAutoNum type="arabicParenBoth"/>
            </a:pPr>
            <a:r>
              <a:rPr lang="en-US" altLang="ja-JP" sz="1600" dirty="0"/>
              <a:t>Targeting markets and stakeholders</a:t>
            </a:r>
          </a:p>
          <a:p>
            <a:pPr marL="1147763">
              <a:lnSpc>
                <a:spcPts val="1500"/>
              </a:lnSpc>
              <a:buAutoNum type="arabicParenBoth"/>
            </a:pPr>
            <a:r>
              <a:rPr lang="en-US" altLang="ja-JP" sz="1600" dirty="0"/>
              <a:t>Uniqueness  of the amendment</a:t>
            </a:r>
          </a:p>
          <a:p>
            <a:pPr marL="1147763">
              <a:lnSpc>
                <a:spcPts val="1500"/>
              </a:lnSpc>
              <a:buAutoNum type="arabicParenBoth"/>
            </a:pPr>
            <a:r>
              <a:rPr lang="en-US" altLang="ja-JP" sz="1600" dirty="0"/>
              <a:t>Update of technical requirement</a:t>
            </a:r>
          </a:p>
          <a:p>
            <a:pPr marL="1147763">
              <a:lnSpc>
                <a:spcPts val="1500"/>
              </a:lnSpc>
              <a:buAutoNum type="arabicParenBoth"/>
            </a:pPr>
            <a:r>
              <a:rPr lang="en-US" altLang="ja-JP" sz="1600" dirty="0"/>
              <a:t>,Update of draft PAR</a:t>
            </a:r>
          </a:p>
          <a:p>
            <a:pPr marL="1147763">
              <a:lnSpc>
                <a:spcPts val="1500"/>
              </a:lnSpc>
              <a:buAutoNum type="arabicParenBoth"/>
            </a:pPr>
            <a:r>
              <a:rPr lang="en-US" altLang="ja-JP" sz="1600" dirty="0"/>
              <a:t>Timeline of next motion and preparation, key issues and agenda in coming March  meetings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11560" y="1417881"/>
            <a:ext cx="8218116" cy="4601919"/>
          </a:xfrm>
        </p:spPr>
        <p:txBody>
          <a:bodyPr/>
          <a:lstStyle/>
          <a:p>
            <a:pPr marL="0" indent="0">
              <a:buNone/>
            </a:pPr>
            <a:r>
              <a:rPr lang="is-IS" altLang="ja-JP" sz="1600" dirty="0"/>
              <a:t>15-20-0339-02-0dep-ig-dep-opening-information-for-january-2021 by Ryuji Kohno (YNU/UofOulu) and Takumi Kobayashi(YNU)</a:t>
            </a:r>
            <a:r>
              <a:rPr lang="ja-JP" altLang="is-IS" sz="1600" dirty="0"/>
              <a:t>　</a:t>
            </a:r>
          </a:p>
          <a:p>
            <a:pPr marL="0" indent="0">
              <a:buNone/>
            </a:pPr>
            <a:r>
              <a:rPr lang="is-IS" altLang="ja-JP" sz="1600" dirty="0"/>
              <a:t>15-21-0012-04-0dep-ig-dependability-njanuary-2021-meeting-agenda by Ryuji Kohno (YNU/UofOulu) </a:t>
            </a:r>
          </a:p>
          <a:p>
            <a:pPr marL="0" indent="0">
              <a:buNone/>
            </a:pPr>
            <a:r>
              <a:rPr lang="en-US" altLang="ja-JP" sz="1600" dirty="0"/>
              <a:t>15-21-0022-00-0dep-ig-dep-Quality-of-Service-Control-Scheme-in-Multi-Hop-WBAN by </a:t>
            </a:r>
            <a:r>
              <a:rPr lang="en-US" altLang="ja-JP" sz="1600" dirty="0" err="1"/>
              <a:t>Kento</a:t>
            </a:r>
            <a:r>
              <a:rPr lang="en-US" altLang="ja-JP" sz="1600" dirty="0"/>
              <a:t> </a:t>
            </a:r>
            <a:r>
              <a:rPr lang="en-US" altLang="ja-JP" sz="1600" dirty="0" err="1"/>
              <a:t>Takabayashi</a:t>
            </a:r>
            <a:r>
              <a:rPr lang="en-US" altLang="ja-JP" sz="1600" dirty="0"/>
              <a:t>(OFU), Ryuji Kohno(YNU/</a:t>
            </a:r>
            <a:r>
              <a:rPr lang="en-US" altLang="ja-JP" sz="1600" dirty="0" err="1"/>
              <a:t>Uof</a:t>
            </a:r>
            <a:r>
              <a:rPr lang="en-US" altLang="ja-JP" sz="1600" dirty="0"/>
              <a:t> Oulu), </a:t>
            </a:r>
          </a:p>
          <a:p>
            <a:pPr marL="0" indent="0">
              <a:buNone/>
            </a:pPr>
            <a:r>
              <a:rPr lang="en-US" altLang="ja-JP" sz="1600" dirty="0"/>
              <a:t>15-21-0023-00-0dep-IG DEP Activity for Amendment of IEEE802.15.6 Wireless BAN with Enhanced Dependability by Ryuji Kohno(YNU/</a:t>
            </a:r>
            <a:r>
              <a:rPr lang="en-US" altLang="ja-JP" sz="1600" dirty="0" err="1"/>
              <a:t>Uof</a:t>
            </a:r>
            <a:r>
              <a:rPr lang="en-US" altLang="ja-JP" sz="1600" dirty="0"/>
              <a:t> Oulu), </a:t>
            </a:r>
          </a:p>
          <a:p>
            <a:pPr marL="0" indent="0">
              <a:buNone/>
            </a:pPr>
            <a:r>
              <a:rPr lang="en-US" altLang="ja-JP" sz="1600" dirty="0"/>
              <a:t>15-21-0028-00-0dep-ig-dep-Transmission Control of UWB-BAN to co-exist with 4G,5G Using the Integrated Terminal by Takumi Kobayashi(YNU) and Ryuji Kohno (YNU/</a:t>
            </a:r>
            <a:r>
              <a:rPr lang="en-US" altLang="ja-JP" sz="1600" dirty="0" err="1"/>
              <a:t>UofOulu</a:t>
            </a:r>
            <a:r>
              <a:rPr lang="en-US" altLang="ja-JP" sz="1600" dirty="0"/>
              <a:t>)</a:t>
            </a:r>
          </a:p>
          <a:p>
            <a:pPr marL="0" indent="0">
              <a:buNone/>
            </a:pPr>
            <a:r>
              <a:rPr lang="en-US" altLang="ja-JP" sz="1600" dirty="0"/>
              <a:t>15-21-0030-00-0dep-Amendment of IEEE802.15.6 WBAN; IEEE 802.15.6a PAR draft by Takumi Kobayashi(YNU) and Ryuji Kohno (YNU/</a:t>
            </a:r>
            <a:r>
              <a:rPr lang="en-US" altLang="ja-JP" sz="1600" dirty="0" err="1"/>
              <a:t>UofOulu</a:t>
            </a:r>
            <a:r>
              <a:rPr lang="en-US" altLang="ja-JP" sz="1600" dirty="0"/>
              <a:t>)</a:t>
            </a:r>
          </a:p>
          <a:p>
            <a:pPr marL="0" indent="0">
              <a:buNone/>
            </a:pPr>
            <a:r>
              <a:rPr lang="en-US" altLang="ja-JP" sz="1600" dirty="0"/>
              <a:t>15-21-0055-00-0dep IG DEP Meeting Minutes for January 2021  by Takumi Kobayashi(YNU) and Ryuji Kohno (YNU/</a:t>
            </a:r>
            <a:r>
              <a:rPr lang="en-US" altLang="ja-JP" sz="1600" dirty="0" err="1"/>
              <a:t>UofOulu</a:t>
            </a:r>
            <a:r>
              <a:rPr lang="en-US" altLang="ja-JP" sz="1600" dirty="0"/>
              <a:t>)</a:t>
            </a:r>
          </a:p>
          <a:p>
            <a:pPr marL="0" indent="0">
              <a:buNone/>
            </a:pPr>
            <a:r>
              <a:rPr lang="en-US" altLang="ja-JP" sz="1600" dirty="0"/>
              <a:t>15-21-0054-00-0dep-ig-dep-closing-report-january-2021 by Ryuji Kohno (YNU/</a:t>
            </a:r>
            <a:r>
              <a:rPr lang="en-US" altLang="ja-JP" sz="1600" dirty="0" err="1"/>
              <a:t>UofOulu</a:t>
            </a:r>
            <a:r>
              <a:rPr lang="en-US" altLang="ja-JP" sz="1600" dirty="0"/>
              <a:t>) </a:t>
            </a:r>
          </a:p>
          <a:p>
            <a:pPr marL="0" indent="0">
              <a:lnSpc>
                <a:spcPts val="1600"/>
              </a:lnSpc>
              <a:buNone/>
            </a:pP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681766"/>
            <a:ext cx="7727370" cy="648073"/>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93139" y="910981"/>
            <a:ext cx="8833919" cy="706760"/>
          </a:xfrm>
        </p:spPr>
        <p:txBody>
          <a:bodyPr/>
          <a:lstStyle/>
          <a:p>
            <a:r>
              <a:rPr lang="en-US" altLang="ja-JP" b="1" dirty="0"/>
              <a:t>IG DEP a tentative </a:t>
            </a:r>
            <a:r>
              <a:rPr kumimoji="1" lang="en-US" altLang="ja-JP" b="1" dirty="0"/>
              <a:t>schedule </a:t>
            </a:r>
            <a:r>
              <a:rPr lang="en-US" altLang="ja-JP" b="1" dirty="0"/>
              <a:t>in March 2021</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821708911"/>
              </p:ext>
            </p:extLst>
          </p:nvPr>
        </p:nvGraphicFramePr>
        <p:xfrm>
          <a:off x="145603" y="1919123"/>
          <a:ext cx="8928993" cy="246888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283871">
                <a:tc>
                  <a:txBody>
                    <a:bodyPr/>
                    <a:lstStyle/>
                    <a:p>
                      <a:endParaRPr kumimoji="1" lang="ja-JP" altLang="en-US" dirty="0"/>
                    </a:p>
                  </a:txBody>
                  <a:tcPr/>
                </a:tc>
                <a:tc>
                  <a:txBody>
                    <a:bodyPr/>
                    <a:lstStyle/>
                    <a:p>
                      <a:pPr algn="ctr"/>
                      <a:r>
                        <a:rPr kumimoji="1" lang="en-US" altLang="ja-JP" dirty="0"/>
                        <a:t>March 9</a:t>
                      </a:r>
                      <a:r>
                        <a:rPr kumimoji="1" lang="en-US" altLang="ja-JP" baseline="30000" dirty="0"/>
                        <a:t>th</a:t>
                      </a:r>
                    </a:p>
                    <a:p>
                      <a:pPr algn="ctr"/>
                      <a:r>
                        <a:rPr kumimoji="1" lang="en-US" altLang="ja-JP" dirty="0" err="1"/>
                        <a:t>Tiesday</a:t>
                      </a:r>
                      <a:endParaRPr kumimoji="1" lang="ja-JP" altLang="en-US" dirty="0"/>
                    </a:p>
                  </a:txBody>
                  <a:tcPr anchor="ctr"/>
                </a:tc>
                <a:tc>
                  <a:txBody>
                    <a:bodyPr/>
                    <a:lstStyle/>
                    <a:p>
                      <a:pPr algn="ctr"/>
                      <a:r>
                        <a:rPr kumimoji="1" lang="en-US" altLang="ja-JP" dirty="0"/>
                        <a:t>March 10</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March 11</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March 15</a:t>
                      </a:r>
                      <a:r>
                        <a:rPr kumimoji="1" lang="en-US" altLang="ja-JP" baseline="30000" dirty="0"/>
                        <a:t>th</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March 17</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(Jan 13</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a:t>
                      </a:r>
                    </a:p>
                    <a:p>
                      <a:pPr algn="ctr"/>
                      <a:r>
                        <a:rPr kumimoji="1" lang="en-US" altLang="ja-JP" sz="1600" dirty="0">
                          <a:solidFill>
                            <a:schemeClr val="tx1"/>
                          </a:solidFill>
                        </a:rPr>
                        <a:t>2</a:t>
                      </a:r>
                    </a:p>
                    <a:p>
                      <a:pPr algn="ctr"/>
                      <a:r>
                        <a:rPr kumimoji="1" lang="en-US" altLang="ja-JP" sz="1600" dirty="0">
                          <a:solidFill>
                            <a:schemeClr val="tx1"/>
                          </a:solidFill>
                        </a:rPr>
                        <a:t> (Jan. 14</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(Jan. 15</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2" name="テキスト ボックス 1">
            <a:extLst>
              <a:ext uri="{FF2B5EF4-FFF2-40B4-BE49-F238E27FC236}">
                <a16:creationId xmlns:a16="http://schemas.microsoft.com/office/drawing/2014/main" id="{2EB05775-C68D-468D-8E4D-0F0014CAF2CD}"/>
              </a:ext>
            </a:extLst>
          </p:cNvPr>
          <p:cNvSpPr txBox="1"/>
          <p:nvPr/>
        </p:nvSpPr>
        <p:spPr>
          <a:xfrm>
            <a:off x="684483" y="4991100"/>
            <a:ext cx="7821342" cy="646331"/>
          </a:xfrm>
          <a:prstGeom prst="rect">
            <a:avLst/>
          </a:prstGeom>
          <a:noFill/>
        </p:spPr>
        <p:txBody>
          <a:bodyPr wrap="square" rtlCol="0">
            <a:spAutoFit/>
          </a:bodyPr>
          <a:lstStyle/>
          <a:p>
            <a:r>
              <a:rPr kumimoji="1" lang="en-US" altLang="ja-JP" dirty="0"/>
              <a:t>This schedule has not been approved yet, so please check an official calendar of IEEE802.15.</a:t>
            </a:r>
            <a:endParaRPr kumimoji="1" lang="ja-JP" altLang="en-US" dirty="0"/>
          </a:p>
        </p:txBody>
      </p:sp>
    </p:spTree>
    <p:extLst>
      <p:ext uri="{BB962C8B-B14F-4D97-AF65-F5344CB8AC3E}">
        <p14:creationId xmlns:p14="http://schemas.microsoft.com/office/powerpoint/2010/main" val="1529564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8</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8382</TotalTime>
  <Words>1175</Words>
  <Application>Microsoft Office PowerPoint</Application>
  <PresentationFormat>画面に合わせる (4:3)</PresentationFormat>
  <Paragraphs>158</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Arial</vt:lpstr>
      <vt:lpstr>Times New Roman</vt:lpstr>
      <vt:lpstr>IEEE-P802_15</vt:lpstr>
      <vt:lpstr>PowerPoint プレゼンテーション</vt:lpstr>
      <vt:lpstr>IEEE 802.15 IG DEP   Closing Report  Virtual Meeting with Webex January 21st, 2021  Ryuji Kohno (YNU/CWC Uof Oulu) </vt:lpstr>
      <vt:lpstr>Meeting Objectives</vt:lpstr>
      <vt:lpstr>IG DEP schedule in January 2021</vt:lpstr>
      <vt:lpstr>Meeting Accomplishments</vt:lpstr>
      <vt:lpstr>Contributions</vt:lpstr>
      <vt:lpstr>IG DEP a tentative schedule in March 2021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108</cp:revision>
  <dcterms:created xsi:type="dcterms:W3CDTF">2018-03-06T17:15:04Z</dcterms:created>
  <dcterms:modified xsi:type="dcterms:W3CDTF">2021-01-20T16:54:56Z</dcterms:modified>
</cp:coreProperties>
</file>