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63" r:id="rId4"/>
    <p:sldId id="360" r:id="rId5"/>
    <p:sldId id="349" r:id="rId6"/>
    <p:sldId id="350" r:id="rId7"/>
    <p:sldId id="362" r:id="rId8"/>
    <p:sldId id="36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01" autoAdjust="0"/>
    <p:restoredTop sz="76147" autoAdjust="0"/>
  </p:normalViewPr>
  <p:slideViewPr>
    <p:cSldViewPr>
      <p:cViewPr varScale="1">
        <p:scale>
          <a:sx n="84" d="100"/>
          <a:sy n="84" d="100"/>
        </p:scale>
        <p:origin x="2658" y="90"/>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1/19/2021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1/19/2021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LEDs-based lights offer many advantages such as reduced energy consumption, higher switching speeds, higher efficiency, longer lifetime and lower cost, compared with conventional light sources.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In addition, LEDs are used in new vehicles (head- and taillight, street and traffic lights, etc., thus making non radio frequency (RF)-based wireless a possibility.</a:t>
            </a:r>
          </a:p>
          <a:p>
            <a:endParaRPr lang="en-US" dirty="0"/>
          </a:p>
        </p:txBody>
      </p:sp>
      <p:sp>
        <p:nvSpPr>
          <p:cNvPr id="4" name="Header Placeholder 3"/>
          <p:cNvSpPr>
            <a:spLocks noGrp="1"/>
          </p:cNvSpPr>
          <p:nvPr>
            <p:ph type="hdr" sz="quarter"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Slide Number Placeholder 5"/>
          <p:cNvSpPr>
            <a:spLocks noGrp="1"/>
          </p:cNvSpPr>
          <p:nvPr>
            <p:ph type="sldNum" sz="quarter" idx="12"/>
          </p:nvPr>
        </p:nvSpPr>
        <p:spPr/>
        <p:txBody>
          <a:bodyPr/>
          <a:lstStyle/>
          <a:p>
            <a:fld id="{15234A02-7D3B-CD49-A0E0-CACF1D6BF2B3}" type="slidenum">
              <a:rPr lang="en-US" smtClean="0"/>
              <a:t>2</a:t>
            </a:fld>
            <a:endParaRPr lang="en-US"/>
          </a:p>
        </p:txBody>
      </p:sp>
    </p:spTree>
    <p:extLst>
      <p:ext uri="{BB962C8B-B14F-4D97-AF65-F5344CB8AC3E}">
        <p14:creationId xmlns:p14="http://schemas.microsoft.com/office/powerpoint/2010/main" val="2930621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LEDs-based lights offer many advantages such as reduced energy consumption, higher switching speeds, higher efficiency, longer lifetime and lower cost, compared with conventional light sources.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In addition, LEDs are used in new vehicles (head- and taillight, street and traffic lights, etc., thus making non radio frequency (RF)-based wireless a possibility.</a:t>
            </a:r>
          </a:p>
          <a:p>
            <a:endParaRPr lang="en-US" dirty="0"/>
          </a:p>
        </p:txBody>
      </p:sp>
      <p:sp>
        <p:nvSpPr>
          <p:cNvPr id="4" name="Header Placeholder 3"/>
          <p:cNvSpPr>
            <a:spLocks noGrp="1"/>
          </p:cNvSpPr>
          <p:nvPr>
            <p:ph type="hdr" sz="quarter"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Slide Number Placeholder 5"/>
          <p:cNvSpPr>
            <a:spLocks noGrp="1"/>
          </p:cNvSpPr>
          <p:nvPr>
            <p:ph type="sldNum" sz="quarter" idx="12"/>
          </p:nvPr>
        </p:nvSpPr>
        <p:spPr/>
        <p:txBody>
          <a:bodyPr/>
          <a:lstStyle/>
          <a:p>
            <a:fld id="{15234A02-7D3B-CD49-A0E0-CACF1D6BF2B3}" type="slidenum">
              <a:rPr lang="en-US" smtClean="0"/>
              <a:t>3</a:t>
            </a:fld>
            <a:endParaRPr lang="en-US"/>
          </a:p>
        </p:txBody>
      </p:sp>
    </p:spTree>
    <p:extLst>
      <p:ext uri="{BB962C8B-B14F-4D97-AF65-F5344CB8AC3E}">
        <p14:creationId xmlns:p14="http://schemas.microsoft.com/office/powerpoint/2010/main" val="3990803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March 2017</a:t>
            </a:r>
          </a:p>
        </p:txBody>
      </p:sp>
      <p:sp>
        <p:nvSpPr>
          <p:cNvPr id="5" name="Footer Placeholder 4"/>
          <p:cNvSpPr>
            <a:spLocks noGrp="1"/>
          </p:cNvSpPr>
          <p:nvPr>
            <p:ph type="ftr" sz="quarter" idx="11"/>
          </p:nvPr>
        </p:nvSpPr>
        <p:spPr/>
        <p:txBody>
          <a:bodyPr/>
          <a:lstStyle/>
          <a:p>
            <a:r>
              <a:rPr lang="en-US"/>
              <a:t>Submission</a:t>
            </a:r>
          </a:p>
        </p:txBody>
      </p:sp>
      <p:sp>
        <p:nvSpPr>
          <p:cNvPr id="6" name="Slide Number Placeholder 5"/>
          <p:cNvSpPr>
            <a:spLocks noGrp="1"/>
          </p:cNvSpPr>
          <p:nvPr>
            <p:ph type="sldNum" sz="quarter" idx="12"/>
          </p:nvPr>
        </p:nvSpPr>
        <p:spPr/>
        <p:txBody>
          <a:bodyPr/>
          <a:lstStyle/>
          <a:p>
            <a:fld id="{15234A02-7D3B-CD49-A0E0-CACF1D6BF2B3}" type="slidenum">
              <a:rPr lang="en-US" smtClean="0"/>
              <a:t>5</a:t>
            </a:fld>
            <a:endParaRPr lang="en-US"/>
          </a:p>
        </p:txBody>
      </p:sp>
    </p:spTree>
    <p:extLst>
      <p:ext uri="{BB962C8B-B14F-4D97-AF65-F5344CB8AC3E}">
        <p14:creationId xmlns:p14="http://schemas.microsoft.com/office/powerpoint/2010/main" val="3979666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performance evaluation, we implemented the OCC system with suggested synchronization  The receiver processing interface is based on </a:t>
            </a:r>
            <a:r>
              <a:rPr lang="en-US" dirty="0" err="1" smtClean="0"/>
              <a:t>Labview</a:t>
            </a:r>
            <a:r>
              <a:rPr lang="en-US" dirty="0" smtClean="0"/>
              <a:t>; the Arduino board is used for controlling transmitter LED. The system configuration which includes transmitter </a:t>
            </a:r>
            <a:r>
              <a:rPr lang="en-US" dirty="0" err="1" smtClean="0"/>
              <a:t>superframe</a:t>
            </a:r>
            <a:r>
              <a:rPr lang="en-US" dirty="0" smtClean="0"/>
              <a:t> and receiver camera with different setting modulation and </a:t>
            </a:r>
            <a:r>
              <a:rPr lang="en-US" smtClean="0"/>
              <a:t>shutter speed</a:t>
            </a:r>
            <a:endParaRPr lang="en-US" dirty="0"/>
          </a:p>
        </p:txBody>
      </p:sp>
      <p:sp>
        <p:nvSpPr>
          <p:cNvPr id="4" name="Header Placeholder 3"/>
          <p:cNvSpPr>
            <a:spLocks noGrp="1"/>
          </p:cNvSpPr>
          <p:nvPr>
            <p:ph type="hdr" sz="quarter"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Slide Number Placeholder 5"/>
          <p:cNvSpPr>
            <a:spLocks noGrp="1"/>
          </p:cNvSpPr>
          <p:nvPr>
            <p:ph type="sldNum" sz="quarter" idx="12"/>
          </p:nvPr>
        </p:nvSpPr>
        <p:spPr/>
        <p:txBody>
          <a:bodyPr/>
          <a:lstStyle/>
          <a:p>
            <a:fld id="{15234A02-7D3B-CD49-A0E0-CACF1D6BF2B3}" type="slidenum">
              <a:rPr lang="en-US" smtClean="0"/>
              <a:t>6</a:t>
            </a:fld>
            <a:endParaRPr lang="en-US"/>
          </a:p>
        </p:txBody>
      </p:sp>
    </p:spTree>
    <p:extLst>
      <p:ext uri="{BB962C8B-B14F-4D97-AF65-F5344CB8AC3E}">
        <p14:creationId xmlns:p14="http://schemas.microsoft.com/office/powerpoint/2010/main" val="4195126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a:t>
            </a:r>
            <a:r>
              <a:rPr lang="en-US" sz="1400" b="1">
                <a:solidFill>
                  <a:schemeClr val="tx1"/>
                </a:solidFill>
                <a:latin typeface="Times New Roman" pitchFamily="18" charset="0"/>
                <a:cs typeface="Times New Roman" pitchFamily="18" charset="0"/>
              </a:rPr>
              <a:t>IEEE 15-18</a:t>
            </a:r>
            <a:r>
              <a:rPr lang="en-US" sz="1400" b="1" baseline="0">
                <a:solidFill>
                  <a:schemeClr val="tx1"/>
                </a:solidFill>
                <a:latin typeface="Times New Roman" pitchFamily="18" charset="0"/>
                <a:cs typeface="Times New Roman" pitchFamily="18" charset="0"/>
              </a:rPr>
              <a:t>-0415-00-0vat</a:t>
            </a:r>
            <a:endParaRPr lang="en-US" sz="1400" b="1" dirty="0">
              <a:solidFill>
                <a:schemeClr val="tx1"/>
              </a:solidFill>
              <a:latin typeface="Times New Roman" pitchFamily="18" charset="0"/>
              <a:cs typeface="Times New Roman" pitchFamily="18" charset="0"/>
            </a:endParaRPr>
          </a:p>
        </p:txBody>
      </p:sp>
      <p:sp>
        <p:nvSpPr>
          <p:cNvPr id="9" name="TextBox 8"/>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2021</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2021</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dirty="0" smtClean="0">
                <a:solidFill>
                  <a:schemeClr val="tx1"/>
                </a:solidFill>
                <a:latin typeface="Times New Roman" pitchFamily="18" charset="0"/>
                <a:cs typeface="Times New Roman" pitchFamily="18" charset="0"/>
              </a:rPr>
              <a:t>DCN 15-21-0052-00-007a</a:t>
            </a:r>
            <a:endParaRPr lang="en-US" sz="1400" b="0" dirty="0">
              <a:solidFill>
                <a:schemeClr val="tx1"/>
              </a:solidFill>
              <a:latin typeface="Times New Roman" pitchFamily="18" charset="0"/>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90678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fontAlgn="base" hangingPunct="0">
              <a:spcBef>
                <a:spcPct val="0"/>
              </a:spcBef>
              <a:spcAft>
                <a:spcPct val="0"/>
              </a:spcAft>
            </a:pPr>
            <a:r>
              <a:rPr lang="en-US" altLang="en-US" sz="1600" dirty="0">
                <a:solidFill>
                  <a:prstClr val="black"/>
                </a:solidFill>
                <a:latin typeface="Times New Roman" panose="02020603050405020304" pitchFamily="18" charset="0"/>
              </a:rPr>
              <a:t>	</a:t>
            </a:r>
            <a:r>
              <a:rPr lang="en-US" altLang="en-US" sz="1600" b="1" u="sng" dirty="0">
                <a:solidFill>
                  <a:prstClr val="black"/>
                </a:solidFill>
                <a:effectLst>
                  <a:outerShdw blurRad="38100" dist="38100" dir="2700000" algn="tl">
                    <a:srgbClr val="C0C0C0"/>
                  </a:outerShdw>
                </a:effectLst>
                <a:latin typeface="Times New Roman" panose="02020603050405020304" pitchFamily="18" charset="0"/>
              </a:rPr>
              <a:t>Project: IEEE P802.15 Interest 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a:t>
            </a:r>
            <a:r>
              <a:rPr lang="en-US" altLang="en-US" sz="1600" dirty="0">
                <a:solidFill>
                  <a:prstClr val="black"/>
                </a:solidFill>
                <a:latin typeface="Times New Roman" panose="02020603050405020304" pitchFamily="18" charset="0"/>
              </a:rPr>
              <a:t> </a:t>
            </a:r>
            <a:r>
              <a:rPr lang="en-US" sz="1600" dirty="0" smtClean="0">
                <a:latin typeface="Times New Roman" pitchFamily="18" charset="0"/>
                <a:cs typeface="Times New Roman" pitchFamily="18" charset="0"/>
              </a:rPr>
              <a:t>Synchronization </a:t>
            </a:r>
            <a:r>
              <a:rPr lang="en-US" sz="1600" dirty="0">
                <a:latin typeface="Times New Roman" pitchFamily="18" charset="0"/>
                <a:cs typeface="Times New Roman" pitchFamily="18" charset="0"/>
              </a:rPr>
              <a:t>Issue </a:t>
            </a:r>
            <a:r>
              <a:rPr lang="en-US" sz="1600" dirty="0" smtClean="0">
                <a:latin typeface="Times New Roman" pitchFamily="18" charset="0"/>
                <a:cs typeface="Times New Roman" pitchFamily="18" charset="0"/>
              </a:rPr>
              <a:t>for Optical </a:t>
            </a:r>
            <a:r>
              <a:rPr lang="en-US" sz="1600" dirty="0">
                <a:latin typeface="Times New Roman" pitchFamily="18" charset="0"/>
                <a:cs typeface="Times New Roman" pitchFamily="18" charset="0"/>
              </a:rPr>
              <a:t>Camera Communications</a:t>
            </a:r>
            <a:endParaRPr lang="en-US" sz="1600" dirty="0" smtClean="0">
              <a:latin typeface="Times New Roman" pitchFamily="18" charset="0"/>
              <a:cs typeface="Times New Roman" pitchFamily="18" charset="0"/>
            </a:endParaRPr>
          </a:p>
          <a:p>
            <a:pPr eaLnBrk="0" fontAlgn="base" hangingPunct="0">
              <a:spcBef>
                <a:spcPct val="0"/>
              </a:spcBef>
              <a:spcAft>
                <a:spcPct val="0"/>
              </a:spcAft>
            </a:pPr>
            <a:r>
              <a:rPr lang="en-US" altLang="ko-KR" sz="1600" b="1" dirty="0" smtClean="0">
                <a:latin typeface="Times New Roman" panose="02020603050405020304" pitchFamily="18" charset="0"/>
              </a:rPr>
              <a:t>     </a:t>
            </a:r>
            <a:r>
              <a:rPr lang="en-US" altLang="ko-KR" sz="1600" b="1" dirty="0" smtClean="0">
                <a:solidFill>
                  <a:prstClr val="black"/>
                </a:solidFill>
                <a:latin typeface="Times New Roman" panose="02020603050405020304" pitchFamily="18" charset="0"/>
              </a:rPr>
              <a:t>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b="1" dirty="0" smtClean="0">
                <a:solidFill>
                  <a:prstClr val="black"/>
                </a:solidFill>
                <a:latin typeface="Times New Roman" panose="02020603050405020304" pitchFamily="18" charset="0"/>
              </a:rPr>
              <a:t>January, 2021 </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Cong Hoan Nguyen and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Abstract:</a:t>
            </a:r>
            <a:r>
              <a:rPr lang="en-US" altLang="en-US" sz="1600" dirty="0" smtClean="0">
                <a:solidFill>
                  <a:prstClr val="black"/>
                </a:solidFill>
                <a:latin typeface="Times New Roman" panose="02020603050405020304" pitchFamily="18" charset="0"/>
              </a:rPr>
              <a:t> </a:t>
            </a:r>
            <a:r>
              <a:rPr lang="en-US" sz="1600" dirty="0">
                <a:latin typeface="Times New Roman" pitchFamily="18" charset="0"/>
                <a:cs typeface="Times New Roman" pitchFamily="18" charset="0"/>
              </a:rPr>
              <a:t>Synchronization Issue for Optical Camera </a:t>
            </a:r>
            <a:r>
              <a:rPr lang="en-US" sz="1600" dirty="0" smtClean="0">
                <a:latin typeface="Times New Roman" pitchFamily="18" charset="0"/>
                <a:cs typeface="Times New Roman" pitchFamily="18" charset="0"/>
              </a:rPr>
              <a:t>Communications</a:t>
            </a:r>
            <a:endParaRPr lang="en-US" altLang="en-US" sz="1600" dirty="0" smtClean="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To summary general technical consideration of </a:t>
            </a:r>
            <a:r>
              <a:rPr lang="en-US" sz="1600" dirty="0">
                <a:latin typeface="Times New Roman" pitchFamily="18" charset="0"/>
                <a:cs typeface="Times New Roman" pitchFamily="18" charset="0"/>
              </a:rPr>
              <a:t>Synchronization Issue for Optical Camera Communications</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533400" y="1981200"/>
            <a:ext cx="7848600" cy="20574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Synchronization Issue </a:t>
            </a:r>
            <a:r>
              <a:rPr lang="en-US" sz="3200" dirty="0" smtClean="0">
                <a:solidFill>
                  <a:schemeClr val="tx1"/>
                </a:solidFill>
                <a:latin typeface="Times New Roman" pitchFamily="18" charset="0"/>
                <a:cs typeface="Times New Roman" pitchFamily="18" charset="0"/>
              </a:rPr>
              <a:t>for Optical </a:t>
            </a:r>
            <a:r>
              <a:rPr lang="en-US" sz="3200" dirty="0">
                <a:solidFill>
                  <a:schemeClr val="tx1"/>
                </a:solidFill>
                <a:latin typeface="Times New Roman" pitchFamily="18" charset="0"/>
                <a:cs typeface="Times New Roman" pitchFamily="18" charset="0"/>
              </a:rPr>
              <a:t>Camera Communications</a:t>
            </a:r>
            <a:endParaRPr lang="en-GB"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185" y="228600"/>
            <a:ext cx="8229600" cy="1143000"/>
          </a:xfrm>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80370" y="1143001"/>
            <a:ext cx="8911230" cy="2209799"/>
          </a:xfrm>
        </p:spPr>
        <p:txBody>
          <a:bodyPr>
            <a:normAutofit fontScale="92500"/>
          </a:bodyPr>
          <a:lstStyle/>
          <a:p>
            <a:pPr algn="just">
              <a:lnSpc>
                <a:spcPct val="110000"/>
              </a:lnSpc>
              <a:spcBef>
                <a:spcPts val="600"/>
              </a:spcBef>
              <a:spcAft>
                <a:spcPts val="600"/>
              </a:spcAft>
            </a:pPr>
            <a:r>
              <a:rPr lang="en-US" sz="2000" dirty="0">
                <a:latin typeface="Times New Roman" pitchFamily="18" charset="0"/>
                <a:cs typeface="Times New Roman" pitchFamily="18" charset="0"/>
              </a:rPr>
              <a:t>Optical wireless camera communication is considered as </a:t>
            </a:r>
            <a:r>
              <a:rPr lang="en-US" sz="2000" dirty="0" smtClean="0">
                <a:latin typeface="Times New Roman" pitchFamily="18" charset="0"/>
                <a:cs typeface="Times New Roman" pitchFamily="18" charset="0"/>
              </a:rPr>
              <a:t>an extension </a:t>
            </a:r>
            <a:r>
              <a:rPr lang="en-US" sz="2000" dirty="0">
                <a:latin typeface="Times New Roman" pitchFamily="18" charset="0"/>
                <a:cs typeface="Times New Roman" pitchFamily="18" charset="0"/>
              </a:rPr>
              <a:t>of visible light </a:t>
            </a:r>
            <a:r>
              <a:rPr lang="en-US" sz="2000" dirty="0" smtClean="0">
                <a:latin typeface="Times New Roman" pitchFamily="18" charset="0"/>
                <a:cs typeface="Times New Roman" pitchFamily="18" charset="0"/>
              </a:rPr>
              <a:t>communication. </a:t>
            </a:r>
            <a:r>
              <a:rPr lang="en-US" sz="2000" dirty="0">
                <a:latin typeface="Times New Roman" pitchFamily="18" charset="0"/>
                <a:cs typeface="Times New Roman" pitchFamily="18" charset="0"/>
              </a:rPr>
              <a:t>With </a:t>
            </a:r>
            <a:r>
              <a:rPr lang="en-US" sz="2000" dirty="0" smtClean="0">
                <a:latin typeface="Times New Roman" pitchFamily="18" charset="0"/>
                <a:cs typeface="Times New Roman" pitchFamily="18" charset="0"/>
              </a:rPr>
              <a:t>the advantages </a:t>
            </a:r>
            <a:r>
              <a:rPr lang="en-US" sz="2000" dirty="0">
                <a:latin typeface="Times New Roman" pitchFamily="18" charset="0"/>
                <a:cs typeface="Times New Roman" pitchFamily="18" charset="0"/>
              </a:rPr>
              <a:t>of visible light communication on </a:t>
            </a:r>
            <a:r>
              <a:rPr lang="en-US" sz="2000" dirty="0" smtClean="0">
                <a:latin typeface="Times New Roman" pitchFamily="18" charset="0"/>
                <a:cs typeface="Times New Roman" pitchFamily="18" charset="0"/>
              </a:rPr>
              <a:t>directional transmission</a:t>
            </a:r>
            <a:r>
              <a:rPr lang="en-US" sz="2000" dirty="0">
                <a:latin typeface="Times New Roman" pitchFamily="18" charset="0"/>
                <a:cs typeface="Times New Roman" pitchFamily="18" charset="0"/>
              </a:rPr>
              <a:t>, security and potential safety environment, </a:t>
            </a:r>
            <a:r>
              <a:rPr lang="en-US" sz="2000" dirty="0" smtClean="0">
                <a:latin typeface="Times New Roman" pitchFamily="18" charset="0"/>
                <a:cs typeface="Times New Roman" pitchFamily="18" charset="0"/>
              </a:rPr>
              <a:t>optical camera </a:t>
            </a:r>
            <a:r>
              <a:rPr lang="en-US" sz="2000" dirty="0">
                <a:latin typeface="Times New Roman" pitchFamily="18" charset="0"/>
                <a:cs typeface="Times New Roman" pitchFamily="18" charset="0"/>
              </a:rPr>
              <a:t>communication (</a:t>
            </a:r>
            <a:r>
              <a:rPr lang="en-US" sz="2000" dirty="0" err="1">
                <a:latin typeface="Times New Roman" pitchFamily="18" charset="0"/>
                <a:cs typeface="Times New Roman" pitchFamily="18" charset="0"/>
              </a:rPr>
              <a:t>camcom</a:t>
            </a:r>
            <a:r>
              <a:rPr lang="en-US" sz="2000" dirty="0">
                <a:latin typeface="Times New Roman" pitchFamily="18" charset="0"/>
                <a:cs typeface="Times New Roman" pitchFamily="18" charset="0"/>
              </a:rPr>
              <a:t>) can inherit and </a:t>
            </a:r>
            <a:r>
              <a:rPr lang="en-US" sz="2000" dirty="0" smtClean="0">
                <a:latin typeface="Times New Roman" pitchFamily="18" charset="0"/>
                <a:cs typeface="Times New Roman" pitchFamily="18" charset="0"/>
              </a:rPr>
              <a:t>take advantage </a:t>
            </a:r>
            <a:r>
              <a:rPr lang="en-US" sz="2000" dirty="0">
                <a:latin typeface="Times New Roman" pitchFamily="18" charset="0"/>
                <a:cs typeface="Times New Roman" pitchFamily="18" charset="0"/>
              </a:rPr>
              <a:t>by no extended cost hardware of receiver. </a:t>
            </a:r>
            <a:r>
              <a:rPr lang="en-US" sz="2000" dirty="0" smtClean="0">
                <a:latin typeface="Times New Roman" pitchFamily="18" charset="0"/>
                <a:cs typeface="Times New Roman" pitchFamily="18" charset="0"/>
              </a:rPr>
              <a:t>Optical camera </a:t>
            </a:r>
            <a:r>
              <a:rPr lang="en-US" sz="2000" dirty="0">
                <a:latin typeface="Times New Roman" pitchFamily="18" charset="0"/>
                <a:cs typeface="Times New Roman" pitchFamily="18" charset="0"/>
              </a:rPr>
              <a:t>communication uses optical channel so it achieves </a:t>
            </a:r>
            <a:r>
              <a:rPr lang="en-US" sz="2000" dirty="0" smtClean="0">
                <a:latin typeface="Times New Roman" pitchFamily="18" charset="0"/>
                <a:cs typeface="Times New Roman" pitchFamily="18" charset="0"/>
              </a:rPr>
              <a:t>a highly </a:t>
            </a:r>
            <a:r>
              <a:rPr lang="en-US" sz="2000" dirty="0">
                <a:latin typeface="Times New Roman" pitchFamily="18" charset="0"/>
                <a:cs typeface="Times New Roman" pitchFamily="18" charset="0"/>
              </a:rPr>
              <a:t>directional transmission compare with </a:t>
            </a:r>
            <a:r>
              <a:rPr lang="en-US" sz="2000" dirty="0" smtClean="0">
                <a:latin typeface="Times New Roman" pitchFamily="18" charset="0"/>
                <a:cs typeface="Times New Roman" pitchFamily="18" charset="0"/>
              </a:rPr>
              <a:t>RF omnidirectional </a:t>
            </a:r>
            <a:r>
              <a:rPr lang="en-US" sz="2000" dirty="0">
                <a:latin typeface="Times New Roman" pitchFamily="18" charset="0"/>
                <a:cs typeface="Times New Roman" pitchFamily="18" charset="0"/>
              </a:rPr>
              <a:t>system.</a:t>
            </a:r>
          </a:p>
        </p:txBody>
      </p:sp>
      <p:pic>
        <p:nvPicPr>
          <p:cNvPr id="14" name="Picture 13"/>
          <p:cNvPicPr>
            <a:picLocks noChangeAspect="1"/>
          </p:cNvPicPr>
          <p:nvPr/>
        </p:nvPicPr>
        <p:blipFill>
          <a:blip r:embed="rId3"/>
          <a:stretch>
            <a:fillRect/>
          </a:stretch>
        </p:blipFill>
        <p:spPr>
          <a:xfrm>
            <a:off x="381000" y="3287170"/>
            <a:ext cx="8470632" cy="2961230"/>
          </a:xfrm>
          <a:prstGeom prst="rect">
            <a:avLst/>
          </a:prstGeom>
        </p:spPr>
      </p:pic>
    </p:spTree>
    <p:extLst>
      <p:ext uri="{BB962C8B-B14F-4D97-AF65-F5344CB8AC3E}">
        <p14:creationId xmlns:p14="http://schemas.microsoft.com/office/powerpoint/2010/main" val="2403038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5995" y="5879068"/>
            <a:ext cx="5259136" cy="369332"/>
          </a:xfrm>
          <a:prstGeom prst="rect">
            <a:avLst/>
          </a:prstGeom>
        </p:spPr>
        <p:txBody>
          <a:bodyPr wrap="square">
            <a:spAutoFit/>
          </a:bodyPr>
          <a:lstStyle/>
          <a:p>
            <a:pPr algn="ctr"/>
            <a:r>
              <a:rPr lang="en-US" dirty="0">
                <a:latin typeface="Times New Roman" panose="02020603050405020304" pitchFamily="18" charset="0"/>
                <a:cs typeface="Times New Roman" panose="02020603050405020304" pitchFamily="18" charset="0"/>
              </a:rPr>
              <a:t>Frequency shift OOK modulation. </a:t>
            </a:r>
          </a:p>
        </p:txBody>
      </p:sp>
      <p:sp>
        <p:nvSpPr>
          <p:cNvPr id="5" name="Rectangle 4"/>
          <p:cNvSpPr/>
          <p:nvPr/>
        </p:nvSpPr>
        <p:spPr>
          <a:xfrm>
            <a:off x="0" y="1111984"/>
            <a:ext cx="9067800" cy="1631216"/>
          </a:xfrm>
          <a:prstGeom prst="rect">
            <a:avLst/>
          </a:prstGeom>
        </p:spPr>
        <p:txBody>
          <a:bodyPr wrap="square">
            <a:spAutoFit/>
          </a:bodyPr>
          <a:lstStyle/>
          <a:p>
            <a:pPr marL="342900"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synchronization is important issue in optical camera communication because two main reasons. Firstly, the time of starting capturing can happen randomly. Secondly, the interval of frame sampling depends on the CMOS characteristic and brightness level of optical channel. So the configuration frame rate is not exactly as given value of camera.</a:t>
            </a:r>
          </a:p>
        </p:txBody>
      </p:sp>
      <p:sp>
        <p:nvSpPr>
          <p:cNvPr id="9" name="Title 1"/>
          <p:cNvSpPr>
            <a:spLocks noGrp="1"/>
          </p:cNvSpPr>
          <p:nvPr>
            <p:ph type="title"/>
          </p:nvPr>
        </p:nvSpPr>
        <p:spPr>
          <a:xfrm>
            <a:off x="444500" y="3048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Synchronization Issue </a:t>
            </a:r>
            <a:r>
              <a:rPr lang="en-US" sz="3200" dirty="0">
                <a:latin typeface="Times New Roman" panose="02020603050405020304" pitchFamily="18" charset="0"/>
                <a:cs typeface="Times New Roman" panose="02020603050405020304" pitchFamily="18" charset="0"/>
              </a:rPr>
              <a:t>for </a:t>
            </a:r>
            <a:r>
              <a:rPr lang="en-US" sz="3200" dirty="0" smtClean="0">
                <a:latin typeface="Times New Roman" panose="02020603050405020304" pitchFamily="18" charset="0"/>
                <a:cs typeface="Times New Roman" panose="02020603050405020304" pitchFamily="18" charset="0"/>
              </a:rPr>
              <a:t>Shift OOK OCC</a:t>
            </a:r>
            <a:endParaRPr lang="en-US" sz="3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981200" y="2890844"/>
            <a:ext cx="5348287" cy="2976556"/>
          </a:xfrm>
          <a:prstGeom prst="rect">
            <a:avLst/>
          </a:prstGeom>
        </p:spPr>
      </p:pic>
    </p:spTree>
    <p:extLst>
      <p:ext uri="{BB962C8B-B14F-4D97-AF65-F5344CB8AC3E}">
        <p14:creationId xmlns:p14="http://schemas.microsoft.com/office/powerpoint/2010/main" val="106891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19" y="1038761"/>
            <a:ext cx="8915400" cy="1323439"/>
          </a:xfrm>
          <a:prstGeom prst="rect">
            <a:avLst/>
          </a:prstGeom>
        </p:spPr>
        <p:txBody>
          <a:bodyPr wrap="square">
            <a:spAutoFit/>
          </a:bodyPr>
          <a:lstStyle/>
          <a:p>
            <a:pPr marL="342900"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synchronization issue can be solved by </a:t>
            </a:r>
            <a:r>
              <a:rPr lang="en-US" sz="2000" dirty="0" smtClean="0">
                <a:latin typeface="Times New Roman" panose="02020603050405020304" pitchFamily="18" charset="0"/>
                <a:cs typeface="Times New Roman" panose="02020603050405020304" pitchFamily="18" charset="0"/>
              </a:rPr>
              <a:t>using synchronization </a:t>
            </a:r>
            <a:r>
              <a:rPr lang="en-US" sz="2000" dirty="0">
                <a:latin typeface="Times New Roman" panose="02020603050405020304" pitchFamily="18" charset="0"/>
                <a:cs typeface="Times New Roman" panose="02020603050405020304" pitchFamily="18" charset="0"/>
              </a:rPr>
              <a:t>phase. The structure of synchronization </a:t>
            </a:r>
            <a:r>
              <a:rPr lang="en-US" sz="2000" dirty="0" smtClean="0">
                <a:latin typeface="Times New Roman" panose="02020603050405020304" pitchFamily="18" charset="0"/>
                <a:cs typeface="Times New Roman" panose="02020603050405020304" pitchFamily="18" charset="0"/>
              </a:rPr>
              <a:t>frame is </a:t>
            </a:r>
            <a:r>
              <a:rPr lang="en-US" sz="2000" dirty="0">
                <a:latin typeface="Times New Roman" panose="02020603050405020304" pitchFamily="18" charset="0"/>
                <a:cs typeface="Times New Roman" panose="02020603050405020304" pitchFamily="18" charset="0"/>
              </a:rPr>
              <a:t>shown in </a:t>
            </a:r>
            <a:r>
              <a:rPr lang="en-US" sz="2000" dirty="0" smtClean="0">
                <a:latin typeface="Times New Roman" panose="02020603050405020304" pitchFamily="18" charset="0"/>
                <a:cs typeface="Times New Roman" panose="02020603050405020304" pitchFamily="18" charset="0"/>
              </a:rPr>
              <a:t>Figure. </a:t>
            </a:r>
            <a:r>
              <a:rPr lang="en-US" sz="2000" dirty="0">
                <a:latin typeface="Times New Roman" panose="02020603050405020304" pitchFamily="18" charset="0"/>
                <a:cs typeface="Times New Roman" panose="02020603050405020304" pitchFamily="18" charset="0"/>
              </a:rPr>
              <a:t>By using three bits </a:t>
            </a:r>
            <a:r>
              <a:rPr lang="en-US" sz="2000" dirty="0" smtClean="0">
                <a:latin typeface="Times New Roman" panose="02020603050405020304" pitchFamily="18" charset="0"/>
                <a:cs typeface="Times New Roman" panose="02020603050405020304" pitchFamily="18" charset="0"/>
              </a:rPr>
              <a:t>for synchronization </a:t>
            </a:r>
            <a:r>
              <a:rPr lang="en-US" sz="2000" dirty="0">
                <a:latin typeface="Times New Roman" panose="02020603050405020304" pitchFamily="18" charset="0"/>
                <a:cs typeface="Times New Roman" panose="02020603050405020304" pitchFamily="18" charset="0"/>
              </a:rPr>
              <a:t>phase which the second one must </a:t>
            </a:r>
            <a:r>
              <a:rPr lang="en-US" sz="2000" dirty="0" smtClean="0">
                <a:latin typeface="Times New Roman" panose="02020603050405020304" pitchFamily="18" charset="0"/>
                <a:cs typeface="Times New Roman" panose="02020603050405020304" pitchFamily="18" charset="0"/>
              </a:rPr>
              <a:t>orthogonal phase </a:t>
            </a:r>
            <a:r>
              <a:rPr lang="en-US" sz="2000" dirty="0">
                <a:latin typeface="Times New Roman" panose="02020603050405020304" pitchFamily="18" charset="0"/>
                <a:cs typeface="Times New Roman" panose="02020603050405020304" pitchFamily="18" charset="0"/>
              </a:rPr>
              <a:t>with two another </a:t>
            </a:r>
            <a:r>
              <a:rPr lang="en-US" sz="2000" dirty="0" smtClean="0">
                <a:latin typeface="Times New Roman" panose="02020603050405020304" pitchFamily="18" charset="0"/>
                <a:cs typeface="Times New Roman" panose="02020603050405020304" pitchFamily="18" charset="0"/>
              </a:rPr>
              <a:t>bit.</a:t>
            </a:r>
          </a:p>
        </p:txBody>
      </p:sp>
      <p:sp>
        <p:nvSpPr>
          <p:cNvPr id="7" name="Title 1"/>
          <p:cNvSpPr>
            <a:spLocks noGrp="1"/>
          </p:cNvSpPr>
          <p:nvPr>
            <p:ph type="title"/>
          </p:nvPr>
        </p:nvSpPr>
        <p:spPr>
          <a:xfrm>
            <a:off x="444500" y="2286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Solution of synchronization issue </a:t>
            </a:r>
            <a:endParaRPr lang="en-US" sz="3200" dirty="0">
              <a:latin typeface="Times New Roman" panose="02020603050405020304" pitchFamily="18" charset="0"/>
              <a:cs typeface="Times New Roman" panose="02020603050405020304" pitchFamily="18" charset="0"/>
            </a:endParaRPr>
          </a:p>
        </p:txBody>
      </p:sp>
      <p:sp>
        <p:nvSpPr>
          <p:cNvPr id="3" name="Rectangle 2"/>
          <p:cNvSpPr/>
          <p:nvPr/>
        </p:nvSpPr>
        <p:spPr>
          <a:xfrm>
            <a:off x="3569125" y="5800530"/>
            <a:ext cx="1980350"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Synchronization bit</a:t>
            </a:r>
          </a:p>
        </p:txBody>
      </p:sp>
      <p:pic>
        <p:nvPicPr>
          <p:cNvPr id="4" name="Picture 3"/>
          <p:cNvPicPr>
            <a:picLocks noChangeAspect="1"/>
          </p:cNvPicPr>
          <p:nvPr/>
        </p:nvPicPr>
        <p:blipFill>
          <a:blip r:embed="rId3"/>
          <a:stretch>
            <a:fillRect/>
          </a:stretch>
        </p:blipFill>
        <p:spPr>
          <a:xfrm>
            <a:off x="1524000" y="2454723"/>
            <a:ext cx="6629262" cy="3273708"/>
          </a:xfrm>
          <a:prstGeom prst="rect">
            <a:avLst/>
          </a:prstGeom>
        </p:spPr>
      </p:pic>
    </p:spTree>
    <p:extLst>
      <p:ext uri="{BB962C8B-B14F-4D97-AF65-F5344CB8AC3E}">
        <p14:creationId xmlns:p14="http://schemas.microsoft.com/office/powerpoint/2010/main" val="1539323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6096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Times New Roman" panose="02020603050405020304" pitchFamily="18" charset="0"/>
                <a:cs typeface="Times New Roman" panose="02020603050405020304" pitchFamily="18" charset="0"/>
              </a:rPr>
              <a:t>Experiment Performance</a:t>
            </a:r>
            <a:endParaRPr lang="en-US" sz="32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762000" y="1220517"/>
            <a:ext cx="2813756" cy="2728202"/>
          </a:xfrm>
          <a:prstGeom prst="rect">
            <a:avLst/>
          </a:prstGeom>
        </p:spPr>
      </p:pic>
      <p:pic>
        <p:nvPicPr>
          <p:cNvPr id="5" name="Picture 4"/>
          <p:cNvPicPr>
            <a:picLocks noChangeAspect="1"/>
          </p:cNvPicPr>
          <p:nvPr/>
        </p:nvPicPr>
        <p:blipFill>
          <a:blip r:embed="rId4"/>
          <a:stretch>
            <a:fillRect/>
          </a:stretch>
        </p:blipFill>
        <p:spPr>
          <a:xfrm>
            <a:off x="838200" y="3811511"/>
            <a:ext cx="2807644" cy="2437504"/>
          </a:xfrm>
          <a:prstGeom prst="rect">
            <a:avLst/>
          </a:prstGeom>
        </p:spPr>
      </p:pic>
      <p:pic>
        <p:nvPicPr>
          <p:cNvPr id="7" name="Picture 6"/>
          <p:cNvPicPr>
            <a:picLocks noChangeAspect="1"/>
          </p:cNvPicPr>
          <p:nvPr/>
        </p:nvPicPr>
        <p:blipFill>
          <a:blip r:embed="rId5"/>
          <a:stretch>
            <a:fillRect/>
          </a:stretch>
        </p:blipFill>
        <p:spPr>
          <a:xfrm>
            <a:off x="4216569" y="2057400"/>
            <a:ext cx="4456120" cy="2704094"/>
          </a:xfrm>
          <a:prstGeom prst="rect">
            <a:avLst/>
          </a:prstGeom>
        </p:spPr>
      </p:pic>
    </p:spTree>
    <p:extLst>
      <p:ext uri="{BB962C8B-B14F-4D97-AF65-F5344CB8AC3E}">
        <p14:creationId xmlns:p14="http://schemas.microsoft.com/office/powerpoint/2010/main" val="3062694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906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Times New Roman" panose="02020603050405020304" pitchFamily="18" charset="0"/>
                <a:cs typeface="Times New Roman" panose="02020603050405020304" pitchFamily="18" charset="0"/>
              </a:rPr>
              <a:t>Conclusion</a:t>
            </a:r>
            <a:endParaRPr lang="en-US" sz="3200" dirty="0">
              <a:latin typeface="Times New Roman" panose="02020603050405020304" pitchFamily="18" charset="0"/>
              <a:cs typeface="Times New Roman" panose="02020603050405020304" pitchFamily="18" charset="0"/>
            </a:endParaRPr>
          </a:p>
        </p:txBody>
      </p:sp>
      <p:sp>
        <p:nvSpPr>
          <p:cNvPr id="2" name="Rectangle 1"/>
          <p:cNvSpPr/>
          <p:nvPr/>
        </p:nvSpPr>
        <p:spPr>
          <a:xfrm>
            <a:off x="228600" y="1828800"/>
            <a:ext cx="8153400" cy="1754326"/>
          </a:xfrm>
          <a:prstGeom prst="rect">
            <a:avLst/>
          </a:prstGeom>
        </p:spPr>
        <p:txBody>
          <a:bodyPr wrap="square">
            <a:spAutoFit/>
          </a:bodyPr>
          <a:lstStyle/>
          <a:p>
            <a:pPr marL="285750" indent="-28575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Synchronization is one of the most important issues in communication theory. For optical camera communication, it is not only the signal synchronization, it relates to the camera with discrete image. </a:t>
            </a: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By </a:t>
            </a:r>
            <a:r>
              <a:rPr lang="en-US" dirty="0">
                <a:latin typeface="Times New Roman" panose="02020603050405020304" pitchFamily="18" charset="0"/>
                <a:cs typeface="Times New Roman" panose="02020603050405020304" pitchFamily="18" charset="0"/>
              </a:rPr>
              <a:t>using the orthogonal bit pattern signals from the free decoded image signals, the proposed scheme is promising reference solution for OCC system design.</a:t>
            </a:r>
          </a:p>
        </p:txBody>
      </p:sp>
    </p:spTree>
    <p:extLst>
      <p:ext uri="{BB962C8B-B14F-4D97-AF65-F5344CB8AC3E}">
        <p14:creationId xmlns:p14="http://schemas.microsoft.com/office/powerpoint/2010/main" val="643873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75488" y="1981200"/>
            <a:ext cx="8229600" cy="2209799"/>
          </a:xfrm>
        </p:spPr>
        <p:txBody>
          <a:bodyPr vert="horz" lIns="91440" tIns="45720" rIns="91440" bIns="45720" rtlCol="0">
            <a:normAutofit/>
          </a:bodyPr>
          <a:lstStyle/>
          <a:p>
            <a:pPr marL="0" indent="0" algn="just">
              <a:lnSpc>
                <a:spcPct val="130000"/>
              </a:lnSpc>
              <a:buNone/>
            </a:pPr>
            <a:r>
              <a:rPr lang="en-US" sz="1800" dirty="0">
                <a:latin typeface="Times New Roman" panose="02020603050405020304" pitchFamily="18" charset="0"/>
                <a:cs typeface="Times New Roman" panose="02020603050405020304" pitchFamily="18" charset="0"/>
              </a:rPr>
              <a:t>[1] </a:t>
            </a:r>
            <a:r>
              <a:rPr lang="en-US" sz="1800" dirty="0" err="1">
                <a:latin typeface="Times New Roman" panose="02020603050405020304" pitchFamily="18" charset="0"/>
                <a:cs typeface="Times New Roman" panose="02020603050405020304" pitchFamily="18" charset="0"/>
              </a:rPr>
              <a:t>Huy</a:t>
            </a:r>
            <a:r>
              <a:rPr lang="en-US" sz="1800" dirty="0">
                <a:latin typeface="Times New Roman" panose="02020603050405020304" pitchFamily="18" charset="0"/>
                <a:cs typeface="Times New Roman" panose="02020603050405020304" pitchFamily="18" charset="0"/>
              </a:rPr>
              <a:t> Nguyen, and et al., “Rolling MIMO-OFDM for Optical </a:t>
            </a:r>
            <a:r>
              <a:rPr lang="en-US" sz="1800" dirty="0" smtClean="0">
                <a:latin typeface="Times New Roman" panose="02020603050405020304" pitchFamily="18" charset="0"/>
                <a:cs typeface="Times New Roman" panose="02020603050405020304" pitchFamily="18" charset="0"/>
              </a:rPr>
              <a:t>Camera Communication </a:t>
            </a:r>
            <a:r>
              <a:rPr lang="en-US" sz="1800" dirty="0">
                <a:latin typeface="Times New Roman" panose="02020603050405020304" pitchFamily="18" charset="0"/>
                <a:cs typeface="Times New Roman" panose="02020603050405020304" pitchFamily="18" charset="0"/>
              </a:rPr>
              <a:t>System,” ICAIIC conference, February 2020.. </a:t>
            </a:r>
          </a:p>
          <a:p>
            <a:pPr marL="0" indent="0" algn="just">
              <a:lnSpc>
                <a:spcPct val="130000"/>
              </a:lnSpc>
              <a:buNone/>
            </a:pPr>
            <a:r>
              <a:rPr lang="en-US" sz="1800" dirty="0">
                <a:latin typeface="Times New Roman" panose="02020603050405020304" pitchFamily="18" charset="0"/>
                <a:cs typeface="Times New Roman" panose="02020603050405020304" pitchFamily="18" charset="0"/>
              </a:rPr>
              <a:t>[2] </a:t>
            </a:r>
            <a:r>
              <a:rPr lang="en-US" sz="1800" dirty="0" err="1">
                <a:latin typeface="Times New Roman" panose="02020603050405020304" pitchFamily="18" charset="0"/>
                <a:cs typeface="Times New Roman" panose="02020603050405020304" pitchFamily="18" charset="0"/>
              </a:rPr>
              <a:t>Huy</a:t>
            </a:r>
            <a:r>
              <a:rPr lang="en-US" sz="1800" dirty="0">
                <a:latin typeface="Times New Roman" panose="02020603050405020304" pitchFamily="18" charset="0"/>
                <a:cs typeface="Times New Roman" panose="02020603050405020304" pitchFamily="18" charset="0"/>
              </a:rPr>
              <a:t> Nguyen, and et al., "The Impact of Camera Parameters on </a:t>
            </a:r>
            <a:r>
              <a:rPr lang="en-US" sz="1800" dirty="0" smtClean="0">
                <a:latin typeface="Times New Roman" panose="02020603050405020304" pitchFamily="18" charset="0"/>
                <a:cs typeface="Times New Roman" panose="02020603050405020304" pitchFamily="18" charset="0"/>
              </a:rPr>
              <a:t>Optical Camera </a:t>
            </a:r>
            <a:r>
              <a:rPr lang="en-US" sz="1800" dirty="0">
                <a:latin typeface="Times New Roman" panose="02020603050405020304" pitchFamily="18" charset="0"/>
                <a:cs typeface="Times New Roman" panose="02020603050405020304" pitchFamily="18" charset="0"/>
              </a:rPr>
              <a:t>Communication," The International Conference on </a:t>
            </a:r>
            <a:r>
              <a:rPr lang="en-US" sz="1800" dirty="0" smtClean="0">
                <a:latin typeface="Times New Roman" panose="02020603050405020304" pitchFamily="18" charset="0"/>
                <a:cs typeface="Times New Roman" panose="02020603050405020304" pitchFamily="18" charset="0"/>
              </a:rPr>
              <a:t>Artificial Intelligence </a:t>
            </a:r>
            <a:r>
              <a:rPr lang="en-US" sz="1800" dirty="0">
                <a:latin typeface="Times New Roman" panose="02020603050405020304" pitchFamily="18" charset="0"/>
                <a:cs typeface="Times New Roman" panose="02020603050405020304" pitchFamily="18" charset="0"/>
              </a:rPr>
              <a:t>in Information and Communication, Feb. 2019</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682339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15877</TotalTime>
  <Words>508</Words>
  <Application>Microsoft Office PowerPoint</Application>
  <PresentationFormat>On-screen Show (4:3)</PresentationFormat>
  <Paragraphs>47</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맑은 고딕</vt:lpstr>
      <vt:lpstr>Arial</vt:lpstr>
      <vt:lpstr>Calibri</vt:lpstr>
      <vt:lpstr>Times New Roman</vt:lpstr>
      <vt:lpstr>Office Theme</vt:lpstr>
      <vt:lpstr>PowerPoint Presentation</vt:lpstr>
      <vt:lpstr>PowerPoint Presentation</vt:lpstr>
      <vt:lpstr>Introduction</vt:lpstr>
      <vt:lpstr>Synchronization Issue for Shift OOK OCC</vt:lpstr>
      <vt:lpstr>Solution of synchronization issue </vt:lpstr>
      <vt:lpstr>PowerPoint Presentation</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544</cp:revision>
  <cp:lastPrinted>2017-05-07T15:48:38Z</cp:lastPrinted>
  <dcterms:created xsi:type="dcterms:W3CDTF">2010-05-15T17:50:32Z</dcterms:created>
  <dcterms:modified xsi:type="dcterms:W3CDTF">2021-01-19T08:26:17Z</dcterms:modified>
</cp:coreProperties>
</file>