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46" r:id="rId2"/>
    <p:sldId id="280" r:id="rId3"/>
    <p:sldId id="311" r:id="rId4"/>
    <p:sldId id="360" r:id="rId5"/>
    <p:sldId id="349" r:id="rId6"/>
    <p:sldId id="350" r:id="rId7"/>
    <p:sldId id="351" r:id="rId8"/>
    <p:sldId id="361"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01" autoAdjust="0"/>
    <p:restoredTop sz="76147" autoAdjust="0"/>
  </p:normalViewPr>
  <p:slideViewPr>
    <p:cSldViewPr>
      <p:cViewPr varScale="1">
        <p:scale>
          <a:sx n="84" d="100"/>
          <a:sy n="84" d="100"/>
        </p:scale>
        <p:origin x="2658" y="9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a:t>March 2017</a:t>
            </a:r>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LEDs-based lights offer many advantages such as reduced energy consumption, higher switching speeds, higher efficiency, longer lifetime and lower cost, compared with conventional light 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In addition, LEDs are used in new vehicles (head- and taillight, street and traffic lights, etc., thus making non radio frequency (RF)-based wireless a possibility.</a:t>
            </a:r>
          </a:p>
          <a:p>
            <a:endParaRPr lang="en-US" dirty="0"/>
          </a:p>
        </p:txBody>
      </p:sp>
      <p:sp>
        <p:nvSpPr>
          <p:cNvPr id="4" name="Header Placeholder 3"/>
          <p:cNvSpPr>
            <a:spLocks noGrp="1"/>
          </p:cNvSpPr>
          <p:nvPr>
            <p:ph type="hdr" sz="quarter" idx="10"/>
          </p:nvPr>
        </p:nvSpPr>
        <p:spPr/>
        <p:txBody>
          <a:bodyPr/>
          <a:lstStyle/>
          <a:p>
            <a:r>
              <a:rPr lang="en-US" smtClean="0"/>
              <a:t>March 2017</a:t>
            </a:r>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Slide Number Placeholder 5"/>
          <p:cNvSpPr>
            <a:spLocks noGrp="1"/>
          </p:cNvSpPr>
          <p:nvPr>
            <p:ph type="sldNum" sz="quarter" idx="12"/>
          </p:nvPr>
        </p:nvSpPr>
        <p:spPr/>
        <p:txBody>
          <a:bodyPr/>
          <a:lstStyle/>
          <a:p>
            <a:fld id="{15234A02-7D3B-CD49-A0E0-CACF1D6BF2B3}" type="slidenum">
              <a:rPr lang="en-US" smtClean="0"/>
              <a:t>3</a:t>
            </a:fld>
            <a:endParaRPr lang="en-US"/>
          </a:p>
        </p:txBody>
      </p:sp>
    </p:spTree>
    <p:extLst>
      <p:ext uri="{BB962C8B-B14F-4D97-AF65-F5344CB8AC3E}">
        <p14:creationId xmlns:p14="http://schemas.microsoft.com/office/powerpoint/2010/main" val="293062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March 2017</a:t>
            </a:r>
          </a:p>
        </p:txBody>
      </p:sp>
      <p:sp>
        <p:nvSpPr>
          <p:cNvPr id="5" name="Footer Placeholder 4"/>
          <p:cNvSpPr>
            <a:spLocks noGrp="1"/>
          </p:cNvSpPr>
          <p:nvPr>
            <p:ph type="ftr" sz="quarter" idx="11"/>
          </p:nvPr>
        </p:nvSpPr>
        <p:spPr/>
        <p:txBody>
          <a:bodyPr/>
          <a:lstStyle/>
          <a:p>
            <a:r>
              <a:rPr lang="en-US"/>
              <a:t>Submission</a:t>
            </a:r>
          </a:p>
        </p:txBody>
      </p:sp>
      <p:sp>
        <p:nvSpPr>
          <p:cNvPr id="6" name="Slide Number Placeholder 5"/>
          <p:cNvSpPr>
            <a:spLocks noGrp="1"/>
          </p:cNvSpPr>
          <p:nvPr>
            <p:ph type="sldNum" sz="quarter" idx="12"/>
          </p:nvPr>
        </p:nvSpPr>
        <p:spPr/>
        <p:txBody>
          <a:bodyPr/>
          <a:lstStyle/>
          <a:p>
            <a:fld id="{15234A02-7D3B-CD49-A0E0-CACF1D6BF2B3}" type="slidenum">
              <a:rPr lang="en-US" smtClean="0"/>
              <a:t>5</a:t>
            </a:fld>
            <a:endParaRPr lang="en-US"/>
          </a:p>
        </p:txBody>
      </p:sp>
    </p:spTree>
    <p:extLst>
      <p:ext uri="{BB962C8B-B14F-4D97-AF65-F5344CB8AC3E}">
        <p14:creationId xmlns:p14="http://schemas.microsoft.com/office/powerpoint/2010/main" val="397966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March 2017</a:t>
            </a:r>
          </a:p>
        </p:txBody>
      </p:sp>
      <p:sp>
        <p:nvSpPr>
          <p:cNvPr id="5" name="Footer Placeholder 4"/>
          <p:cNvSpPr>
            <a:spLocks noGrp="1"/>
          </p:cNvSpPr>
          <p:nvPr>
            <p:ph type="ftr" sz="quarter" idx="11"/>
          </p:nvPr>
        </p:nvSpPr>
        <p:spPr/>
        <p:txBody>
          <a:bodyPr/>
          <a:lstStyle/>
          <a:p>
            <a:r>
              <a:rPr lang="en-US"/>
              <a:t>Submission</a:t>
            </a:r>
          </a:p>
        </p:txBody>
      </p:sp>
      <p:sp>
        <p:nvSpPr>
          <p:cNvPr id="6" name="Slide Number Placeholder 5"/>
          <p:cNvSpPr>
            <a:spLocks noGrp="1"/>
          </p:cNvSpPr>
          <p:nvPr>
            <p:ph type="sldNum" sz="quarter" idx="12"/>
          </p:nvPr>
        </p:nvSpPr>
        <p:spPr/>
        <p:txBody>
          <a:bodyPr/>
          <a:lstStyle/>
          <a:p>
            <a:fld id="{15234A02-7D3B-CD49-A0E0-CACF1D6BF2B3}" type="slidenum">
              <a:rPr lang="en-US" smtClean="0"/>
              <a:t>7</a:t>
            </a:fld>
            <a:endParaRPr lang="en-US"/>
          </a:p>
        </p:txBody>
      </p:sp>
    </p:spTree>
    <p:extLst>
      <p:ext uri="{BB962C8B-B14F-4D97-AF65-F5344CB8AC3E}">
        <p14:creationId xmlns:p14="http://schemas.microsoft.com/office/powerpoint/2010/main" val="354957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a:t>
            </a:r>
            <a:r>
              <a:rPr lang="en-US" sz="1400" b="1">
                <a:solidFill>
                  <a:schemeClr val="tx1"/>
                </a:solidFill>
                <a:latin typeface="Times New Roman" pitchFamily="18" charset="0"/>
                <a:cs typeface="Times New Roman" pitchFamily="18" charset="0"/>
              </a:rPr>
              <a:t>IEEE 15-18</a:t>
            </a:r>
            <a:r>
              <a:rPr lang="en-US" sz="1400" b="1" baseline="0">
                <a:solidFill>
                  <a:schemeClr val="tx1"/>
                </a:solidFill>
                <a:latin typeface="Times New Roman" pitchFamily="18" charset="0"/>
                <a:cs typeface="Times New Roman" pitchFamily="18" charset="0"/>
              </a:rPr>
              <a:t>-0415-00-0vat</a:t>
            </a:r>
            <a:endParaRPr lang="en-US" sz="1400" b="1" dirty="0">
              <a:solidFill>
                <a:schemeClr val="tx1"/>
              </a:solidFill>
              <a:latin typeface="Times New Roman" pitchFamily="18" charset="0"/>
              <a:cs typeface="Times New Roman" pitchFamily="18" charset="0"/>
            </a:endParaRPr>
          </a:p>
        </p:txBody>
      </p:sp>
      <p:sp>
        <p:nvSpPr>
          <p:cNvPr id="9" name="TextBox 8"/>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2021</a:t>
            </a:r>
            <a:endParaRPr lang="en-US" sz="1400" b="1" dirty="0">
              <a:latin typeface="Times New Roman" pitchFamily="18" charset="0"/>
              <a:cs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2021</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0" dirty="0" smtClean="0">
                <a:solidFill>
                  <a:schemeClr val="tx1"/>
                </a:solidFill>
                <a:latin typeface="Times New Roman" pitchFamily="18" charset="0"/>
                <a:cs typeface="Times New Roman" pitchFamily="18" charset="0"/>
              </a:rPr>
              <a:t>DCN 15-21-0051-00-007a</a:t>
            </a:r>
            <a:endParaRPr lang="en-US" sz="1400" b="0" dirty="0">
              <a:solidFill>
                <a:schemeClr val="tx1"/>
              </a:solidFill>
              <a:latin typeface="Times New Roman" pitchFamily="18" charset="0"/>
              <a:cs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906780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altLang="en-US" sz="1600" dirty="0">
                <a:solidFill>
                  <a:prstClr val="black"/>
                </a:solidFill>
                <a:latin typeface="Times New Roman" panose="02020603050405020304" pitchFamily="18" charset="0"/>
              </a:rPr>
              <a:t>	</a:t>
            </a:r>
            <a:r>
              <a:rPr lang="en-US" altLang="en-US" sz="1600" b="1" u="sng" dirty="0">
                <a:solidFill>
                  <a:prstClr val="black"/>
                </a:solidFill>
                <a:effectLst>
                  <a:outerShdw blurRad="38100" dist="38100" dir="2700000" algn="tl">
                    <a:srgbClr val="C0C0C0"/>
                  </a:outerShdw>
                </a:effectLst>
                <a:latin typeface="Times New Roman" panose="02020603050405020304" pitchFamily="18" charset="0"/>
              </a:rPr>
              <a:t>Project: IEEE P802.15 Interest Group for Wireless Personal Area Networks (WPANs)</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eaLnBrk="0" fontAlgn="base" hangingPunct="0">
              <a:spcBef>
                <a:spcPct val="0"/>
              </a:spcBef>
              <a:spcAft>
                <a:spcPct val="0"/>
              </a:spcAft>
            </a:pPr>
            <a:r>
              <a:rPr lang="en-US" altLang="en-US" sz="1600" b="1" dirty="0">
                <a:solidFill>
                  <a:prstClr val="black"/>
                </a:solidFill>
                <a:latin typeface="Times New Roman" panose="02020603050405020304" pitchFamily="18" charset="0"/>
              </a:rPr>
              <a:t>Submission Title:</a:t>
            </a:r>
            <a:r>
              <a:rPr lang="en-US" altLang="en-US" sz="1600" dirty="0">
                <a:solidFill>
                  <a:prstClr val="black"/>
                </a:solidFill>
                <a:latin typeface="Times New Roman" panose="02020603050405020304" pitchFamily="18" charset="0"/>
              </a:rPr>
              <a:t> </a:t>
            </a:r>
            <a:r>
              <a:rPr lang="en-US" sz="1600" dirty="0">
                <a:latin typeface="Times New Roman" pitchFamily="18" charset="0"/>
                <a:cs typeface="Times New Roman" pitchFamily="18" charset="0"/>
              </a:rPr>
              <a:t>The Effect of Camera Parameters on the </a:t>
            </a:r>
            <a:r>
              <a:rPr lang="en-US" sz="1600" dirty="0" smtClean="0">
                <a:latin typeface="Times New Roman" pitchFamily="18" charset="0"/>
                <a:cs typeface="Times New Roman" pitchFamily="18" charset="0"/>
              </a:rPr>
              <a:t>Performance of </a:t>
            </a:r>
            <a:r>
              <a:rPr lang="en-US" sz="1600" dirty="0">
                <a:latin typeface="Times New Roman" pitchFamily="18" charset="0"/>
                <a:cs typeface="Times New Roman" pitchFamily="18" charset="0"/>
              </a:rPr>
              <a:t>V2V Optical </a:t>
            </a:r>
            <a:r>
              <a:rPr lang="en-US" sz="1600" dirty="0" smtClean="0">
                <a:latin typeface="Times New Roman" pitchFamily="18" charset="0"/>
                <a:cs typeface="Times New Roman" pitchFamily="18" charset="0"/>
              </a:rPr>
              <a:t>Camera Communications</a:t>
            </a:r>
            <a:endParaRPr lang="en-US" sz="1600" dirty="0">
              <a:latin typeface="Times New Roman" pitchFamily="18" charset="0"/>
              <a:cs typeface="Times New Roman" pitchFamily="18" charset="0"/>
            </a:endParaRPr>
          </a:p>
          <a:p>
            <a:pPr eaLnBrk="0" fontAlgn="base" hangingPunct="0">
              <a:spcBef>
                <a:spcPct val="0"/>
              </a:spcBef>
              <a:spcAft>
                <a:spcPct val="0"/>
              </a:spcAft>
            </a:pPr>
            <a:r>
              <a:rPr lang="en-US" altLang="ko-KR" sz="1600" b="1" dirty="0" smtClean="0">
                <a:latin typeface="Times New Roman" panose="02020603050405020304" pitchFamily="18" charset="0"/>
              </a:rPr>
              <a:t>     </a:t>
            </a:r>
            <a:r>
              <a:rPr lang="en-US" altLang="ko-KR" sz="1600" b="1" dirty="0" smtClean="0">
                <a:solidFill>
                  <a:prstClr val="black"/>
                </a:solidFill>
                <a:latin typeface="Times New Roman" panose="02020603050405020304" pitchFamily="18" charset="0"/>
              </a:rPr>
              <a:t>               </a:t>
            </a:r>
            <a:r>
              <a:rPr lang="en-US" altLang="ko-KR"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Date </a:t>
            </a:r>
            <a:r>
              <a:rPr lang="en-US" altLang="en-US" sz="1600" b="1" dirty="0" smtClean="0">
                <a:solidFill>
                  <a:prstClr val="black"/>
                </a:solidFill>
                <a:latin typeface="Times New Roman" panose="02020603050405020304" pitchFamily="18" charset="0"/>
              </a:rPr>
              <a:t>Submitted</a:t>
            </a:r>
            <a:r>
              <a:rPr lang="en-US" altLang="en-US" sz="1600" b="1" smtClean="0">
                <a:solidFill>
                  <a:prstClr val="black"/>
                </a:solidFill>
                <a:latin typeface="Times New Roman" panose="02020603050405020304" pitchFamily="18" charset="0"/>
              </a:rPr>
              <a:t>: </a:t>
            </a:r>
            <a:r>
              <a:rPr lang="en-US" altLang="en-US" sz="1600" b="1" smtClean="0">
                <a:solidFill>
                  <a:prstClr val="black"/>
                </a:solidFill>
                <a:latin typeface="Times New Roman" panose="02020603050405020304" pitchFamily="18" charset="0"/>
              </a:rPr>
              <a:t>January. </a:t>
            </a:r>
            <a:r>
              <a:rPr lang="en-US" altLang="en-US" sz="1600" b="1" dirty="0" smtClean="0">
                <a:solidFill>
                  <a:prstClr val="black"/>
                </a:solidFill>
                <a:latin typeface="Times New Roman" panose="02020603050405020304" pitchFamily="18" charset="0"/>
              </a:rPr>
              <a:t>2021</a:t>
            </a:r>
            <a:r>
              <a:rPr lang="en-US" altLang="en-US"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Source:</a:t>
            </a:r>
            <a:r>
              <a:rPr lang="en-US" altLang="en-US" sz="1600" dirty="0">
                <a:solidFill>
                  <a:prstClr val="black"/>
                </a:solidFill>
                <a:latin typeface="Times New Roman" panose="02020603050405020304" pitchFamily="18" charset="0"/>
              </a:rPr>
              <a:t> Cong Hoan Nguyen and </a:t>
            </a:r>
            <a:r>
              <a:rPr lang="en-US" altLang="en-US" sz="1600" dirty="0" err="1">
                <a:solidFill>
                  <a:prstClr val="black"/>
                </a:solidFill>
                <a:latin typeface="Times New Roman" panose="02020603050405020304" pitchFamily="18" charset="0"/>
              </a:rPr>
              <a:t>Yeong</a:t>
            </a:r>
            <a:r>
              <a:rPr lang="en-US" altLang="en-US" sz="1600" dirty="0">
                <a:solidFill>
                  <a:prstClr val="black"/>
                </a:solidFill>
                <a:latin typeface="Times New Roman" panose="02020603050405020304" pitchFamily="18" charset="0"/>
              </a:rPr>
              <a:t> Min Jang [</a:t>
            </a:r>
            <a:r>
              <a:rPr lang="en-US" altLang="en-US" sz="1600" dirty="0" err="1">
                <a:solidFill>
                  <a:prstClr val="black"/>
                </a:solidFill>
                <a:latin typeface="Times New Roman" panose="02020603050405020304" pitchFamily="18" charset="0"/>
              </a:rPr>
              <a:t>Kookmin</a:t>
            </a:r>
            <a:r>
              <a:rPr lang="en-US" altLang="en-US" sz="1600" dirty="0">
                <a:solidFill>
                  <a:prstClr val="black"/>
                </a:solidFill>
                <a:latin typeface="Times New Roman" panose="02020603050405020304" pitchFamily="18" charset="0"/>
              </a:rPr>
              <a:t>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dirty="0">
                <a:solidFill>
                  <a:prstClr val="black"/>
                </a:solidFill>
                <a:latin typeface="Times New Roman" panose="02020603050405020304" pitchFamily="18" charset="0"/>
              </a:rPr>
              <a:t>Contact: +82-2-910-5068	E-Mail: yjang@kookmin.ac.kr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Abstract:</a:t>
            </a:r>
            <a:r>
              <a:rPr lang="en-US" altLang="en-US" sz="1600" dirty="0">
                <a:solidFill>
                  <a:prstClr val="black"/>
                </a:solidFill>
                <a:latin typeface="Times New Roman" panose="02020603050405020304" pitchFamily="18" charset="0"/>
              </a:rPr>
              <a:t> General technical considerations of OCC system for </a:t>
            </a:r>
            <a:r>
              <a:rPr lang="en-US" altLang="en-US" sz="1600" dirty="0" smtClean="0">
                <a:solidFill>
                  <a:prstClr val="black"/>
                </a:solidFill>
                <a:latin typeface="Times New Roman" panose="02020603050405020304" pitchFamily="18" charset="0"/>
              </a:rPr>
              <a:t>V2V systems</a:t>
            </a:r>
            <a:endParaRPr lang="en-US" altLang="en-US" sz="1600" dirty="0">
              <a:solidFill>
                <a:prstClr val="black"/>
              </a:solidFill>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Purpose: </a:t>
            </a:r>
            <a:r>
              <a:rPr lang="en-US" sz="1600" dirty="0">
                <a:solidFill>
                  <a:prstClr val="black"/>
                </a:solidFill>
                <a:latin typeface="Times New Roman" panose="02020603050405020304" pitchFamily="18" charset="0"/>
              </a:rPr>
              <a:t>To summary general technical consideration of </a:t>
            </a:r>
            <a:r>
              <a:rPr lang="en-US" altLang="en-US" sz="1600" dirty="0">
                <a:solidFill>
                  <a:prstClr val="black"/>
                </a:solidFill>
                <a:latin typeface="Times New Roman" panose="02020603050405020304" pitchFamily="18" charset="0"/>
              </a:rPr>
              <a:t>OCC system for </a:t>
            </a:r>
            <a:r>
              <a:rPr lang="en-US" altLang="en-US" sz="1600" dirty="0" smtClean="0">
                <a:solidFill>
                  <a:prstClr val="black"/>
                </a:solidFill>
                <a:latin typeface="Times New Roman" panose="02020603050405020304" pitchFamily="18" charset="0"/>
              </a:rPr>
              <a:t>V2V </a:t>
            </a:r>
            <a:r>
              <a:rPr lang="en-US" altLang="en-US" sz="1600" dirty="0">
                <a:solidFill>
                  <a:prstClr val="black"/>
                </a:solidFill>
                <a:latin typeface="Times New Roman" panose="02020603050405020304" pitchFamily="18" charset="0"/>
              </a:rPr>
              <a:t>scenarios</a:t>
            </a:r>
            <a:r>
              <a:rPr lang="en-US" sz="1600" dirty="0">
                <a:solidFill>
                  <a:prstClr val="black"/>
                </a:solidFill>
                <a:latin typeface="Times New Roman" panose="02020603050405020304" pitchFamily="18" charset="0"/>
              </a:rPr>
              <a:t>.</a:t>
            </a: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Notice:</a:t>
            </a:r>
            <a:r>
              <a:rPr lang="en-US" altLang="en-US" sz="1600" dirty="0">
                <a:solidFill>
                  <a:prstClr val="black"/>
                </a:solidFill>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Release:</a:t>
            </a:r>
            <a:r>
              <a:rPr lang="en-US" altLang="en-US" sz="1600" dirty="0">
                <a:solidFill>
                  <a:prstClr val="black"/>
                </a:solidFill>
                <a:latin typeface="Times New Roman" panose="02020603050405020304" pitchFamily="18" charset="0"/>
              </a:rPr>
              <a:t>	The contributor acknowledges and accepts that this contribution becomes the property of IEEE and may be made publicly available by P802.15.</a:t>
            </a:r>
          </a:p>
        </p:txBody>
      </p:sp>
    </p:spTree>
    <p:extLst>
      <p:ext uri="{BB962C8B-B14F-4D97-AF65-F5344CB8AC3E}">
        <p14:creationId xmlns:p14="http://schemas.microsoft.com/office/powerpoint/2010/main" val="134167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28600" y="1981200"/>
            <a:ext cx="8458200" cy="20574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dirty="0">
                <a:solidFill>
                  <a:schemeClr val="tx1"/>
                </a:solidFill>
                <a:latin typeface="Times New Roman" pitchFamily="18" charset="0"/>
                <a:cs typeface="Times New Roman" pitchFamily="18" charset="0"/>
              </a:rPr>
              <a:t>The </a:t>
            </a:r>
            <a:r>
              <a:rPr lang="en-US" sz="3200" dirty="0" smtClean="0">
                <a:solidFill>
                  <a:schemeClr val="tx1"/>
                </a:solidFill>
                <a:latin typeface="Times New Roman" pitchFamily="18" charset="0"/>
                <a:cs typeface="Times New Roman" pitchFamily="18" charset="0"/>
              </a:rPr>
              <a:t>Effects </a:t>
            </a:r>
            <a:r>
              <a:rPr lang="en-US" sz="3200" dirty="0">
                <a:solidFill>
                  <a:schemeClr val="tx1"/>
                </a:solidFill>
                <a:latin typeface="Times New Roman" pitchFamily="18" charset="0"/>
                <a:cs typeface="Times New Roman" pitchFamily="18" charset="0"/>
              </a:rPr>
              <a:t>of Camera Parameters on the </a:t>
            </a:r>
            <a:r>
              <a:rPr lang="en-US" sz="3200" dirty="0" smtClean="0">
                <a:solidFill>
                  <a:schemeClr val="tx1"/>
                </a:solidFill>
                <a:latin typeface="Times New Roman" pitchFamily="18" charset="0"/>
                <a:cs typeface="Times New Roman" pitchFamily="18" charset="0"/>
              </a:rPr>
              <a:t>Performance of </a:t>
            </a:r>
            <a:r>
              <a:rPr lang="en-US" sz="3200" dirty="0">
                <a:solidFill>
                  <a:schemeClr val="tx1"/>
                </a:solidFill>
                <a:latin typeface="Times New Roman" pitchFamily="18" charset="0"/>
                <a:cs typeface="Times New Roman" pitchFamily="18" charset="0"/>
              </a:rPr>
              <a:t>V2V Optical Camera Communications</a:t>
            </a:r>
            <a:endParaRPr lang="en-GB" sz="3200" dirty="0">
              <a:solidFill>
                <a:schemeClr val="tx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80370" y="1219201"/>
            <a:ext cx="8911230" cy="2209799"/>
          </a:xfrm>
        </p:spPr>
        <p:txBody>
          <a:bodyPr>
            <a:normAutofit/>
          </a:bodyPr>
          <a:lstStyle/>
          <a:p>
            <a:pPr algn="just">
              <a:lnSpc>
                <a:spcPct val="110000"/>
              </a:lnSpc>
              <a:spcBef>
                <a:spcPts val="600"/>
              </a:spcBef>
              <a:spcAft>
                <a:spcPts val="600"/>
              </a:spcAft>
            </a:pPr>
            <a:r>
              <a:rPr lang="en-US" sz="2000" dirty="0">
                <a:latin typeface="Times New Roman" pitchFamily="18" charset="0"/>
                <a:cs typeface="Times New Roman" pitchFamily="18" charset="0"/>
              </a:rPr>
              <a:t>There has been a growing interest in a field of intelligent transportation </a:t>
            </a:r>
            <a:r>
              <a:rPr lang="en-US" sz="2000" dirty="0" smtClean="0">
                <a:latin typeface="Times New Roman" pitchFamily="18" charset="0"/>
                <a:cs typeface="Times New Roman" pitchFamily="18" charset="0"/>
              </a:rPr>
              <a:t>systems </a:t>
            </a:r>
            <a:r>
              <a:rPr lang="en-US" sz="2000" dirty="0">
                <a:latin typeface="Times New Roman" pitchFamily="18" charset="0"/>
                <a:cs typeface="Times New Roman" pitchFamily="18" charset="0"/>
              </a:rPr>
              <a:t>in order to reduce traffic congestion, accidents, air and noise pollution, and other environmental concerns, thus improving the economy and the quality of life</a:t>
            </a:r>
            <a:r>
              <a:rPr lang="en-US" sz="2000" dirty="0" smtClean="0">
                <a:latin typeface="Times New Roman" pitchFamily="18" charset="0"/>
                <a:cs typeface="Times New Roman" pitchFamily="18" charset="0"/>
              </a:rPr>
              <a:t>.</a:t>
            </a:r>
          </a:p>
          <a:p>
            <a:pPr algn="just">
              <a:lnSpc>
                <a:spcPct val="110000"/>
              </a:lnSpc>
              <a:spcBef>
                <a:spcPts val="600"/>
              </a:spcBef>
              <a:spcAft>
                <a:spcPts val="600"/>
              </a:spcAft>
            </a:pPr>
            <a:r>
              <a:rPr lang="en-US" sz="2000" dirty="0" smtClean="0">
                <a:latin typeface="Times New Roman" pitchFamily="18" charset="0"/>
                <a:cs typeface="Times New Roman" pitchFamily="18" charset="0"/>
              </a:rPr>
              <a:t>OCC is </a:t>
            </a:r>
            <a:r>
              <a:rPr lang="en-US" sz="2000" dirty="0">
                <a:latin typeface="Times New Roman" pitchFamily="18" charset="0"/>
                <a:cs typeface="Times New Roman" pitchFamily="18" charset="0"/>
              </a:rPr>
              <a:t>a wireless technology that uses light-emitting diodes (LEDs) for data transmission and localization as well as </a:t>
            </a:r>
            <a:r>
              <a:rPr lang="en-US" sz="2000" dirty="0" smtClean="0">
                <a:latin typeface="Times New Roman" pitchFamily="18" charset="0"/>
                <a:cs typeface="Times New Roman" pitchFamily="18" charset="0"/>
              </a:rPr>
              <a:t>illumination. </a:t>
            </a:r>
            <a:endParaRPr lang="en-US" sz="2000" dirty="0">
              <a:latin typeface="Times New Roman" pitchFamily="18" charset="0"/>
              <a:cs typeface="Times New Roman" pitchFamily="18" charset="0"/>
            </a:endParaRPr>
          </a:p>
        </p:txBody>
      </p:sp>
      <p:grpSp>
        <p:nvGrpSpPr>
          <p:cNvPr id="4" name="Group 3"/>
          <p:cNvGrpSpPr/>
          <p:nvPr/>
        </p:nvGrpSpPr>
        <p:grpSpPr>
          <a:xfrm>
            <a:off x="533400" y="3429000"/>
            <a:ext cx="8305800" cy="2819400"/>
            <a:chOff x="1988457" y="2177143"/>
            <a:chExt cx="8868229" cy="2983525"/>
          </a:xfrm>
        </p:grpSpPr>
        <p:pic>
          <p:nvPicPr>
            <p:cNvPr id="5" name="Picture 4"/>
            <p:cNvPicPr>
              <a:picLocks noChangeAspect="1"/>
            </p:cNvPicPr>
            <p:nvPr/>
          </p:nvPicPr>
          <p:blipFill>
            <a:blip r:embed="rId3"/>
            <a:stretch>
              <a:fillRect/>
            </a:stretch>
          </p:blipFill>
          <p:spPr>
            <a:xfrm>
              <a:off x="1988457" y="2177143"/>
              <a:ext cx="8868229" cy="2983525"/>
            </a:xfrm>
            <a:prstGeom prst="rect">
              <a:avLst/>
            </a:prstGeom>
          </p:spPr>
        </p:pic>
        <p:sp>
          <p:nvSpPr>
            <p:cNvPr id="6" name="TextBox 5"/>
            <p:cNvSpPr txBox="1"/>
            <p:nvPr/>
          </p:nvSpPr>
          <p:spPr>
            <a:xfrm>
              <a:off x="8972550" y="3476172"/>
              <a:ext cx="787400"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Camera</a:t>
              </a:r>
              <a:endParaRPr lang="en-US" sz="1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405914" y="3207240"/>
              <a:ext cx="901700" cy="461665"/>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Optical    Signal</a:t>
              </a:r>
              <a:endParaRPr lang="en-US" sz="1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405914" y="4142421"/>
              <a:ext cx="901700" cy="461665"/>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V2V</a:t>
              </a:r>
            </a:p>
            <a:p>
              <a:pPr algn="ctr"/>
              <a:r>
                <a:rPr lang="en-US" sz="1200" b="1" dirty="0" smtClean="0">
                  <a:latin typeface="Times New Roman" panose="02020603050405020304" pitchFamily="18" charset="0"/>
                  <a:cs typeface="Times New Roman" panose="02020603050405020304" pitchFamily="18" charset="0"/>
                </a:rPr>
                <a:t>OCC</a:t>
              </a:r>
              <a:endParaRPr lang="en-US" sz="1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603500" y="2860222"/>
              <a:ext cx="787400"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Monitor</a:t>
              </a:r>
              <a:endParaRPr lang="en-US" sz="1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133600" y="4234753"/>
              <a:ext cx="641350"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Phone</a:t>
              </a:r>
              <a:endParaRPr lang="en-US" sz="12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240564" y="3207240"/>
              <a:ext cx="901700" cy="461665"/>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V2I</a:t>
              </a:r>
            </a:p>
            <a:p>
              <a:pPr algn="ctr"/>
              <a:r>
                <a:rPr lang="en-US" sz="1200" b="1" dirty="0" smtClean="0">
                  <a:latin typeface="Times New Roman" panose="02020603050405020304" pitchFamily="18" charset="0"/>
                  <a:cs typeface="Times New Roman" panose="02020603050405020304" pitchFamily="18" charset="0"/>
                </a:rPr>
                <a:t>OCC</a:t>
              </a:r>
              <a:endParaRPr lang="en-US" sz="12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682671" y="2177143"/>
              <a:ext cx="1115786"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Traffic light</a:t>
              </a:r>
              <a:endParaRPr lang="en-US" sz="1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719206" y="3386046"/>
              <a:ext cx="529772" cy="276999"/>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LED</a:t>
              </a:r>
              <a:endParaRPr lang="en-US" sz="1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0741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8463" y="5797648"/>
            <a:ext cx="5259136" cy="369332"/>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Simulation setup of the OCC-based V2V system. </a:t>
            </a:r>
          </a:p>
        </p:txBody>
      </p:sp>
      <p:sp>
        <p:nvSpPr>
          <p:cNvPr id="5" name="Rectangle 4"/>
          <p:cNvSpPr/>
          <p:nvPr/>
        </p:nvSpPr>
        <p:spPr>
          <a:xfrm>
            <a:off x="0" y="1143000"/>
            <a:ext cx="9067800" cy="1631216"/>
          </a:xfrm>
          <a:prstGeom prst="rect">
            <a:avLst/>
          </a:prstGeom>
        </p:spPr>
        <p:txBody>
          <a:bodyPr wrap="square">
            <a:spAutoFit/>
          </a:bodyPr>
          <a:lstStyle/>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OCC </a:t>
            </a:r>
            <a:r>
              <a:rPr lang="en-US" sz="2000" dirty="0">
                <a:latin typeface="Times New Roman" panose="02020603050405020304" pitchFamily="18" charset="0"/>
                <a:cs typeface="Times New Roman" panose="02020603050405020304" pitchFamily="18" charset="0"/>
              </a:rPr>
              <a:t>systems have their </a:t>
            </a:r>
            <a:r>
              <a:rPr lang="en-US" sz="2000" dirty="0" smtClean="0">
                <a:latin typeface="Times New Roman" panose="02020603050405020304" pitchFamily="18" charset="0"/>
                <a:cs typeface="Times New Roman" panose="02020603050405020304" pitchFamily="18" charset="0"/>
              </a:rPr>
              <a:t>limitations including </a:t>
            </a:r>
            <a:r>
              <a:rPr lang="en-US" sz="2000" dirty="0">
                <a:latin typeface="Times New Roman" panose="02020603050405020304" pitchFamily="18" charset="0"/>
                <a:cs typeface="Times New Roman" panose="02020603050405020304" pitchFamily="18" charset="0"/>
              </a:rPr>
              <a:t>light flickering due to the low frame rates </a:t>
            </a:r>
            <a:r>
              <a:rPr lang="en-US" sz="2000" dirty="0" smtClean="0">
                <a:latin typeface="Times New Roman" panose="02020603050405020304" pitchFamily="18" charset="0"/>
                <a:cs typeface="Times New Roman" panose="02020603050405020304" pitchFamily="18" charset="0"/>
              </a:rPr>
              <a:t>and particularly </a:t>
            </a:r>
            <a:r>
              <a:rPr lang="en-US" sz="2000" dirty="0">
                <a:latin typeface="Times New Roman" panose="02020603050405020304" pitchFamily="18" charset="0"/>
                <a:cs typeface="Times New Roman" panose="02020603050405020304" pitchFamily="18" charset="0"/>
              </a:rPr>
              <a:t>in global shutter-based cameras; and </a:t>
            </a:r>
            <a:r>
              <a:rPr lang="en-US" sz="2000" dirty="0" smtClean="0">
                <a:latin typeface="Times New Roman" panose="02020603050405020304" pitchFamily="18" charset="0"/>
                <a:cs typeface="Times New Roman" panose="02020603050405020304" pitchFamily="18" charset="0"/>
              </a:rPr>
              <a:t>lower data </a:t>
            </a:r>
            <a:r>
              <a:rPr lang="en-US" sz="2000" dirty="0">
                <a:latin typeface="Times New Roman" panose="02020603050405020304" pitchFamily="18" charset="0"/>
                <a:cs typeface="Times New Roman" panose="02020603050405020304" pitchFamily="18" charset="0"/>
              </a:rPr>
              <a:t>rates (a few kbps) compared with PD-based </a:t>
            </a:r>
            <a:r>
              <a:rPr lang="en-US" sz="2000" dirty="0" err="1">
                <a:latin typeface="Times New Roman" panose="02020603050405020304" pitchFamily="18" charset="0"/>
                <a:cs typeface="Times New Roman" panose="02020603050405020304" pitchFamily="18" charset="0"/>
              </a:rPr>
              <a:t>Rxs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CMOS cameras </a:t>
            </a:r>
            <a:r>
              <a:rPr lang="en-US" sz="2000" dirty="0">
                <a:latin typeface="Times New Roman" panose="02020603050405020304" pitchFamily="18" charset="0"/>
                <a:cs typeface="Times New Roman" panose="02020603050405020304" pitchFamily="18" charset="0"/>
              </a:rPr>
              <a:t>with the rolling-shutter effect and </a:t>
            </a:r>
            <a:r>
              <a:rPr lang="en-US" sz="2000" dirty="0" smtClean="0">
                <a:latin typeface="Times New Roman" panose="02020603050405020304" pitchFamily="18" charset="0"/>
                <a:cs typeface="Times New Roman" panose="02020603050405020304" pitchFamily="18" charset="0"/>
              </a:rPr>
              <a:t>dedicated modulation </a:t>
            </a:r>
            <a:r>
              <a:rPr lang="en-US" sz="2000" dirty="0">
                <a:latin typeface="Times New Roman" panose="02020603050405020304" pitchFamily="18" charset="0"/>
                <a:cs typeface="Times New Roman" panose="02020603050405020304" pitchFamily="18" charset="0"/>
              </a:rPr>
              <a:t>schemes have been used to overcome </a:t>
            </a:r>
            <a:r>
              <a:rPr lang="en-US" sz="2000" dirty="0" smtClean="0">
                <a:latin typeface="Times New Roman" panose="02020603050405020304" pitchFamily="18" charset="0"/>
                <a:cs typeface="Times New Roman" panose="02020603050405020304" pitchFamily="18" charset="0"/>
              </a:rPr>
              <a:t>flickering and </a:t>
            </a:r>
            <a:r>
              <a:rPr lang="en-US" sz="2000" dirty="0">
                <a:latin typeface="Times New Roman" panose="02020603050405020304" pitchFamily="18" charset="0"/>
                <a:cs typeface="Times New Roman" panose="02020603050405020304" pitchFamily="18" charset="0"/>
              </a:rPr>
              <a:t>increased the transmission data rates within the </a:t>
            </a:r>
            <a:r>
              <a:rPr lang="en-US" sz="2000" dirty="0" smtClean="0">
                <a:latin typeface="Times New Roman" panose="02020603050405020304" pitchFamily="18" charset="0"/>
                <a:cs typeface="Times New Roman" panose="02020603050405020304" pitchFamily="18" charset="0"/>
              </a:rPr>
              <a:t>smart environment </a:t>
            </a:r>
            <a:r>
              <a:rPr lang="en-US" sz="2000" dirty="0">
                <a:latin typeface="Times New Roman" panose="02020603050405020304" pitchFamily="18" charset="0"/>
                <a:cs typeface="Times New Roman" panose="02020603050405020304" pitchFamily="18" charset="0"/>
              </a:rPr>
              <a:t>applications </a:t>
            </a:r>
          </a:p>
        </p:txBody>
      </p:sp>
      <p:sp>
        <p:nvSpPr>
          <p:cNvPr id="9" name="Title 1"/>
          <p:cNvSpPr>
            <a:spLocks noGrp="1"/>
          </p:cNvSpPr>
          <p:nvPr>
            <p:ph type="title"/>
          </p:nvPr>
        </p:nvSpPr>
        <p:spPr>
          <a:xfrm>
            <a:off x="444500" y="152400"/>
            <a:ext cx="8229600" cy="1143000"/>
          </a:xfrm>
        </p:spPr>
        <p:txBody>
          <a:bodyPr>
            <a:normAutofit/>
          </a:bodyPr>
          <a:lstStyle/>
          <a:p>
            <a:r>
              <a:rPr lang="en-US" sz="3200" dirty="0">
                <a:latin typeface="Times New Roman" panose="02020603050405020304" pitchFamily="18" charset="0"/>
                <a:cs typeface="Times New Roman" panose="02020603050405020304" pitchFamily="18" charset="0"/>
              </a:rPr>
              <a:t>OCC system </a:t>
            </a:r>
            <a:r>
              <a:rPr lang="en-US" sz="3200" dirty="0" smtClean="0">
                <a:latin typeface="Times New Roman" panose="02020603050405020304" pitchFamily="18" charset="0"/>
                <a:cs typeface="Times New Roman" panose="02020603050405020304" pitchFamily="18" charset="0"/>
              </a:rPr>
              <a:t>for V2V applications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524000" y="2804696"/>
            <a:ext cx="6359142" cy="2956336"/>
          </a:xfrm>
          <a:prstGeom prst="rect">
            <a:avLst/>
          </a:prstGeom>
        </p:spPr>
      </p:pic>
    </p:spTree>
    <p:extLst>
      <p:ext uri="{BB962C8B-B14F-4D97-AF65-F5344CB8AC3E}">
        <p14:creationId xmlns:p14="http://schemas.microsoft.com/office/powerpoint/2010/main" val="106891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 y="1676400"/>
            <a:ext cx="8915400" cy="2554545"/>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OCC systems, the camera’s parameters have an </a:t>
            </a:r>
            <a:r>
              <a:rPr lang="en-US" sz="2000" dirty="0" smtClean="0">
                <a:latin typeface="Times New Roman" panose="02020603050405020304" pitchFamily="18" charset="0"/>
                <a:cs typeface="Times New Roman" panose="02020603050405020304" pitchFamily="18" charset="0"/>
              </a:rPr>
              <a:t>impact on </a:t>
            </a:r>
            <a:r>
              <a:rPr lang="en-US" sz="2000" dirty="0">
                <a:latin typeface="Times New Roman" panose="02020603050405020304" pitchFamily="18" charset="0"/>
                <a:cs typeface="Times New Roman" panose="02020603050405020304" pitchFamily="18" charset="0"/>
              </a:rPr>
              <a:t>the system performance, as reported in the literature</a:t>
            </a:r>
            <a:r>
              <a:rPr lang="en-US" sz="2000" dirty="0" smtClean="0">
                <a:latin typeface="Times New Roman" panose="02020603050405020304" pitchFamily="18" charset="0"/>
                <a:cs typeface="Times New Roman" panose="02020603050405020304" pitchFamily="18" charset="0"/>
              </a:rPr>
              <a:t>. However</a:t>
            </a:r>
            <a:r>
              <a:rPr lang="en-US" sz="2000" dirty="0">
                <a:latin typeface="Times New Roman" panose="02020603050405020304" pitchFamily="18" charset="0"/>
                <a:cs typeface="Times New Roman" panose="02020603050405020304" pitchFamily="18" charset="0"/>
              </a:rPr>
              <a:t>, few papers have investigated the influence of </a:t>
            </a:r>
            <a:r>
              <a:rPr lang="en-US" sz="2000" dirty="0" smtClean="0">
                <a:latin typeface="Times New Roman" panose="02020603050405020304" pitchFamily="18" charset="0"/>
                <a:cs typeface="Times New Roman" panose="02020603050405020304" pitchFamily="18" charset="0"/>
              </a:rPr>
              <a:t>camera settings </a:t>
            </a:r>
            <a:r>
              <a:rPr lang="en-US" sz="2000" dirty="0">
                <a:latin typeface="Times New Roman" panose="02020603050405020304" pitchFamily="18" charset="0"/>
                <a:cs typeface="Times New Roman" panose="02020603050405020304" pitchFamily="18" charset="0"/>
              </a:rPr>
              <a:t>in OCC systems, which is the subject of this work</a:t>
            </a:r>
            <a:r>
              <a:rPr lang="en-US" sz="20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Here</a:t>
            </a:r>
            <a:r>
              <a:rPr lang="en-US" sz="2000" dirty="0">
                <a:latin typeface="Times New Roman" panose="02020603050405020304" pitchFamily="18" charset="0"/>
                <a:cs typeface="Times New Roman" panose="02020603050405020304" pitchFamily="18" charset="0"/>
              </a:rPr>
              <a:t>, we consider the impact of lens f-number, IS size</a:t>
            </a:r>
            <a:r>
              <a:rPr lang="en-US" sz="2000" dirty="0" smtClean="0">
                <a:latin typeface="Times New Roman" panose="02020603050405020304" pitchFamily="18" charset="0"/>
                <a:cs typeface="Times New Roman" panose="02020603050405020304" pitchFamily="18" charset="0"/>
              </a:rPr>
              <a:t>, resolution </a:t>
            </a:r>
            <a:r>
              <a:rPr lang="en-US" sz="2000" dirty="0">
                <a:latin typeface="Times New Roman" panose="02020603050405020304" pitchFamily="18" charset="0"/>
                <a:cs typeface="Times New Roman" panose="02020603050405020304" pitchFamily="18" charset="0"/>
              </a:rPr>
              <a:t>and exposure time, light source radiation pattern</a:t>
            </a:r>
            <a:r>
              <a:rPr lang="en-US" sz="2000" dirty="0" smtClean="0">
                <a:latin typeface="Times New Roman" panose="02020603050405020304" pitchFamily="18" charset="0"/>
                <a:cs typeface="Times New Roman" panose="02020603050405020304" pitchFamily="18" charset="0"/>
              </a:rPr>
              <a:t>, camera </a:t>
            </a:r>
            <a:r>
              <a:rPr lang="en-US" sz="2000" dirty="0">
                <a:latin typeface="Times New Roman" panose="02020603050405020304" pitchFamily="18" charset="0"/>
                <a:cs typeface="Times New Roman" panose="02020603050405020304" pitchFamily="18" charset="0"/>
              </a:rPr>
              <a:t>noise sources, lens dimension and </a:t>
            </a:r>
            <a:r>
              <a:rPr lang="en-US" sz="2000" dirty="0" smtClean="0">
                <a:latin typeface="Times New Roman" panose="02020603050405020304" pitchFamily="18" charset="0"/>
                <a:cs typeface="Times New Roman" panose="02020603050405020304" pitchFamily="18" charset="0"/>
              </a:rPr>
              <a:t>atmospheric attenuation </a:t>
            </a:r>
            <a:r>
              <a:rPr lang="en-US" sz="2000" dirty="0">
                <a:latin typeface="Times New Roman" panose="02020603050405020304" pitchFamily="18" charset="0"/>
                <a:cs typeface="Times New Roman" panose="02020603050405020304" pitchFamily="18" charset="0"/>
              </a:rPr>
              <a:t>on the performance of OCC-based </a:t>
            </a:r>
            <a:r>
              <a:rPr lang="en-US" sz="2000" dirty="0" smtClean="0">
                <a:latin typeface="Times New Roman" panose="02020603050405020304" pitchFamily="18" charset="0"/>
                <a:cs typeface="Times New Roman" panose="02020603050405020304" pitchFamily="18" charset="0"/>
              </a:rPr>
              <a:t>V2Vcommunications </a:t>
            </a:r>
            <a:r>
              <a:rPr lang="en-US" sz="2000" dirty="0">
                <a:latin typeface="Times New Roman" panose="02020603050405020304" pitchFamily="18" charset="0"/>
                <a:cs typeface="Times New Roman" panose="02020603050405020304" pitchFamily="18" charset="0"/>
              </a:rPr>
              <a:t>by developing a model.</a:t>
            </a:r>
          </a:p>
        </p:txBody>
      </p:sp>
      <p:sp>
        <p:nvSpPr>
          <p:cNvPr id="7" name="Title 1"/>
          <p:cNvSpPr>
            <a:spLocks noGrp="1"/>
          </p:cNvSpPr>
          <p:nvPr>
            <p:ph type="title"/>
          </p:nvPr>
        </p:nvSpPr>
        <p:spPr>
          <a:xfrm>
            <a:off x="444500" y="457200"/>
            <a:ext cx="8229600" cy="1143000"/>
          </a:xfrm>
        </p:spPr>
        <p:txBody>
          <a:bodyPr>
            <a:normAutofit/>
          </a:bodyPr>
          <a:lstStyle/>
          <a:p>
            <a:r>
              <a:rPr lang="en-US" sz="3200" dirty="0">
                <a:latin typeface="Times New Roman" panose="02020603050405020304" pitchFamily="18" charset="0"/>
                <a:cs typeface="Times New Roman" panose="02020603050405020304" pitchFamily="18" charset="0"/>
              </a:rPr>
              <a:t>Technical considerations for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V2V systems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32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6096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Resolution effect</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870472" y="2209800"/>
            <a:ext cx="5403056" cy="3147747"/>
          </a:xfrm>
          <a:prstGeom prst="rect">
            <a:avLst/>
          </a:prstGeom>
        </p:spPr>
      </p:pic>
      <p:sp>
        <p:nvSpPr>
          <p:cNvPr id="4" name="Rectangle 3"/>
          <p:cNvSpPr/>
          <p:nvPr/>
        </p:nvSpPr>
        <p:spPr>
          <a:xfrm>
            <a:off x="152400" y="1255776"/>
            <a:ext cx="8839200" cy="1200329"/>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0000"/>
                </a:solidFill>
                <a:latin typeface="Times New Roman" panose="02020603050405020304" pitchFamily="18" charset="0"/>
              </a:rPr>
              <a:t>Figure </a:t>
            </a:r>
            <a:r>
              <a:rPr lang="en-US" dirty="0">
                <a:solidFill>
                  <a:srgbClr val="000000"/>
                </a:solidFill>
                <a:latin typeface="Times New Roman" panose="02020603050405020304" pitchFamily="18" charset="0"/>
              </a:rPr>
              <a:t>shows the SNR versus the </a:t>
            </a:r>
            <a:r>
              <a:rPr lang="en-US" dirty="0" smtClean="0">
                <a:solidFill>
                  <a:srgbClr val="000000"/>
                </a:solidFill>
                <a:latin typeface="Times New Roman" panose="02020603050405020304" pitchFamily="18" charset="0"/>
              </a:rPr>
              <a:t>distance between </a:t>
            </a:r>
            <a:r>
              <a:rPr lang="en-US" dirty="0">
                <a:solidFill>
                  <a:srgbClr val="000000"/>
                </a:solidFill>
                <a:latin typeface="Times New Roman" panose="02020603050405020304" pitchFamily="18" charset="0"/>
              </a:rPr>
              <a:t>two vehicles for a range of </a:t>
            </a:r>
            <a:r>
              <a:rPr lang="en-US" dirty="0" smtClean="0">
                <a:solidFill>
                  <a:srgbClr val="000000"/>
                </a:solidFill>
                <a:latin typeface="Times New Roman" panose="02020603050405020304" pitchFamily="18" charset="0"/>
              </a:rPr>
              <a:t>IS’s resolution</a:t>
            </a:r>
            <a:r>
              <a:rPr lang="en-US" dirty="0">
                <a:solidFill>
                  <a:srgbClr val="000000"/>
                </a:solidFill>
                <a:latin typeface="Times New Roman" panose="02020603050405020304" pitchFamily="18" charset="0"/>
              </a:rPr>
              <a:t>. As </a:t>
            </a:r>
            <a:r>
              <a:rPr lang="en-US" dirty="0" smtClean="0">
                <a:solidFill>
                  <a:srgbClr val="000000"/>
                </a:solidFill>
                <a:latin typeface="Times New Roman" panose="02020603050405020304" pitchFamily="18" charset="0"/>
              </a:rPr>
              <a:t>shown, SNR </a:t>
            </a:r>
            <a:r>
              <a:rPr lang="en-US" dirty="0">
                <a:solidFill>
                  <a:srgbClr val="000000"/>
                </a:solidFill>
                <a:latin typeface="Times New Roman" panose="02020603050405020304" pitchFamily="18" charset="0"/>
              </a:rPr>
              <a:t>drops with </a:t>
            </a:r>
            <a:r>
              <a:rPr lang="en-US" i="1" dirty="0">
                <a:solidFill>
                  <a:srgbClr val="000000"/>
                </a:solidFill>
                <a:latin typeface="Times New Roman" panose="02020603050405020304" pitchFamily="18" charset="0"/>
              </a:rPr>
              <a:t>d </a:t>
            </a:r>
            <a:r>
              <a:rPr lang="en-US" dirty="0">
                <a:solidFill>
                  <a:srgbClr val="000000"/>
                </a:solidFill>
                <a:latin typeface="Times New Roman" panose="02020603050405020304" pitchFamily="18" charset="0"/>
              </a:rPr>
              <a:t>and higher values of the IS </a:t>
            </a:r>
            <a:r>
              <a:rPr lang="en-US" dirty="0" smtClean="0">
                <a:solidFill>
                  <a:srgbClr val="000000"/>
                </a:solidFill>
                <a:latin typeface="Times New Roman" panose="02020603050405020304" pitchFamily="18" charset="0"/>
              </a:rPr>
              <a:t>resolution, particularly </a:t>
            </a:r>
            <a:r>
              <a:rPr lang="en-US" dirty="0">
                <a:solidFill>
                  <a:srgbClr val="000000"/>
                </a:solidFill>
                <a:latin typeface="Times New Roman" panose="02020603050405020304" pitchFamily="18" charset="0"/>
              </a:rPr>
              <a:t>for </a:t>
            </a:r>
            <a:r>
              <a:rPr lang="en-US" i="1" dirty="0">
                <a:solidFill>
                  <a:srgbClr val="000000"/>
                </a:solidFill>
                <a:latin typeface="Times New Roman" panose="02020603050405020304" pitchFamily="18" charset="0"/>
              </a:rPr>
              <a:t>d </a:t>
            </a:r>
            <a:r>
              <a:rPr lang="en-US" dirty="0">
                <a:solidFill>
                  <a:srgbClr val="000000"/>
                </a:solidFill>
                <a:latin typeface="Times New Roman" panose="02020603050405020304" pitchFamily="18" charset="0"/>
              </a:rPr>
              <a:t>&lt; 200 m. </a:t>
            </a:r>
            <a:r>
              <a:rPr lang="en-US" dirty="0"/>
              <a:t/>
            </a:r>
            <a:br>
              <a:rPr lang="en-US" dirty="0"/>
            </a:br>
            <a:endParaRPr lang="en-US" dirty="0"/>
          </a:p>
        </p:txBody>
      </p:sp>
    </p:spTree>
    <p:extLst>
      <p:ext uri="{BB962C8B-B14F-4D97-AF65-F5344CB8AC3E}">
        <p14:creationId xmlns:p14="http://schemas.microsoft.com/office/powerpoint/2010/main" val="306269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33400"/>
            <a:ext cx="8229600" cy="685800"/>
          </a:xfrm>
        </p:spPr>
        <p:txBody>
          <a:bodyPr>
            <a:normAutofit/>
          </a:bodyPr>
          <a:lstStyle/>
          <a:p>
            <a:r>
              <a:rPr lang="en-US" sz="3200" dirty="0">
                <a:latin typeface="Times New Roman" panose="02020603050405020304" pitchFamily="18" charset="0"/>
                <a:cs typeface="Times New Roman" panose="02020603050405020304" pitchFamily="18" charset="0"/>
              </a:rPr>
              <a:t>E</a:t>
            </a:r>
            <a:r>
              <a:rPr lang="en-US" sz="3200" dirty="0" smtClean="0">
                <a:latin typeface="Times New Roman" panose="02020603050405020304" pitchFamily="18" charset="0"/>
                <a:cs typeface="Times New Roman" panose="02020603050405020304" pitchFamily="18" charset="0"/>
              </a:rPr>
              <a:t>xposure time effect</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403818" y="1295400"/>
            <a:ext cx="6336364" cy="3200400"/>
          </a:xfrm>
          <a:prstGeom prst="rect">
            <a:avLst/>
          </a:prstGeom>
        </p:spPr>
      </p:pic>
      <p:sp>
        <p:nvSpPr>
          <p:cNvPr id="3" name="Rectangle 2"/>
          <p:cNvSpPr/>
          <p:nvPr/>
        </p:nvSpPr>
        <p:spPr>
          <a:xfrm>
            <a:off x="381000" y="4572000"/>
            <a:ext cx="8610600" cy="1477328"/>
          </a:xfrm>
          <a:prstGeom prst="rect">
            <a:avLst/>
          </a:prstGeom>
        </p:spPr>
        <p:txBody>
          <a:bodyPr wrap="square">
            <a:spAutoFit/>
          </a:bodyPr>
          <a:lstStyle/>
          <a:p>
            <a:pPr marL="285750" indent="-285750" algn="just">
              <a:buFont typeface="Arial" panose="020B0604020202020204" pitchFamily="34" charset="0"/>
              <a:buChar char="•"/>
            </a:pPr>
            <a:r>
              <a:rPr lang="en-US" dirty="0" smtClean="0">
                <a:solidFill>
                  <a:srgbClr val="000000"/>
                </a:solidFill>
                <a:latin typeface="Times New Roman" panose="02020603050405020304" pitchFamily="18" charset="0"/>
              </a:rPr>
              <a:t>Figure </a:t>
            </a:r>
            <a:r>
              <a:rPr lang="en-US" dirty="0">
                <a:solidFill>
                  <a:srgbClr val="000000"/>
                </a:solidFill>
                <a:latin typeface="Times New Roman" panose="02020603050405020304" pitchFamily="18" charset="0"/>
              </a:rPr>
              <a:t>represents the impact of the </a:t>
            </a:r>
            <a:r>
              <a:rPr lang="en-US" dirty="0" smtClean="0">
                <a:solidFill>
                  <a:srgbClr val="000000"/>
                </a:solidFill>
                <a:latin typeface="Times New Roman" panose="02020603050405020304" pitchFamily="18" charset="0"/>
              </a:rPr>
              <a:t>camera’s exposure </a:t>
            </a:r>
            <a:r>
              <a:rPr lang="en-US" dirty="0">
                <a:solidFill>
                  <a:srgbClr val="000000"/>
                </a:solidFill>
                <a:latin typeface="Times New Roman" panose="02020603050405020304" pitchFamily="18" charset="0"/>
              </a:rPr>
              <a:t>time on the system’s SNR performance as a </a:t>
            </a:r>
            <a:r>
              <a:rPr lang="en-US" dirty="0" smtClean="0">
                <a:solidFill>
                  <a:srgbClr val="000000"/>
                </a:solidFill>
                <a:latin typeface="Times New Roman" panose="02020603050405020304" pitchFamily="18" charset="0"/>
              </a:rPr>
              <a:t>function of </a:t>
            </a:r>
            <a:r>
              <a:rPr lang="en-US" i="1" dirty="0">
                <a:solidFill>
                  <a:srgbClr val="000000"/>
                </a:solidFill>
                <a:latin typeface="Times New Roman" panose="02020603050405020304" pitchFamily="18" charset="0"/>
              </a:rPr>
              <a:t>d</a:t>
            </a:r>
            <a:r>
              <a:rPr lang="en-US" dirty="0">
                <a:solidFill>
                  <a:srgbClr val="000000"/>
                </a:solidFill>
                <a:latin typeface="Times New Roman" panose="02020603050405020304" pitchFamily="18" charset="0"/>
              </a:rPr>
              <a:t>. As expected, for a fixed distance, the best SNR is</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achieved at higher camera exposure times. </a:t>
            </a:r>
            <a:r>
              <a:rPr lang="en-US" dirty="0" smtClean="0">
                <a:solidFill>
                  <a:srgbClr val="000000"/>
                </a:solidFill>
                <a:latin typeface="Times New Roman" panose="02020603050405020304" pitchFamily="18" charset="0"/>
              </a:rPr>
              <a:t>Moreover, generally</a:t>
            </a:r>
            <a:r>
              <a:rPr lang="en-US" dirty="0">
                <a:solidFill>
                  <a:srgbClr val="000000"/>
                </a:solidFill>
                <a:latin typeface="Times New Roman" panose="02020603050405020304" pitchFamily="18" charset="0"/>
              </a:rPr>
              <a:t>, as the distance increases, the SNR performance </a:t>
            </a:r>
            <a:r>
              <a:rPr lang="en-US" dirty="0" smtClean="0">
                <a:solidFill>
                  <a:srgbClr val="000000"/>
                </a:solidFill>
                <a:latin typeface="Times New Roman" panose="02020603050405020304" pitchFamily="18" charset="0"/>
              </a:rPr>
              <a:t>of the </a:t>
            </a:r>
            <a:r>
              <a:rPr lang="en-US" dirty="0">
                <a:solidFill>
                  <a:srgbClr val="000000"/>
                </a:solidFill>
                <a:latin typeface="Times New Roman" panose="02020603050405020304" pitchFamily="18" charset="0"/>
              </a:rPr>
              <a:t>system decreases almost exponentially</a:t>
            </a:r>
            <a:r>
              <a:rPr lang="en-US" dirty="0"/>
              <a:t> </a:t>
            </a:r>
            <a:br>
              <a:rPr lang="en-US" dirty="0"/>
            </a:br>
            <a:endParaRPr lang="en-US" dirty="0"/>
          </a:p>
        </p:txBody>
      </p:sp>
    </p:spTree>
    <p:extLst>
      <p:ext uri="{BB962C8B-B14F-4D97-AF65-F5344CB8AC3E}">
        <p14:creationId xmlns:p14="http://schemas.microsoft.com/office/powerpoint/2010/main" val="322112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75488" y="1981200"/>
            <a:ext cx="8229600" cy="2209799"/>
          </a:xfrm>
        </p:spPr>
        <p:txBody>
          <a:bodyPr vert="horz" lIns="91440" tIns="45720" rIns="91440" bIns="45720" rtlCol="0">
            <a:normAutofit/>
          </a:bodyPr>
          <a:lstStyle/>
          <a:p>
            <a:pPr marL="0" indent="0" algn="just">
              <a:lnSpc>
                <a:spcPct val="130000"/>
              </a:lnSpc>
              <a:buNone/>
            </a:pPr>
            <a:r>
              <a:rPr lang="en-US" sz="1800" dirty="0">
                <a:latin typeface="Times New Roman" panose="02020603050405020304" pitchFamily="18" charset="0"/>
                <a:cs typeface="Times New Roman" panose="02020603050405020304" pitchFamily="18" charset="0"/>
              </a:rPr>
              <a:t>[1] </a:t>
            </a:r>
            <a:r>
              <a:rPr lang="en-US" sz="1800" dirty="0" err="1">
                <a:latin typeface="Times New Roman" panose="02020603050405020304" pitchFamily="18" charset="0"/>
                <a:cs typeface="Times New Roman" panose="02020603050405020304" pitchFamily="18" charset="0"/>
              </a:rPr>
              <a:t>Huy</a:t>
            </a:r>
            <a:r>
              <a:rPr lang="en-US" sz="1800" dirty="0">
                <a:latin typeface="Times New Roman" panose="02020603050405020304" pitchFamily="18" charset="0"/>
                <a:cs typeface="Times New Roman" panose="02020603050405020304" pitchFamily="18" charset="0"/>
              </a:rPr>
              <a:t> Nguyen, and et al., “Rolling MIMO-OFDM for Optical </a:t>
            </a:r>
            <a:r>
              <a:rPr lang="en-US" sz="1800" dirty="0" smtClean="0">
                <a:latin typeface="Times New Roman" panose="02020603050405020304" pitchFamily="18" charset="0"/>
                <a:cs typeface="Times New Roman" panose="02020603050405020304" pitchFamily="18" charset="0"/>
              </a:rPr>
              <a:t>Camera Communication </a:t>
            </a:r>
            <a:r>
              <a:rPr lang="en-US" sz="1800" dirty="0">
                <a:latin typeface="Times New Roman" panose="02020603050405020304" pitchFamily="18" charset="0"/>
                <a:cs typeface="Times New Roman" panose="02020603050405020304" pitchFamily="18" charset="0"/>
              </a:rPr>
              <a:t>System,” ICAIIC conference, February 2020.. </a:t>
            </a:r>
          </a:p>
          <a:p>
            <a:pPr marL="0" indent="0" algn="just">
              <a:lnSpc>
                <a:spcPct val="130000"/>
              </a:lnSpc>
              <a:buNone/>
            </a:pPr>
            <a:r>
              <a:rPr lang="en-US" sz="1800" dirty="0">
                <a:latin typeface="Times New Roman" panose="02020603050405020304" pitchFamily="18" charset="0"/>
                <a:cs typeface="Times New Roman" panose="02020603050405020304" pitchFamily="18" charset="0"/>
              </a:rPr>
              <a:t>[2] </a:t>
            </a:r>
            <a:r>
              <a:rPr lang="en-US" sz="1800" dirty="0" err="1">
                <a:latin typeface="Times New Roman" panose="02020603050405020304" pitchFamily="18" charset="0"/>
                <a:cs typeface="Times New Roman" panose="02020603050405020304" pitchFamily="18" charset="0"/>
              </a:rPr>
              <a:t>Huy</a:t>
            </a:r>
            <a:r>
              <a:rPr lang="en-US" sz="1800" dirty="0">
                <a:latin typeface="Times New Roman" panose="02020603050405020304" pitchFamily="18" charset="0"/>
                <a:cs typeface="Times New Roman" panose="02020603050405020304" pitchFamily="18" charset="0"/>
              </a:rPr>
              <a:t> Nguyen, and et al., "The Impact of Camera Parameters on </a:t>
            </a:r>
            <a:r>
              <a:rPr lang="en-US" sz="1800" dirty="0" smtClean="0">
                <a:latin typeface="Times New Roman" panose="02020603050405020304" pitchFamily="18" charset="0"/>
                <a:cs typeface="Times New Roman" panose="02020603050405020304" pitchFamily="18" charset="0"/>
              </a:rPr>
              <a:t>Optical Camera </a:t>
            </a:r>
            <a:r>
              <a:rPr lang="en-US" sz="1800" dirty="0">
                <a:latin typeface="Times New Roman" panose="02020603050405020304" pitchFamily="18" charset="0"/>
                <a:cs typeface="Times New Roman" panose="02020603050405020304" pitchFamily="18" charset="0"/>
              </a:rPr>
              <a:t>Communication," The International Conference on </a:t>
            </a:r>
            <a:r>
              <a:rPr lang="en-US" sz="1800" dirty="0" smtClean="0">
                <a:latin typeface="Times New Roman" panose="02020603050405020304" pitchFamily="18" charset="0"/>
                <a:cs typeface="Times New Roman" panose="02020603050405020304" pitchFamily="18" charset="0"/>
              </a:rPr>
              <a:t>Artificial Intelligence </a:t>
            </a:r>
            <a:r>
              <a:rPr lang="en-US" sz="1800" dirty="0">
                <a:latin typeface="Times New Roman" panose="02020603050405020304" pitchFamily="18" charset="0"/>
                <a:cs typeface="Times New Roman" panose="02020603050405020304" pitchFamily="18" charset="0"/>
              </a:rPr>
              <a:t>in Information and Communication, Feb. 2019</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457200" y="274638"/>
            <a:ext cx="8229600" cy="1143000"/>
          </a:xfrm>
        </p:spPr>
        <p:txBody>
          <a:bodyPr vert="horz" lIns="91440" tIns="45720" rIns="91440" bIns="45720" rtlCol="0" anchor="ctr">
            <a:normAutofit/>
          </a:bodyPr>
          <a:lstStyle/>
          <a:p>
            <a:r>
              <a:rPr lang="en-US" sz="4000" dirty="0">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682339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16130</TotalTime>
  <Words>473</Words>
  <Application>Microsoft Office PowerPoint</Application>
  <PresentationFormat>On-screen Show (4:3)</PresentationFormat>
  <Paragraphs>54</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맑은 고딕</vt:lpstr>
      <vt:lpstr>Arial</vt:lpstr>
      <vt:lpstr>Calibri</vt:lpstr>
      <vt:lpstr>Times New Roman</vt:lpstr>
      <vt:lpstr>Office Theme</vt:lpstr>
      <vt:lpstr>PowerPoint Presentation</vt:lpstr>
      <vt:lpstr>PowerPoint Presentation</vt:lpstr>
      <vt:lpstr>Introduction</vt:lpstr>
      <vt:lpstr>OCC system for V2V applications</vt:lpstr>
      <vt:lpstr>Technical considerations for  V2V systems</vt:lpstr>
      <vt:lpstr>PowerPoint Presentation</vt:lpstr>
      <vt:lpstr>Exposure time effect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HUY</cp:lastModifiedBy>
  <cp:revision>542</cp:revision>
  <cp:lastPrinted>2017-05-07T15:48:38Z</cp:lastPrinted>
  <dcterms:created xsi:type="dcterms:W3CDTF">2010-05-15T17:50:32Z</dcterms:created>
  <dcterms:modified xsi:type="dcterms:W3CDTF">2021-01-19T08:24:03Z</dcterms:modified>
</cp:coreProperties>
</file>