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46" r:id="rId2"/>
    <p:sldId id="358" r:id="rId3"/>
    <p:sldId id="363" r:id="rId4"/>
    <p:sldId id="360" r:id="rId5"/>
    <p:sldId id="362"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3488" autoAdjust="0"/>
  </p:normalViewPr>
  <p:slideViewPr>
    <p:cSldViewPr>
      <p:cViewPr varScale="1">
        <p:scale>
          <a:sx n="112" d="100"/>
          <a:sy n="112" d="100"/>
        </p:scale>
        <p:origin x="1368" y="96"/>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32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rgbClr val="FF0000"/>
                </a:solidFill>
                <a:latin typeface="Times New Roman" pitchFamily="18" charset="0"/>
                <a:cs typeface="Times New Roman" pitchFamily="18" charset="0"/>
              </a:rPr>
              <a:t>DCN 15-19-0551-00-0vat</a:t>
            </a:r>
            <a:endParaRPr lang="en-US" sz="1400" b="1" dirty="0">
              <a:solidFill>
                <a:srgbClr val="FF0000"/>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dirty="0" smtClean="0">
                <a:solidFill>
                  <a:schemeClr val="tx1"/>
                </a:solidFill>
                <a:latin typeface="Times New Roman" pitchFamily="18" charset="0"/>
                <a:cs typeface="Times New Roman" pitchFamily="18" charset="0"/>
              </a:rPr>
              <a:t>DCN 15-21-0050-00-007a</a:t>
            </a:r>
            <a:endParaRPr lang="en-US"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1/19/2021</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1/19/2021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1/19/2021</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1/19/2021</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1/19/2021</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1/19/2021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1/19/2021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a:t>
            </a:r>
            <a:endParaRPr lang="en-US" sz="1400" dirty="0">
              <a:latin typeface="Times New Roman" pitchFamily="18" charset="0"/>
              <a:cs typeface="Times New Roman" pitchFamily="18" charset="0"/>
            </a:endParaRP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533400"/>
            <a:ext cx="8763000" cy="5262979"/>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 </a:t>
            </a:r>
            <a:r>
              <a:rPr lang="de-DE" sz="1600" b="1" spc="-1" dirty="0" smtClean="0">
                <a:latin typeface="Times New Roman" panose="02020603050405020304" pitchFamily="18" charset="0"/>
                <a:cs typeface="Times New Roman" panose="02020603050405020304" pitchFamily="18" charset="0"/>
              </a:rPr>
              <a:t>OCC based IoT Devices </a:t>
            </a:r>
            <a:r>
              <a:rPr lang="de-DE" sz="1600" b="1" spc="-1" dirty="0">
                <a:latin typeface="Times New Roman" panose="02020603050405020304" pitchFamily="18" charset="0"/>
                <a:cs typeface="Times New Roman" panose="02020603050405020304" pitchFamily="18" charset="0"/>
              </a:rPr>
              <a:t>for I</a:t>
            </a:r>
            <a:r>
              <a:rPr lang="de-DE" sz="1600" b="1" spc="-1" dirty="0" smtClean="0">
                <a:latin typeface="Times New Roman" panose="02020603050405020304" pitchFamily="18" charset="0"/>
                <a:cs typeface="Times New Roman" panose="02020603050405020304" pitchFamily="18" charset="0"/>
              </a:rPr>
              <a:t>ndustrial </a:t>
            </a:r>
            <a:r>
              <a:rPr lang="de-DE" sz="1600" b="1" spc="-1" dirty="0">
                <a:latin typeface="Times New Roman" panose="02020603050405020304" pitchFamily="18" charset="0"/>
                <a:cs typeface="Times New Roman" panose="02020603050405020304" pitchFamily="18" charset="0"/>
              </a:rPr>
              <a:t>A</a:t>
            </a:r>
            <a:r>
              <a:rPr lang="de-DE" sz="1600" b="1" spc="-1" dirty="0" smtClean="0">
                <a:latin typeface="Times New Roman" panose="02020603050405020304" pitchFamily="18" charset="0"/>
                <a:cs typeface="Times New Roman" panose="02020603050405020304" pitchFamily="18" charset="0"/>
              </a:rPr>
              <a:t>pplications</a:t>
            </a:r>
          </a:p>
          <a:p>
            <a:pPr marL="228600"/>
            <a:endParaRPr lang="de-DE" sz="1600" b="1" spc="-1" dirty="0">
              <a:latin typeface="Times New Roman" panose="02020603050405020304" pitchFamily="18" charset="0"/>
              <a:cs typeface="Times New Roman" panose="02020603050405020304" pitchFamily="18" charset="0"/>
            </a:endParaRPr>
          </a:p>
          <a:p>
            <a:pPr marL="228600"/>
            <a:r>
              <a:rPr lang="en-US" sz="1600" b="1" dirty="0" smtClean="0">
                <a:latin typeface="Times New Roman" pitchFamily="18" charset="0"/>
                <a:cs typeface="Times New Roman" pitchFamily="18" charset="0"/>
              </a:rPr>
              <a:t>Date Submitted : </a:t>
            </a:r>
            <a:r>
              <a:rPr lang="en-US" sz="1600" dirty="0" smtClean="0">
                <a:latin typeface="Times New Roman" pitchFamily="18" charset="0"/>
                <a:cs typeface="Times New Roman" pitchFamily="18" charset="0"/>
              </a:rPr>
              <a:t>January, 2021</a:t>
            </a:r>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Van Hoa Nguyen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a:latin typeface="Times New Roman" pitchFamily="18" charset="0"/>
                <a:cs typeface="Times New Roman" pitchFamily="18" charset="0"/>
              </a:rPr>
              <a:t>Company :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 </a:t>
            </a:r>
            <a:r>
              <a:rPr lang="en-US" altLang="ja-JP" sz="1600" dirty="0">
                <a:latin typeface="Times New Roman" pitchFamily="18" charset="0"/>
                <a:cs typeface="Times New Roman" pitchFamily="18" charset="0"/>
              </a:rPr>
              <a:t>[Seoul,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 : </a:t>
            </a:r>
            <a:r>
              <a:rPr lang="en-US" altLang="ja-JP" sz="1600" dirty="0">
                <a:latin typeface="Times New Roman" pitchFamily="18" charset="0"/>
                <a:cs typeface="Times New Roman" pitchFamily="18" charset="0"/>
              </a:rPr>
              <a:t>[+82-2-910-5068],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a:t>
            </a:r>
            <a:r>
              <a:rPr lang="en-US" sz="1600" dirty="0" smtClean="0">
                <a:latin typeface="Times New Roman" pitchFamily="18" charset="0"/>
                <a:cs typeface="Times New Roman" pitchFamily="18" charset="0"/>
              </a:rPr>
              <a:t>discusses about the OCC devices for industrial applications.</a:t>
            </a:r>
          </a:p>
          <a:p>
            <a:pPr marL="228600" algn="just">
              <a:spcBef>
                <a:spcPts val="600"/>
              </a:spcBef>
              <a:spcAft>
                <a:spcPts val="600"/>
              </a:spcAft>
            </a:pPr>
            <a:r>
              <a:rPr lang="en-US" sz="1600" b="1" dirty="0" smtClean="0">
                <a:latin typeface="Times New Roman" pitchFamily="18" charset="0"/>
                <a:cs typeface="Times New Roman" pitchFamily="18" charset="0"/>
              </a:rPr>
              <a:t>Purpose : </a:t>
            </a:r>
            <a:r>
              <a:rPr lang="en-US" sz="1600" dirty="0" smtClean="0">
                <a:latin typeface="Times New Roman" pitchFamily="18" charset="0"/>
                <a:cs typeface="Times New Roman" pitchFamily="18" charset="0"/>
              </a:rPr>
              <a:t>To get real-time data for industrial applications using </a:t>
            </a:r>
            <a:r>
              <a:rPr lang="en-US" sz="1600" dirty="0" err="1" smtClean="0">
                <a:latin typeface="Times New Roman" pitchFamily="18" charset="0"/>
                <a:cs typeface="Times New Roman" pitchFamily="18" charset="0"/>
              </a:rPr>
              <a:t>IoT</a:t>
            </a:r>
            <a:r>
              <a:rPr lang="en-US" sz="1600" dirty="0" smtClean="0">
                <a:latin typeface="Times New Roman" pitchFamily="18" charset="0"/>
                <a:cs typeface="Times New Roman" pitchFamily="18" charset="0"/>
              </a:rPr>
              <a:t> devices based on OCC technology</a:t>
            </a: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a:solidFill>
                  <a:schemeClr val="accent1">
                    <a:lumMod val="60000"/>
                    <a:lumOff val="4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788855"/>
            <a:ext cx="8140700" cy="707886"/>
          </a:xfrm>
          <a:prstGeom prst="rect">
            <a:avLst/>
          </a:prstGeom>
        </p:spPr>
        <p:txBody>
          <a:bodyPr wrap="square">
            <a:spAutoFit/>
          </a:bodyPr>
          <a:lstStyle/>
          <a:p>
            <a:pPr marL="342900" indent="-34290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445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33400" y="1610497"/>
            <a:ext cx="7772400" cy="4555093"/>
          </a:xfrm>
          <a:prstGeom prst="rect">
            <a:avLst/>
          </a:prstGeom>
          <a:noFill/>
        </p:spPr>
        <p:txBody>
          <a:bodyPr wrap="square" rtlCol="0">
            <a:spAutoFit/>
          </a:bodyPr>
          <a:lstStyle/>
          <a:p>
            <a:pPr latinLnBrk="1"/>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OCC stands for Optical Camera Communication with many advantages</a:t>
            </a:r>
          </a:p>
          <a:p>
            <a:pPr latinLnBrk="1"/>
            <a:r>
              <a:rPr lang="en-US" sz="2000" dirty="0" smtClean="0">
                <a:latin typeface="Times New Roman" panose="02020603050405020304" pitchFamily="18" charset="0"/>
                <a:cs typeface="Times New Roman" panose="02020603050405020304" pitchFamily="18" charset="0"/>
              </a:rPr>
              <a:t>over existing technology:</a:t>
            </a:r>
          </a:p>
          <a:p>
            <a:pPr marL="801688" lvl="0" indent="-225425">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Zero </a:t>
            </a:r>
            <a:r>
              <a:rPr lang="en-US" sz="2000" dirty="0">
                <a:latin typeface="Times New Roman" panose="02020603050405020304" pitchFamily="18" charset="0"/>
                <a:cs typeface="Times New Roman" panose="02020603050405020304" pitchFamily="18" charset="0"/>
              </a:rPr>
              <a:t>interference.</a:t>
            </a:r>
          </a:p>
          <a:p>
            <a:pPr marL="801688" lvl="0" indent="-225425">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Massive connectivity.</a:t>
            </a:r>
          </a:p>
          <a:p>
            <a:pPr marL="801688" lvl="0" indent="-225425">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Higher life time.</a:t>
            </a:r>
          </a:p>
          <a:p>
            <a:pPr marL="801688" lvl="0" indent="-225425">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Stable connectivity even when the distance is increased.</a:t>
            </a:r>
          </a:p>
          <a:p>
            <a:pPr marL="801688" lvl="0" indent="-225425">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Not harmful for human body.</a:t>
            </a:r>
          </a:p>
          <a:p>
            <a:pPr marL="801688" lvl="0" indent="-225425">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Camera used in OCC </a:t>
            </a:r>
            <a:r>
              <a:rPr lang="en-US" sz="2000" dirty="0" smtClean="0">
                <a:latin typeface="Times New Roman" panose="02020603050405020304" pitchFamily="18" charset="0"/>
                <a:cs typeface="Times New Roman" panose="02020603050405020304" pitchFamily="18" charset="0"/>
              </a:rPr>
              <a:t>system</a:t>
            </a:r>
          </a:p>
          <a:p>
            <a:pPr marL="801688" lvl="0" indent="-225425">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Power </a:t>
            </a:r>
            <a:r>
              <a:rPr lang="en-US" sz="2000" dirty="0">
                <a:latin typeface="Times New Roman" panose="02020603050405020304" pitchFamily="18" charset="0"/>
                <a:cs typeface="Times New Roman" panose="02020603050405020304" pitchFamily="18" charset="0"/>
              </a:rPr>
              <a:t>consumption is very small and low cost for devices.</a:t>
            </a:r>
          </a:p>
          <a:p>
            <a:pPr marL="801688" lvl="0" indent="-225425">
              <a:lnSpc>
                <a:spcPct val="150000"/>
              </a:lnSpc>
              <a:buFont typeface="Wingdings" panose="05000000000000000000" pitchFamily="2" charset="2"/>
              <a:buChar char="v"/>
            </a:pPr>
            <a:endParaRPr lang="en-US" sz="2400" dirty="0">
              <a:cs typeface="Times New Roman" panose="02020603050405020304" pitchFamily="18" charset="0"/>
            </a:endParaRPr>
          </a:p>
        </p:txBody>
      </p:sp>
    </p:spTree>
    <p:extLst>
      <p:ext uri="{BB962C8B-B14F-4D97-AF65-F5344CB8AC3E}">
        <p14:creationId xmlns:p14="http://schemas.microsoft.com/office/powerpoint/2010/main" val="272668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788855"/>
            <a:ext cx="8140700" cy="707886"/>
          </a:xfrm>
          <a:prstGeom prst="rect">
            <a:avLst/>
          </a:prstGeom>
        </p:spPr>
        <p:txBody>
          <a:bodyPr wrap="square">
            <a:spAutoFit/>
          </a:bodyPr>
          <a:lstStyle/>
          <a:p>
            <a:pPr marL="342900" indent="-34290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445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Advantages of </a:t>
            </a:r>
            <a:r>
              <a:rPr lang="en-US" sz="3200" dirty="0" smtClean="0">
                <a:latin typeface="Times New Roman" panose="02020603050405020304" pitchFamily="18" charset="0"/>
                <a:cs typeface="Times New Roman" panose="02020603050405020304" pitchFamily="18" charset="0"/>
              </a:rPr>
              <a:t>using OCC devices in industrial applications</a:t>
            </a:r>
            <a:endParaRPr lang="en-US" sz="3200" dirty="0">
              <a:latin typeface="Times New Roman" panose="02020603050405020304" pitchFamily="18" charset="0"/>
              <a:cs typeface="Times New Roman" panose="02020603050405020304" pitchFamily="18" charset="0"/>
            </a:endParaRPr>
          </a:p>
        </p:txBody>
      </p:sp>
      <p:sp>
        <p:nvSpPr>
          <p:cNvPr id="16" name="Rectangle 15"/>
          <p:cNvSpPr/>
          <p:nvPr/>
        </p:nvSpPr>
        <p:spPr>
          <a:xfrm>
            <a:off x="488950" y="2142798"/>
            <a:ext cx="8140700" cy="2948564"/>
          </a:xfrm>
          <a:prstGeom prst="rect">
            <a:avLst/>
          </a:prstGeom>
        </p:spPr>
        <p:txBody>
          <a:bodyPr wrap="square">
            <a:spAutoFit/>
          </a:bodyPr>
          <a:lstStyle/>
          <a:p>
            <a:pPr algn="just">
              <a:lnSpc>
                <a:spcPct val="110000"/>
              </a:lnSpc>
              <a:spcBef>
                <a:spcPts val="600"/>
              </a:spcBef>
              <a:spcAft>
                <a:spcPts val="600"/>
              </a:spcAft>
              <a:buFont typeface="Wingdings" panose="05000000000000000000" pitchFamily="2" charset="2"/>
              <a:buChar char="q"/>
            </a:pPr>
            <a:r>
              <a:rPr lang="en-US" sz="2200" dirty="0">
                <a:latin typeface="Times New Roman" pitchFamily="18" charset="0"/>
                <a:cs typeface="Times New Roman" pitchFamily="18" charset="0"/>
              </a:rPr>
              <a:t> OCC devices can support high-speed data rate, long distance communication based </a:t>
            </a:r>
            <a:r>
              <a:rPr lang="en-US" sz="2200" dirty="0" err="1">
                <a:latin typeface="Times New Roman" pitchFamily="18" charset="0"/>
                <a:cs typeface="Times New Roman" pitchFamily="18" charset="0"/>
              </a:rPr>
              <a:t>IoT</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network</a:t>
            </a:r>
          </a:p>
          <a:p>
            <a:pPr algn="just">
              <a:lnSpc>
                <a:spcPct val="110000"/>
              </a:lnSpc>
              <a:spcBef>
                <a:spcPts val="600"/>
              </a:spcBef>
              <a:spcAft>
                <a:spcPts val="600"/>
              </a:spcAft>
              <a:buFont typeface="Wingdings" panose="05000000000000000000" pitchFamily="2" charset="2"/>
              <a:buChar char="q"/>
            </a:pPr>
            <a:r>
              <a:rPr lang="en-US" sz="2200" dirty="0" smtClean="0">
                <a:latin typeface="Times New Roman" pitchFamily="18" charset="0"/>
                <a:cs typeface="Times New Roman" pitchFamily="18" charset="0"/>
              </a:rPr>
              <a:t> OCC based </a:t>
            </a:r>
            <a:r>
              <a:rPr lang="en-US" sz="2200" dirty="0" err="1" smtClean="0">
                <a:latin typeface="Times New Roman" pitchFamily="18" charset="0"/>
                <a:cs typeface="Times New Roman" pitchFamily="18" charset="0"/>
              </a:rPr>
              <a:t>IoT</a:t>
            </a:r>
            <a:r>
              <a:rPr lang="en-US" sz="2200" dirty="0" smtClean="0">
                <a:latin typeface="Times New Roman" pitchFamily="18" charset="0"/>
                <a:cs typeface="Times New Roman" pitchFamily="18" charset="0"/>
              </a:rPr>
              <a:t> devices </a:t>
            </a:r>
            <a:r>
              <a:rPr lang="en-US" sz="2200" dirty="0">
                <a:latin typeface="Times New Roman" pitchFamily="18" charset="0"/>
                <a:cs typeface="Times New Roman" pitchFamily="18" charset="0"/>
              </a:rPr>
              <a:t>is a promising module that offers cost-effectiveness and useful features such as easy to implement, high data rate, human safety and has great potential in the monitoring system in the factory. </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764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85522689"/>
              </p:ext>
            </p:extLst>
          </p:nvPr>
        </p:nvGraphicFramePr>
        <p:xfrm>
          <a:off x="1893094" y="1676400"/>
          <a:ext cx="5248275" cy="2305050"/>
        </p:xfrm>
        <a:graphic>
          <a:graphicData uri="http://schemas.openxmlformats.org/presentationml/2006/ole">
            <mc:AlternateContent xmlns:mc="http://schemas.openxmlformats.org/markup-compatibility/2006">
              <mc:Choice xmlns:v="urn:schemas-microsoft-com:vml" Requires="v">
                <p:oleObj spid="_x0000_s1041" name="Visio" r:id="rId3" imgW="8524968" imgH="3724249" progId="Visio.Drawing.15">
                  <p:embed/>
                </p:oleObj>
              </mc:Choice>
              <mc:Fallback>
                <p:oleObj name="Visio" r:id="rId3" imgW="8524968" imgH="372424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094" y="1676400"/>
                        <a:ext cx="5248275"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324226" y="4114800"/>
            <a:ext cx="4386009" cy="369332"/>
          </a:xfrm>
          <a:prstGeom prst="rect">
            <a:avLst/>
          </a:prstGeom>
        </p:spPr>
        <p:txBody>
          <a:bodyPr wrap="none">
            <a:spAutoFit/>
          </a:bodyPr>
          <a:lstStyle/>
          <a:p>
            <a:r>
              <a:rPr lang="en-US" dirty="0" smtClean="0">
                <a:solidFill>
                  <a:srgbClr val="000000"/>
                </a:solidFill>
                <a:latin typeface="Times New Roman" panose="02020603050405020304" pitchFamily="18" charset="0"/>
                <a:ea typeface="Calibri" panose="020F0502020204030204" pitchFamily="34" charset="0"/>
              </a:rPr>
              <a:t>&lt;Transmitter </a:t>
            </a:r>
            <a:r>
              <a:rPr lang="en-US" dirty="0">
                <a:solidFill>
                  <a:srgbClr val="000000"/>
                </a:solidFill>
                <a:latin typeface="Times New Roman" panose="02020603050405020304" pitchFamily="18" charset="0"/>
                <a:ea typeface="Calibri" panose="020F0502020204030204" pitchFamily="34" charset="0"/>
              </a:rPr>
              <a:t>architecture using LED </a:t>
            </a:r>
            <a:r>
              <a:rPr lang="en-US" dirty="0" smtClean="0">
                <a:solidFill>
                  <a:srgbClr val="000000"/>
                </a:solidFill>
                <a:latin typeface="Times New Roman" panose="02020603050405020304" pitchFamily="18" charset="0"/>
                <a:ea typeface="Calibri" panose="020F0502020204030204" pitchFamily="34" charset="0"/>
              </a:rPr>
              <a:t>matrix&gt;</a:t>
            </a:r>
            <a:endParaRPr lang="en-US" dirty="0"/>
          </a:p>
        </p:txBody>
      </p:sp>
      <p:sp>
        <p:nvSpPr>
          <p:cNvPr id="7" name="Rectangle 6"/>
          <p:cNvSpPr/>
          <p:nvPr/>
        </p:nvSpPr>
        <p:spPr>
          <a:xfrm>
            <a:off x="304800" y="4800600"/>
            <a:ext cx="8610600" cy="138037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Our designed </a:t>
            </a:r>
            <a:r>
              <a:rPr lang="en-US" dirty="0" err="1">
                <a:latin typeface="Times New Roman" panose="02020603050405020304" pitchFamily="18" charset="0"/>
                <a:ea typeface="Calibri" panose="020F0502020204030204" pitchFamily="34" charset="0"/>
                <a:cs typeface="Times New Roman" panose="02020603050405020304" pitchFamily="18" charset="0"/>
              </a:rPr>
              <a:t>IoT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module includes </a:t>
            </a:r>
            <a:r>
              <a:rPr lang="en-US" dirty="0">
                <a:latin typeface="Times New Roman" panose="02020603050405020304" pitchFamily="18" charset="0"/>
                <a:ea typeface="Calibri" panose="020F0502020204030204" pitchFamily="34" charset="0"/>
                <a:cs typeface="Times New Roman" panose="02020603050405020304" pitchFamily="18" charset="0"/>
              </a:rPr>
              <a:t>three types of </a:t>
            </a:r>
            <a:r>
              <a:rPr lang="en-US" dirty="0" smtClean="0">
                <a:latin typeface="Times New Roman" panose="02020603050405020304" pitchFamily="18" charset="0"/>
                <a:ea typeface="Calibri" panose="020F0502020204030204" pitchFamily="34" charset="0"/>
                <a:cs typeface="Times New Roman" panose="02020603050405020304" pitchFamily="18" charset="0"/>
              </a:rPr>
              <a:t>sensors (Temperature </a:t>
            </a:r>
            <a:r>
              <a:rPr lang="en-US" dirty="0">
                <a:latin typeface="Times New Roman" panose="02020603050405020304" pitchFamily="18" charset="0"/>
                <a:ea typeface="Calibri" panose="020F0502020204030204" pitchFamily="34" charset="0"/>
                <a:cs typeface="Times New Roman" panose="02020603050405020304" pitchFamily="18" charset="0"/>
              </a:rPr>
              <a:t>and Humidity sensors, </a:t>
            </a:r>
            <a:r>
              <a:rPr lang="en-US" dirty="0" smtClean="0">
                <a:latin typeface="Times New Roman" panose="02020603050405020304" pitchFamily="18" charset="0"/>
                <a:ea typeface="Calibri" panose="020F0502020204030204" pitchFamily="34" charset="0"/>
                <a:cs typeface="Times New Roman" panose="02020603050405020304" pitchFamily="18" charset="0"/>
              </a:rPr>
              <a:t>CO2 sensor)</a:t>
            </a:r>
          </a:p>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device can measure the environmental condition in the factory and send to the gateway or server for further analysis.</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371600" y="599182"/>
            <a:ext cx="6291264" cy="1077218"/>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A proposed design </a:t>
            </a:r>
            <a:r>
              <a:rPr lang="en-US" sz="3200" dirty="0" smtClean="0">
                <a:latin typeface="Times New Roman" panose="02020603050405020304" pitchFamily="18" charset="0"/>
                <a:cs typeface="Times New Roman" panose="02020603050405020304" pitchFamily="18" charset="0"/>
              </a:rPr>
              <a:t>of </a:t>
            </a:r>
            <a:r>
              <a:rPr lang="en-US" sz="3200" dirty="0" err="1" smtClean="0">
                <a:latin typeface="Times New Roman" panose="02020603050405020304" pitchFamily="18" charset="0"/>
                <a:cs typeface="Times New Roman" panose="02020603050405020304" pitchFamily="18" charset="0"/>
              </a:rPr>
              <a:t>IoT</a:t>
            </a:r>
            <a:r>
              <a:rPr lang="en-US" sz="3200" dirty="0" smtClean="0">
                <a:latin typeface="Times New Roman" panose="02020603050405020304" pitchFamily="18" charset="0"/>
                <a:cs typeface="Times New Roman" panose="02020603050405020304" pitchFamily="18" charset="0"/>
              </a:rPr>
              <a:t> device based on OCC technology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46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4006498" cy="225739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150079"/>
            <a:ext cx="3980569" cy="22409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599303" y="4419599"/>
            <a:ext cx="9753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381000" y="4724400"/>
            <a:ext cx="8534400" cy="1281761"/>
          </a:xfrm>
          <a:prstGeom prst="rect">
            <a:avLst/>
          </a:prstGeom>
        </p:spPr>
        <p:txBody>
          <a:bodyPr wrap="square">
            <a:spAutoFit/>
          </a:bodyPr>
          <a:lstStyle/>
          <a:p>
            <a:pPr marL="285750" indent="-285750" algn="just">
              <a:lnSpc>
                <a:spcPct val="107000"/>
              </a:lnSpc>
              <a:spcAft>
                <a:spcPts val="800"/>
              </a:spcAft>
              <a:buFontTx/>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We used a LED matrix (8x8) to transmit multiple data in a factory environment.</a:t>
            </a:r>
          </a:p>
          <a:p>
            <a:pPr marL="285750" indent="-285750" algn="just">
              <a:lnSpc>
                <a:spcPct val="107000"/>
              </a:lnSpc>
              <a:spcAft>
                <a:spcPts val="800"/>
              </a:spcAft>
              <a:buFontTx/>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camera is used to capture the LED matrix and extract data</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257299" y="508145"/>
            <a:ext cx="6629400" cy="1077218"/>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prototype of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device based on OCC technology</a:t>
            </a:r>
          </a:p>
        </p:txBody>
      </p:sp>
    </p:spTree>
    <p:extLst>
      <p:ext uri="{BB962C8B-B14F-4D97-AF65-F5344CB8AC3E}">
        <p14:creationId xmlns:p14="http://schemas.microsoft.com/office/powerpoint/2010/main" val="210379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17299</TotalTime>
  <Words>310</Words>
  <Application>Microsoft Office PowerPoint</Application>
  <PresentationFormat>On-screen Show (4:3)</PresentationFormat>
  <Paragraphs>34</Paragraphs>
  <Slides>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맑은 고딕</vt:lpstr>
      <vt:lpstr>ＭＳ Ｐゴシック</vt:lpstr>
      <vt:lpstr>Arial</vt:lpstr>
      <vt:lpstr>Calibri</vt:lpstr>
      <vt:lpstr>Times New Roman</vt:lpstr>
      <vt:lpstr>Wingdings</vt:lpstr>
      <vt:lpstr>Office Theme</vt:lpstr>
      <vt:lpstr>Visio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cp:lastModifiedBy>
  <cp:revision>715</cp:revision>
  <cp:lastPrinted>2017-05-07T15:48:38Z</cp:lastPrinted>
  <dcterms:created xsi:type="dcterms:W3CDTF">2010-05-15T17:50:32Z</dcterms:created>
  <dcterms:modified xsi:type="dcterms:W3CDTF">2021-01-19T08:22:29Z</dcterms:modified>
</cp:coreProperties>
</file>