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61" r:id="rId4"/>
    <p:sldId id="266" r:id="rId5"/>
    <p:sldId id="265" r:id="rId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p:scale>
          <a:sx n="80" d="100"/>
          <a:sy n="80" d="100"/>
        </p:scale>
        <p:origin x="892" y="-8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802.15-21-0045-00-0thz-January_2021_Closing_Plenary_Slides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November 2020</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SC THz January 2021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19 January 2021</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SC THz  January 2021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SC </a:t>
            </a:r>
            <a:r>
              <a:rPr lang="de-DE" dirty="0" err="1" smtClean="0"/>
              <a:t>THz</a:t>
            </a:r>
            <a:r>
              <a:rPr lang="de-DE" dirty="0" smtClean="0"/>
              <a:t> </a:t>
            </a:r>
            <a:r>
              <a:rPr lang="de-DE" dirty="0" err="1" smtClean="0"/>
              <a:t>January</a:t>
            </a:r>
            <a:r>
              <a:rPr lang="de-DE" dirty="0" smtClean="0"/>
              <a:t> </a:t>
            </a:r>
            <a:br>
              <a:rPr lang="de-DE" dirty="0" smtClean="0"/>
            </a:br>
            <a:r>
              <a:rPr lang="de-DE" dirty="0" smtClean="0"/>
              <a:t>2021Closing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err="1" smtClean="0"/>
              <a:t>Jnuary</a:t>
            </a:r>
            <a:r>
              <a:rPr lang="en-US" dirty="0" smtClean="0"/>
              <a:t>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1  </a:t>
            </a:r>
            <a:r>
              <a:rPr lang="de-DE" sz="1800" dirty="0" err="1" smtClean="0"/>
              <a:t>meeting</a:t>
            </a:r>
            <a:r>
              <a:rPr lang="de-DE" sz="1800" dirty="0" smtClean="0"/>
              <a:t>  on Tue AM1</a:t>
            </a:r>
          </a:p>
          <a:p>
            <a:pPr lvl="1"/>
            <a:r>
              <a:rPr lang="de-DE" sz="1800" smtClean="0"/>
              <a:t>18 </a:t>
            </a:r>
            <a:r>
              <a:rPr lang="de-DE" sz="1800" dirty="0" err="1" smtClean="0"/>
              <a:t>participants</a:t>
            </a:r>
            <a:r>
              <a:rPr lang="de-DE" sz="1800" dirty="0" smtClean="0"/>
              <a:t> </a:t>
            </a:r>
          </a:p>
          <a:p>
            <a:pPr lvl="1"/>
            <a:endParaRPr lang="de-DE" sz="1800" dirty="0" smtClean="0"/>
          </a:p>
          <a:p>
            <a:r>
              <a:rPr lang="de-DE" sz="1800" dirty="0" smtClean="0"/>
              <a:t>5 </a:t>
            </a:r>
            <a:r>
              <a:rPr lang="de-DE" sz="1800" dirty="0" err="1" smtClean="0"/>
              <a:t>contributions</a:t>
            </a:r>
            <a:r>
              <a:rPr lang="de-DE" sz="1800" dirty="0" smtClean="0"/>
              <a:t>:</a:t>
            </a:r>
          </a:p>
          <a:p>
            <a:pPr marL="457200" lvl="1" indent="0">
              <a:buNone/>
            </a:pPr>
            <a:r>
              <a:rPr lang="de-DE" sz="1600" b="1" dirty="0" err="1"/>
              <a:t>Contribution</a:t>
            </a:r>
            <a:r>
              <a:rPr lang="de-DE" sz="1600" b="1" dirty="0"/>
              <a:t> </a:t>
            </a:r>
            <a:r>
              <a:rPr lang="de-DE" sz="1600" b="1" dirty="0" smtClean="0"/>
              <a:t>#1</a:t>
            </a:r>
            <a:endParaRPr lang="de-DE" sz="1600" b="1" dirty="0"/>
          </a:p>
          <a:p>
            <a:pPr marL="457200" lvl="1" indent="0">
              <a:buNone/>
            </a:pPr>
            <a:r>
              <a:rPr lang="en-US" sz="1600" dirty="0"/>
              <a:t>Ullrich Pfeiffer (BU Wuppertal, Germany) “Circuits and Systems for Mobil Terahertz Imaging and Sensing Applications” (21/0043</a:t>
            </a:r>
            <a:r>
              <a:rPr lang="en-US" sz="1600" dirty="0" smtClean="0"/>
              <a:t>)</a:t>
            </a:r>
          </a:p>
          <a:p>
            <a:pPr marL="457200" lvl="1" indent="0">
              <a:buNone/>
            </a:pPr>
            <a:r>
              <a:rPr lang="de-DE" sz="1600" b="1" dirty="0" err="1" smtClean="0"/>
              <a:t>Contribution</a:t>
            </a:r>
            <a:r>
              <a:rPr lang="de-DE" sz="1600" b="1" dirty="0" smtClean="0"/>
              <a:t> </a:t>
            </a:r>
            <a:r>
              <a:rPr lang="de-DE" sz="1600" b="1" dirty="0"/>
              <a:t>#2</a:t>
            </a:r>
          </a:p>
          <a:p>
            <a:pPr marL="457200" lvl="1" indent="0">
              <a:buNone/>
            </a:pPr>
            <a:r>
              <a:rPr lang="en-US" sz="1600" dirty="0"/>
              <a:t>Chong Han (Shanghai </a:t>
            </a:r>
            <a:r>
              <a:rPr lang="en-US" sz="1600" dirty="0" err="1"/>
              <a:t>Jiaotog</a:t>
            </a:r>
            <a:r>
              <a:rPr lang="en-US" sz="1600" dirty="0"/>
              <a:t> University, China) “Hybrid Beamforming for Terahertz Wireless Communications: Challenges, Architectures, and Open Problems” (21/0042</a:t>
            </a:r>
            <a:r>
              <a:rPr lang="en-US" sz="1600" dirty="0" smtClean="0"/>
              <a:t>)</a:t>
            </a:r>
          </a:p>
          <a:p>
            <a:pPr marL="457200" lvl="1" indent="0">
              <a:buNone/>
            </a:pPr>
            <a:r>
              <a:rPr lang="de-DE" sz="1600" b="1" dirty="0" err="1" smtClean="0"/>
              <a:t>Contribution</a:t>
            </a:r>
            <a:r>
              <a:rPr lang="de-DE" sz="1600" b="1" dirty="0" smtClean="0"/>
              <a:t> </a:t>
            </a:r>
            <a:r>
              <a:rPr lang="de-DE" sz="1600" b="1" dirty="0"/>
              <a:t>#3</a:t>
            </a:r>
          </a:p>
          <a:p>
            <a:pPr marL="457200" lvl="1" indent="0">
              <a:buNone/>
            </a:pPr>
            <a:r>
              <a:rPr lang="en-US" sz="1600" dirty="0"/>
              <a:t>Bo Kum Jung (TU Braunschweig, Germany) “Link-Level and System-Level Simulation of 300 GHz Wireless Backhaul Links” (21/0046)</a:t>
            </a:r>
            <a:endParaRPr lang="de-DE" sz="1800" dirty="0"/>
          </a:p>
        </p:txBody>
      </p:sp>
      <p:sp>
        <p:nvSpPr>
          <p:cNvPr id="2" name="Datumsplatzhalter 1"/>
          <p:cNvSpPr>
            <a:spLocks noGrp="1"/>
          </p:cNvSpPr>
          <p:nvPr>
            <p:ph type="dt" sz="half" idx="10"/>
          </p:nvPr>
        </p:nvSpPr>
        <p:spPr/>
        <p:txBody>
          <a:bodyPr/>
          <a:lstStyle/>
          <a:p>
            <a:r>
              <a:rPr lang="en-US" dirty="0" smtClean="0"/>
              <a:t>January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r>
              <a:rPr lang="de-DE" dirty="0" smtClean="0"/>
              <a:t> </a:t>
            </a:r>
            <a:r>
              <a:rPr lang="de-DE" dirty="0" err="1" smtClean="0"/>
              <a:t>cont‘d</a:t>
            </a:r>
            <a:endParaRPr lang="de-DE" dirty="0"/>
          </a:p>
        </p:txBody>
      </p:sp>
      <p:sp>
        <p:nvSpPr>
          <p:cNvPr id="6" name="Inhaltsplatzhalter 5"/>
          <p:cNvSpPr>
            <a:spLocks noGrp="1"/>
          </p:cNvSpPr>
          <p:nvPr>
            <p:ph idx="1"/>
          </p:nvPr>
        </p:nvSpPr>
        <p:spPr>
          <a:xfrm>
            <a:off x="685800" y="1728942"/>
            <a:ext cx="7772400" cy="4114800"/>
          </a:xfrm>
        </p:spPr>
        <p:txBody>
          <a:bodyPr/>
          <a:lstStyle/>
          <a:p>
            <a:endParaRPr lang="de-DE" sz="1800" dirty="0" smtClean="0"/>
          </a:p>
          <a:p>
            <a:pPr marL="457200" lvl="1" indent="0">
              <a:buNone/>
            </a:pPr>
            <a:r>
              <a:rPr lang="de-DE" sz="1600" b="1" dirty="0" err="1"/>
              <a:t>Contribution</a:t>
            </a:r>
            <a:r>
              <a:rPr lang="de-DE" sz="1600" b="1" dirty="0"/>
              <a:t> </a:t>
            </a:r>
            <a:r>
              <a:rPr lang="de-DE" sz="1600" b="1" dirty="0" smtClean="0"/>
              <a:t>#4</a:t>
            </a:r>
            <a:endParaRPr lang="de-DE" sz="1600" b="1" dirty="0"/>
          </a:p>
          <a:p>
            <a:pPr marL="457200" lvl="1" indent="0">
              <a:buNone/>
            </a:pPr>
            <a:r>
              <a:rPr lang="en-US" sz="1600" dirty="0"/>
              <a:t>Liaison Statement from ITU-R WP5A (21/0002) </a:t>
            </a:r>
            <a:endParaRPr lang="en-US" sz="1600" dirty="0" smtClean="0"/>
          </a:p>
          <a:p>
            <a:pPr marL="457200" lvl="1" indent="0">
              <a:buNone/>
            </a:pPr>
            <a:r>
              <a:rPr lang="de-DE" sz="1600" b="1" dirty="0" err="1" smtClean="0"/>
              <a:t>Contribution</a:t>
            </a:r>
            <a:r>
              <a:rPr lang="de-DE" sz="1600" b="1" dirty="0" smtClean="0"/>
              <a:t> #5</a:t>
            </a:r>
            <a:endParaRPr lang="de-DE" sz="1600" b="1" dirty="0"/>
          </a:p>
          <a:p>
            <a:pPr marL="457200" lvl="1" indent="0">
              <a:buNone/>
            </a:pPr>
            <a:r>
              <a:rPr lang="en-US" sz="1600" dirty="0"/>
              <a:t>Hiroyo Ogawa (NICT, Japan) “A reply liaison statement to ITU-R WP 5A” (21/0038)</a:t>
            </a:r>
            <a:endParaRPr lang="en-US" sz="1600" dirty="0" smtClean="0"/>
          </a:p>
        </p:txBody>
      </p:sp>
      <p:sp>
        <p:nvSpPr>
          <p:cNvPr id="2" name="Datumsplatzhalter 1"/>
          <p:cNvSpPr>
            <a:spLocks noGrp="1"/>
          </p:cNvSpPr>
          <p:nvPr>
            <p:ph type="dt" sz="half" idx="10"/>
          </p:nvPr>
        </p:nvSpPr>
        <p:spPr/>
        <p:txBody>
          <a:bodyPr/>
          <a:lstStyle/>
          <a:p>
            <a:r>
              <a:rPr lang="en-US" dirty="0" smtClean="0"/>
              <a:t>January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extLst>
      <p:ext uri="{BB962C8B-B14F-4D97-AF65-F5344CB8AC3E}">
        <p14:creationId xmlns:p14="http://schemas.microsoft.com/office/powerpoint/2010/main" val="2833459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355600" lvl="1" indent="-266700">
              <a:spcAft>
                <a:spcPts val="0"/>
              </a:spcAft>
              <a:buFont typeface="Arial" pitchFamily="34" charset="0"/>
              <a:buChar char="•"/>
            </a:pPr>
            <a:r>
              <a:rPr lang="de-DE" sz="1800" dirty="0" smtClean="0">
                <a:ea typeface="Times New Roman"/>
              </a:rPr>
              <a:t>Next Meetings of </a:t>
            </a:r>
            <a:r>
              <a:rPr lang="de-DE" sz="1800" dirty="0" err="1" smtClean="0">
                <a:ea typeface="Times New Roman"/>
              </a:rPr>
              <a:t>the</a:t>
            </a:r>
            <a:r>
              <a:rPr lang="de-DE" sz="1800" dirty="0" smtClean="0">
                <a:ea typeface="Times New Roman"/>
              </a:rPr>
              <a:t> SC </a:t>
            </a:r>
            <a:r>
              <a:rPr lang="de-DE" sz="1800" dirty="0" err="1" smtClean="0">
                <a:ea typeface="Times New Roman"/>
              </a:rPr>
              <a:t>THz</a:t>
            </a:r>
            <a:endParaRPr lang="de-DE" sz="1800" dirty="0" smtClean="0">
              <a:ea typeface="Times New Roman"/>
            </a:endParaRPr>
          </a:p>
          <a:p>
            <a:pPr marL="355600" lvl="1" indent="-266700">
              <a:spcAft>
                <a:spcPts val="0"/>
              </a:spcAft>
              <a:buFont typeface="Arial" pitchFamily="34" charset="0"/>
              <a:buChar char="•"/>
            </a:pPr>
            <a:endParaRPr lang="de-DE" sz="1800" dirty="0">
              <a:ea typeface="Times New Roman"/>
            </a:endParaRPr>
          </a:p>
          <a:p>
            <a:pPr marL="698500" lvl="2" indent="-266700">
              <a:spcAft>
                <a:spcPts val="0"/>
              </a:spcAft>
              <a:buFont typeface="Arial" pitchFamily="34" charset="0"/>
              <a:buChar char="•"/>
            </a:pPr>
            <a:r>
              <a:rPr lang="de-DE" sz="1800" dirty="0" smtClean="0">
                <a:ea typeface="Times New Roman"/>
              </a:rPr>
              <a:t>Additional </a:t>
            </a:r>
            <a:r>
              <a:rPr lang="de-DE" sz="1800" dirty="0" err="1" smtClean="0">
                <a:ea typeface="Times New Roman"/>
              </a:rPr>
              <a:t>webcons</a:t>
            </a:r>
            <a:r>
              <a:rPr lang="de-DE" sz="1800" dirty="0" smtClean="0">
                <a:ea typeface="Times New Roman"/>
              </a:rPr>
              <a:t> </a:t>
            </a:r>
            <a:r>
              <a:rPr lang="de-DE" sz="1800" dirty="0" err="1" smtClean="0">
                <a:ea typeface="Times New Roman"/>
              </a:rPr>
              <a:t>working</a:t>
            </a:r>
            <a:r>
              <a:rPr lang="de-DE" sz="1800" dirty="0" smtClean="0">
                <a:ea typeface="Times New Roman"/>
              </a:rPr>
              <a:t> on </a:t>
            </a:r>
            <a:r>
              <a:rPr lang="de-DE" sz="1800" dirty="0" err="1" smtClean="0">
                <a:ea typeface="Times New Roman"/>
              </a:rPr>
              <a:t>response</a:t>
            </a:r>
            <a:r>
              <a:rPr lang="de-DE" sz="1800" dirty="0" smtClean="0">
                <a:ea typeface="Times New Roman"/>
              </a:rPr>
              <a:t> to ITU-R </a:t>
            </a:r>
            <a:r>
              <a:rPr lang="de-DE" sz="1800" dirty="0" err="1" smtClean="0">
                <a:ea typeface="Times New Roman"/>
              </a:rPr>
              <a:t>liaison</a:t>
            </a:r>
            <a:r>
              <a:rPr lang="de-DE" sz="1800" dirty="0" smtClean="0">
                <a:ea typeface="Times New Roman"/>
              </a:rPr>
              <a:t>  </a:t>
            </a:r>
          </a:p>
          <a:p>
            <a:pPr marL="1041400" lvl="3" indent="-266700">
              <a:spcAft>
                <a:spcPts val="0"/>
              </a:spcAft>
              <a:buFont typeface="Arial" pitchFamily="34" charset="0"/>
              <a:buChar char="•"/>
            </a:pPr>
            <a:r>
              <a:rPr lang="de-DE" sz="1800" dirty="0" smtClean="0">
                <a:ea typeface="Times New Roman"/>
              </a:rPr>
              <a:t>19 </a:t>
            </a:r>
            <a:r>
              <a:rPr lang="de-DE" sz="1800" dirty="0" err="1" smtClean="0">
                <a:ea typeface="Times New Roman"/>
              </a:rPr>
              <a:t>February</a:t>
            </a:r>
            <a:r>
              <a:rPr lang="de-DE" sz="1800" dirty="0" smtClean="0">
                <a:ea typeface="Times New Roman"/>
              </a:rPr>
              <a:t> 2021, </a:t>
            </a:r>
            <a:r>
              <a:rPr lang="en-US" sz="1800" dirty="0"/>
              <a:t>2-4 pm </a:t>
            </a:r>
            <a:r>
              <a:rPr lang="en-US" sz="1800" dirty="0" smtClean="0"/>
              <a:t>GMT+1</a:t>
            </a:r>
          </a:p>
          <a:p>
            <a:pPr marL="1041400" lvl="3" indent="-266700">
              <a:spcAft>
                <a:spcPts val="0"/>
              </a:spcAft>
              <a:buFont typeface="Arial" pitchFamily="34" charset="0"/>
              <a:buChar char="•"/>
            </a:pPr>
            <a:r>
              <a:rPr lang="de-DE" sz="1800" dirty="0" smtClean="0">
                <a:ea typeface="Times New Roman"/>
              </a:rPr>
              <a:t>26 </a:t>
            </a:r>
            <a:r>
              <a:rPr lang="de-DE" sz="1800" dirty="0" err="1">
                <a:ea typeface="Times New Roman"/>
              </a:rPr>
              <a:t>February</a:t>
            </a:r>
            <a:r>
              <a:rPr lang="de-DE" sz="1800" dirty="0">
                <a:ea typeface="Times New Roman"/>
              </a:rPr>
              <a:t> 2021, </a:t>
            </a:r>
            <a:r>
              <a:rPr lang="en-US" sz="1800" dirty="0"/>
              <a:t>2-4 pm GMT+1 </a:t>
            </a:r>
            <a:r>
              <a:rPr lang="en-US" sz="1800" dirty="0" smtClean="0"/>
              <a:t> </a:t>
            </a:r>
            <a:endParaRPr lang="de-DE" sz="1800" dirty="0" smtClean="0">
              <a:ea typeface="Times New Roman"/>
            </a:endParaRPr>
          </a:p>
          <a:p>
            <a:pPr marL="88900" lvl="1" indent="0">
              <a:spcAft>
                <a:spcPts val="0"/>
              </a:spcAft>
              <a:buNone/>
            </a:pPr>
            <a:endParaRPr lang="de-DE" sz="1800" dirty="0" smtClean="0">
              <a:ea typeface="Times New Roman"/>
            </a:endParaRPr>
          </a:p>
          <a:p>
            <a:pPr marL="698500" lvl="2" indent="-266700">
              <a:spcAft>
                <a:spcPts val="0"/>
              </a:spcAft>
              <a:buFont typeface="Arial" pitchFamily="34" charset="0"/>
              <a:buChar char="•"/>
            </a:pPr>
            <a:r>
              <a:rPr lang="en-US" sz="1800" dirty="0" smtClean="0"/>
              <a:t>Regular </a:t>
            </a:r>
            <a:r>
              <a:rPr lang="en-US" sz="1800" dirty="0" err="1" smtClean="0"/>
              <a:t>Webcon</a:t>
            </a:r>
            <a:r>
              <a:rPr lang="en-US" sz="1800" dirty="0" smtClean="0"/>
              <a:t> 16 March, 2021, </a:t>
            </a:r>
            <a:r>
              <a:rPr lang="en-US" sz="1800" dirty="0"/>
              <a:t>2-4 pm </a:t>
            </a:r>
            <a:r>
              <a:rPr lang="en-US" sz="1800" dirty="0" smtClean="0"/>
              <a:t>GMT+1 (during next Electronic Plenary)</a:t>
            </a:r>
          </a:p>
          <a:p>
            <a:pPr marL="1041400" lvl="3" indent="-266700">
              <a:spcAft>
                <a:spcPts val="0"/>
              </a:spcAft>
              <a:buFont typeface="Arial" pitchFamily="34" charset="0"/>
              <a:buChar char="•"/>
            </a:pPr>
            <a:r>
              <a:rPr lang="en-US" sz="1400" dirty="0" smtClean="0">
                <a:ea typeface="Times New Roman"/>
              </a:rPr>
              <a:t>Discussing next steps, i.e. to take into account WRC 19 changes</a:t>
            </a: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January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262</Words>
  <Application>Microsoft Office PowerPoint</Application>
  <PresentationFormat>Bildschirmpräsentation (4:3)</PresentationFormat>
  <Paragraphs>58</Paragraphs>
  <Slides>5</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5</vt:i4>
      </vt:variant>
    </vt:vector>
  </HeadingPairs>
  <TitlesOfParts>
    <vt:vector size="8" baseType="lpstr">
      <vt:lpstr>Arial</vt:lpstr>
      <vt:lpstr>Times New Roman</vt:lpstr>
      <vt:lpstr>IEEE-P802_15</vt:lpstr>
      <vt:lpstr>PowerPoint-Präsentation</vt:lpstr>
      <vt:lpstr>SC THz January  2021Closing Report</vt:lpstr>
      <vt:lpstr>Meetings/Contributions</vt:lpstr>
      <vt:lpstr>Meetings/Contributions cont‘d</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153</cp:revision>
  <cp:lastPrinted>1998-02-10T13:28:06Z</cp:lastPrinted>
  <dcterms:created xsi:type="dcterms:W3CDTF">2012-11-14T22:04:21Z</dcterms:created>
  <dcterms:modified xsi:type="dcterms:W3CDTF">2021-01-19T20:22:33Z</dcterms:modified>
</cp:coreProperties>
</file>