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346" r:id="rId2"/>
    <p:sldId id="375" r:id="rId3"/>
    <p:sldId id="311" r:id="rId4"/>
    <p:sldId id="381" r:id="rId5"/>
    <p:sldId id="380" r:id="rId6"/>
    <p:sldId id="379"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9" autoAdjust="0"/>
    <p:restoredTop sz="93488" autoAdjust="0"/>
  </p:normalViewPr>
  <p:slideViewPr>
    <p:cSldViewPr>
      <p:cViewPr varScale="1">
        <p:scale>
          <a:sx n="115" d="100"/>
          <a:sy n="115" d="100"/>
        </p:scale>
        <p:origin x="1764" y="114"/>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81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1/18/2021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1/18/2021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chemeClr val="tx1"/>
                </a:solidFill>
                <a:latin typeface="Times New Roman" pitchFamily="18" charset="0"/>
                <a:cs typeface="Times New Roman" pitchFamily="18" charset="0"/>
              </a:rPr>
              <a:t>doc.: IEEE 15-19</a:t>
            </a:r>
            <a:r>
              <a:rPr lang="en-US" sz="1400" b="1" baseline="0" dirty="0">
                <a:solidFill>
                  <a:schemeClr val="tx1"/>
                </a:solidFill>
                <a:latin typeface="Times New Roman" pitchFamily="18" charset="0"/>
                <a:cs typeface="Times New Roman" pitchFamily="18" charset="0"/>
              </a:rPr>
              <a:t>-0160-00-</a:t>
            </a:r>
            <a:r>
              <a:rPr lang="en-US" sz="1400" b="1" baseline="0" dirty="0" err="1">
                <a:solidFill>
                  <a:schemeClr val="tx1"/>
                </a:solidFill>
                <a:latin typeface="Times New Roman" pitchFamily="18" charset="0"/>
                <a:cs typeface="Times New Roman" pitchFamily="18" charset="0"/>
              </a:rPr>
              <a:t>0vat</a:t>
            </a:r>
            <a:endParaRPr lang="en-US" sz="1400" b="1" dirty="0">
              <a:solidFill>
                <a:schemeClr val="tx1"/>
              </a:solidFill>
              <a:latin typeface="Times New Roman" pitchFamily="18" charset="0"/>
              <a:cs typeface="Times New Roman" pitchFamily="18" charset="0"/>
            </a:endParaRPr>
          </a:p>
        </p:txBody>
      </p:sp>
      <p:sp>
        <p:nvSpPr>
          <p:cNvPr id="10" name="TextBox 9"/>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November 2020</a:t>
            </a:r>
            <a:endParaRPr lang="en-US"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8935-F7C2-2943-A84E-BC9132FE84FE}" type="datetime1">
              <a:rPr lang="en-US" smtClean="0"/>
              <a:t>1/18/2021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8EE152-3E99-7342-B6D8-9F040714AC7D}" type="datetime1">
              <a:rPr lang="en-US" smtClean="0"/>
              <a:t>1/18/2021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January 2021</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TextBox 14"/>
          <p:cNvSpPr txBox="1"/>
          <p:nvPr userDrawn="1"/>
        </p:nvSpPr>
        <p:spPr>
          <a:xfrm>
            <a:off x="5410200" y="152400"/>
            <a:ext cx="3276600" cy="307777"/>
          </a:xfrm>
          <a:prstGeom prst="rect">
            <a:avLst/>
          </a:prstGeom>
          <a:noFill/>
        </p:spPr>
        <p:txBody>
          <a:bodyPr wrap="square" rtlCol="0">
            <a:spAutoFit/>
          </a:bodyPr>
          <a:lstStyle/>
          <a:p>
            <a:pPr algn="r"/>
            <a:r>
              <a:rPr lang="en-US" sz="1400" b="0" smtClean="0">
                <a:solidFill>
                  <a:schemeClr val="tx1"/>
                </a:solidFill>
                <a:latin typeface="Times New Roman" pitchFamily="18" charset="0"/>
                <a:cs typeface="Times New Roman" pitchFamily="18" charset="0"/>
              </a:rPr>
              <a:t>DCN 15-21-0040-00-007a</a:t>
            </a:r>
            <a:endParaRPr lang="en-US" sz="1400" b="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5A640E-46A6-FE4D-ABF4-0D518D60FBB9}" type="datetime1">
              <a:rPr lang="en-US" smtClean="0"/>
              <a:t>1/18/2021</a:t>
            </a:fld>
            <a:endParaRPr lang="en-US"/>
          </a:p>
        </p:txBody>
      </p:sp>
      <p:sp>
        <p:nvSpPr>
          <p:cNvPr id="7"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879A4-D9B4-F64D-A058-EF37CC0DC8FD}" type="datetime1">
              <a:rPr lang="en-US" smtClean="0"/>
              <a:t>1/18/2021</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2B5D2A-4D6C-8143-8602-4163F4B50C71}" type="datetime1">
              <a:rPr lang="en-US" smtClean="0"/>
              <a:t>1/18/2021</a:t>
            </a:fld>
            <a:endParaRPr lang="en-US"/>
          </a:p>
        </p:txBody>
      </p:sp>
      <p:sp>
        <p:nvSpPr>
          <p:cNvPr id="10"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3D3F40-E048-474A-9262-361127BB8570}" type="datetime1">
              <a:rPr lang="en-US" smtClean="0"/>
              <a:t>1/18/2021</a:t>
            </a:fld>
            <a:endParaRPr lang="en-US"/>
          </a:p>
        </p:txBody>
      </p:sp>
      <p:sp>
        <p:nvSpPr>
          <p:cNvPr id="6"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854423-2E0A-6547-B4E9-1F109BABAE57}" type="datetime1">
              <a:rPr lang="en-US" smtClean="0"/>
              <a:t>1/18/2021</a:t>
            </a:fld>
            <a:endParaRPr lang="en-US"/>
          </a:p>
        </p:txBody>
      </p:sp>
      <p:sp>
        <p:nvSpPr>
          <p:cNvPr id="5"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580BF7-1EF4-924D-A091-E1142F83A0ED}" type="datetime1">
              <a:rPr lang="en-US" smtClean="0"/>
              <a:t>1/18/2021</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A8B32AF-F286-2345-A16E-116F901FEE7B}" type="datetime1">
              <a:rPr lang="en-US" smtClean="0"/>
              <a:t>1/18/2021</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itchFamily="18" charset="0"/>
                <a:cs typeface="Times New Roman" pitchFamily="18" charset="0"/>
              </a:rPr>
              <a:t>Slide</a:t>
            </a:r>
          </a:p>
        </p:txBody>
      </p:sp>
      <p:sp>
        <p:nvSpPr>
          <p:cNvPr id="12"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3"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b="1" u="sng" dirty="0">
                <a:solidFill>
                  <a:prstClr val="black"/>
                </a:solidFill>
                <a:effectLst>
                  <a:outerShdw blurRad="38100" dist="38100" dir="2700000" algn="tl">
                    <a:srgbClr val="C0C0C0"/>
                  </a:outerShdw>
                </a:effectLst>
                <a:latin typeface="Times New Roman" panose="02020603050405020304" pitchFamily="18" charset="0"/>
              </a:rPr>
              <a:t>Project: IEEE P802.15 </a:t>
            </a:r>
            <a:r>
              <a:rPr lang="en-US" altLang="en-US" b="1" u="sng" dirty="0" smtClean="0">
                <a:solidFill>
                  <a:prstClr val="black"/>
                </a:solidFill>
                <a:effectLst>
                  <a:outerShdw blurRad="38100" dist="38100" dir="2700000" algn="tl">
                    <a:srgbClr val="C0C0C0"/>
                  </a:outerShdw>
                </a:effectLst>
                <a:latin typeface="Times New Roman" panose="02020603050405020304" pitchFamily="18" charset="0"/>
              </a:rPr>
              <a:t>Working </a:t>
            </a:r>
            <a:r>
              <a:rPr lang="en-US" altLang="en-US" b="1" u="sng" dirty="0">
                <a:solidFill>
                  <a:prstClr val="black"/>
                </a:solidFill>
                <a:effectLst>
                  <a:outerShdw blurRad="38100" dist="38100" dir="2700000" algn="tl">
                    <a:srgbClr val="C0C0C0"/>
                  </a:outerShdw>
                </a:effectLst>
                <a:latin typeface="Times New Roman" panose="02020603050405020304" pitchFamily="18" charset="0"/>
              </a:rPr>
              <a:t>Group for Wireless Personal Area Networks (WPANs)</a:t>
            </a:r>
            <a:endParaRPr lang="en-US" altLang="en-US" sz="1600" b="1" dirty="0">
              <a:solidFill>
                <a:prstClr val="black"/>
              </a:solidFill>
              <a:latin typeface="Times New Roman" panose="02020603050405020304" pitchFamily="18" charset="0"/>
            </a:endParaRPr>
          </a:p>
          <a:p>
            <a:pPr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eaLnBrk="0" fontAlgn="base" hangingPunct="0">
              <a:spcBef>
                <a:spcPct val="0"/>
              </a:spcBef>
              <a:spcAft>
                <a:spcPct val="0"/>
              </a:spcAft>
            </a:pPr>
            <a:r>
              <a:rPr lang="en-US" altLang="en-US" sz="1600" b="1" dirty="0">
                <a:solidFill>
                  <a:prstClr val="black"/>
                </a:solidFill>
                <a:latin typeface="Times New Roman" panose="02020603050405020304" pitchFamily="18" charset="0"/>
              </a:rPr>
              <a:t>Submission Title: Consideration of OCC for Intelligent Transportation System (ITS)</a:t>
            </a:r>
          </a:p>
          <a:p>
            <a:pPr algn="just" eaLnBrk="0" fontAlgn="base" hangingPunct="0">
              <a:spcBef>
                <a:spcPct val="0"/>
              </a:spcBef>
              <a:spcAft>
                <a:spcPct val="0"/>
              </a:spcAft>
            </a:pPr>
            <a:r>
              <a:rPr lang="en-US" altLang="en-US" sz="1600" b="1" dirty="0" smtClean="0">
                <a:solidFill>
                  <a:prstClr val="black"/>
                </a:solidFill>
                <a:latin typeface="Times New Roman" panose="02020603050405020304" pitchFamily="18" charset="0"/>
              </a:rPr>
              <a:t>Date </a:t>
            </a:r>
            <a:r>
              <a:rPr lang="en-US" altLang="en-US" sz="1600" b="1" dirty="0">
                <a:solidFill>
                  <a:prstClr val="black"/>
                </a:solidFill>
                <a:latin typeface="Times New Roman" panose="02020603050405020304" pitchFamily="18" charset="0"/>
              </a:rPr>
              <a:t>Submitted: </a:t>
            </a:r>
            <a:r>
              <a:rPr lang="en-US" altLang="en-US" sz="1600" dirty="0" smtClean="0">
                <a:solidFill>
                  <a:prstClr val="black"/>
                </a:solidFill>
                <a:latin typeface="Times New Roman" panose="02020603050405020304" pitchFamily="18" charset="0"/>
              </a:rPr>
              <a:t>January 2021</a:t>
            </a:r>
            <a:r>
              <a:rPr lang="en-US" altLang="en-US" sz="1600" dirty="0">
                <a:solidFill>
                  <a:prstClr val="black"/>
                </a:solidFill>
                <a:latin typeface="Times New Roman" panose="02020603050405020304" pitchFamily="18" charset="0"/>
              </a:rPr>
              <a:t>	</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Source:</a:t>
            </a:r>
            <a:r>
              <a:rPr lang="en-US" altLang="en-US" sz="1600" dirty="0">
                <a:solidFill>
                  <a:prstClr val="black"/>
                </a:solidFill>
                <a:latin typeface="Times New Roman" panose="02020603050405020304" pitchFamily="18" charset="0"/>
              </a:rPr>
              <a:t> </a:t>
            </a:r>
            <a:r>
              <a:rPr lang="en-US" altLang="en-US" sz="1600" dirty="0" err="1" smtClean="0">
                <a:solidFill>
                  <a:prstClr val="black"/>
                </a:solidFill>
                <a:latin typeface="Times New Roman" panose="02020603050405020304" pitchFamily="18" charset="0"/>
              </a:rPr>
              <a:t>Huy</a:t>
            </a:r>
            <a:r>
              <a:rPr lang="en-US" altLang="en-US" sz="1600" dirty="0" smtClean="0">
                <a:solidFill>
                  <a:prstClr val="black"/>
                </a:solidFill>
                <a:latin typeface="Times New Roman" panose="02020603050405020304" pitchFamily="18" charset="0"/>
              </a:rPr>
              <a:t> </a:t>
            </a:r>
            <a:r>
              <a:rPr lang="en-US" altLang="en-US" sz="1600" dirty="0">
                <a:solidFill>
                  <a:prstClr val="black"/>
                </a:solidFill>
                <a:latin typeface="Times New Roman" panose="02020603050405020304" pitchFamily="18" charset="0"/>
              </a:rPr>
              <a:t>Nguyen, </a:t>
            </a:r>
            <a:r>
              <a:rPr lang="en-US" altLang="en-US" sz="1600" dirty="0" err="1">
                <a:solidFill>
                  <a:prstClr val="black"/>
                </a:solidFill>
                <a:latin typeface="Times New Roman" panose="02020603050405020304" pitchFamily="18" charset="0"/>
              </a:rPr>
              <a:t>Yeong</a:t>
            </a:r>
            <a:r>
              <a:rPr lang="en-US" altLang="en-US" sz="1600" dirty="0">
                <a:solidFill>
                  <a:prstClr val="black"/>
                </a:solidFill>
                <a:latin typeface="Times New Roman" panose="02020603050405020304" pitchFamily="18" charset="0"/>
              </a:rPr>
              <a:t> Min Jang [Kookmin University].</a:t>
            </a:r>
          </a:p>
          <a:p>
            <a:pPr algn="just"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algn="just" eaLnBrk="0" fontAlgn="base" hangingPunct="0">
              <a:spcBef>
                <a:spcPct val="0"/>
              </a:spcBef>
              <a:spcAft>
                <a:spcPct val="0"/>
              </a:spcAft>
            </a:pPr>
            <a:r>
              <a:rPr lang="en-US" altLang="en-US" sz="1600" dirty="0">
                <a:solidFill>
                  <a:prstClr val="black"/>
                </a:solidFill>
                <a:latin typeface="Times New Roman" panose="02020603050405020304" pitchFamily="18" charset="0"/>
              </a:rPr>
              <a:t>Contact: +82-2-910-5068	E-Mail: yjang@kookmin.ac.kr	</a:t>
            </a: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Re:</a:t>
            </a:r>
            <a:endParaRPr lang="en-US" altLang="en-US" sz="1600" dirty="0">
              <a:solidFill>
                <a:prstClr val="black"/>
              </a:solidFill>
              <a:latin typeface="Times New Roman" panose="02020603050405020304" pitchFamily="18" charset="0"/>
            </a:endParaRP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Abstract:</a:t>
            </a:r>
            <a:r>
              <a:rPr lang="en-US" altLang="en-US" sz="1600" dirty="0">
                <a:solidFill>
                  <a:prstClr val="black"/>
                </a:solidFill>
                <a:latin typeface="Times New Roman" panose="02020603050405020304" pitchFamily="18" charset="0"/>
              </a:rPr>
              <a:t> Consideration of OCC for Intelligent Transportation System (ITS</a:t>
            </a:r>
            <a:r>
              <a:rPr lang="en-US" altLang="en-US" sz="1600" dirty="0" smtClean="0">
                <a:solidFill>
                  <a:prstClr val="black"/>
                </a:solidFill>
                <a:latin typeface="Times New Roman" panose="02020603050405020304" pitchFamily="18" charset="0"/>
              </a:rPr>
              <a:t>)</a:t>
            </a:r>
            <a:endParaRPr lang="en-US" altLang="en-US" sz="1600" dirty="0">
              <a:latin typeface="Times New Roman" panose="02020603050405020304" pitchFamily="18" charset="0"/>
            </a:endParaRP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Purpose: </a:t>
            </a:r>
            <a:r>
              <a:rPr lang="en-US" sz="1600" dirty="0">
                <a:solidFill>
                  <a:prstClr val="black"/>
                </a:solidFill>
                <a:latin typeface="Times New Roman" panose="02020603050405020304" pitchFamily="18" charset="0"/>
              </a:rPr>
              <a:t>To discuss about the need for </a:t>
            </a:r>
            <a:r>
              <a:rPr lang="en-US" altLang="en-US" sz="1600" dirty="0">
                <a:latin typeface="Times New Roman" panose="02020603050405020304" pitchFamily="18" charset="0"/>
              </a:rPr>
              <a:t>applying </a:t>
            </a:r>
            <a:r>
              <a:rPr lang="en-US" altLang="en-US" sz="1600" dirty="0" smtClean="0">
                <a:latin typeface="Times New Roman" panose="02020603050405020304" pitchFamily="18" charset="0"/>
              </a:rPr>
              <a:t>OCC </a:t>
            </a:r>
            <a:r>
              <a:rPr lang="en-US" altLang="en-US" sz="1600" dirty="0">
                <a:latin typeface="Times New Roman" panose="02020603050405020304" pitchFamily="18" charset="0"/>
              </a:rPr>
              <a:t>for Intelligent Transportation System (ITS</a:t>
            </a:r>
            <a:r>
              <a:rPr lang="en-US" altLang="en-US" sz="1600" dirty="0" smtClean="0">
                <a:latin typeface="Times New Roman" panose="02020603050405020304" pitchFamily="18" charset="0"/>
              </a:rPr>
              <a:t>)</a:t>
            </a:r>
            <a:endParaRPr lang="en-US" altLang="en-US" sz="1600" dirty="0">
              <a:latin typeface="Times New Roman" panose="02020603050405020304" pitchFamily="18" charset="0"/>
            </a:endParaRP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Notice:</a:t>
            </a:r>
            <a:r>
              <a:rPr lang="en-US" altLang="en-US" sz="1600" dirty="0">
                <a:solidFill>
                  <a:prstClr val="black"/>
                </a:solidFill>
                <a:latin typeface="Times New Roman" panose="02020603050405020304" pitchFamily="18" charset="0"/>
              </a:rPr>
              <a:t>	This document has been prepared to assist the IEEE </a:t>
            </a:r>
            <a:r>
              <a:rPr lang="en-US" altLang="en-US" sz="1600" dirty="0" err="1">
                <a:solidFill>
                  <a:prstClr val="black"/>
                </a:solidFill>
                <a:latin typeface="Times New Roman" panose="02020603050405020304" pitchFamily="18" charset="0"/>
              </a:rPr>
              <a:t>P802.15</a:t>
            </a:r>
            <a:r>
              <a:rPr lang="en-US" altLang="en-US" sz="1600" dirty="0">
                <a:solidFill>
                  <a:prstClr val="black"/>
                </a:solidFill>
                <a:latin typeface="Times New Roman" panose="02020603050405020304" pitchFamily="18" charset="0"/>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Release:</a:t>
            </a:r>
            <a:r>
              <a:rPr lang="en-US" altLang="en-US" sz="1600" dirty="0">
                <a:solidFill>
                  <a:prstClr val="black"/>
                </a:solidFill>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341675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33400" y="1905000"/>
            <a:ext cx="8077200" cy="18288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dirty="0" smtClean="0">
                <a:solidFill>
                  <a:schemeClr val="tx1"/>
                </a:solidFill>
                <a:latin typeface="Times New Roman" pitchFamily="18" charset="0"/>
                <a:cs typeface="Times New Roman" pitchFamily="18" charset="0"/>
              </a:rPr>
              <a:t>Consideration of OCC for Intelligent Transportation System (ITS)</a:t>
            </a:r>
            <a:endParaRPr lang="en-US"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05595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350837"/>
            <a:ext cx="85217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Introduction</a:t>
            </a:r>
            <a:endParaRPr lang="en-US" sz="3200" dirty="0">
              <a:latin typeface="Times New Roman" panose="02020603050405020304" pitchFamily="18" charset="0"/>
              <a:cs typeface="Times New Roman" panose="02020603050405020304" pitchFamily="18" charset="0"/>
            </a:endParaRPr>
          </a:p>
        </p:txBody>
      </p:sp>
      <p:sp>
        <p:nvSpPr>
          <p:cNvPr id="14" name="Rectangle 13"/>
          <p:cNvSpPr/>
          <p:nvPr/>
        </p:nvSpPr>
        <p:spPr>
          <a:xfrm>
            <a:off x="416607" y="1600200"/>
            <a:ext cx="8293100" cy="4093428"/>
          </a:xfrm>
          <a:prstGeom prst="rect">
            <a:avLst/>
          </a:prstGeom>
        </p:spPr>
        <p:txBody>
          <a:bodyPr wrap="square">
            <a:spAutoFit/>
          </a:bodyPr>
          <a:lstStyle/>
          <a:p>
            <a:pPr marL="285750" indent="-285750" algn="just">
              <a:buFont typeface="Wingdings" panose="05000000000000000000" pitchFamily="2" charset="2"/>
              <a:buChar char="Ø"/>
            </a:pPr>
            <a:r>
              <a:rPr lang="en-US" sz="2000" dirty="0">
                <a:latin typeface="Times New Roman" pitchFamily="18" charset="0"/>
                <a:cs typeface="Times New Roman" pitchFamily="18" charset="0"/>
              </a:rPr>
              <a:t>An intelligent transportation system (ITS) is an advanced application which aims to provide innovative services relating to different modes of transport and traffic </a:t>
            </a:r>
            <a:r>
              <a:rPr lang="en-US" sz="2000" dirty="0" smtClean="0">
                <a:latin typeface="Times New Roman" pitchFamily="18" charset="0"/>
                <a:cs typeface="Times New Roman" pitchFamily="18" charset="0"/>
              </a:rPr>
              <a:t>management.</a:t>
            </a:r>
          </a:p>
          <a:p>
            <a:pPr marL="285750" indent="-285750" algn="just">
              <a:buFont typeface="Wingdings" panose="05000000000000000000" pitchFamily="2" charset="2"/>
              <a:buChar char="Ø"/>
            </a:pPr>
            <a:endParaRPr lang="en-US" sz="2000" dirty="0">
              <a:latin typeface="Times New Roman" pitchFamily="18" charset="0"/>
              <a:cs typeface="Times New Roman" pitchFamily="18" charset="0"/>
            </a:endParaRPr>
          </a:p>
          <a:p>
            <a:pPr marL="285750" indent="-285750" algn="just">
              <a:buFont typeface="Wingdings" panose="05000000000000000000" pitchFamily="2" charset="2"/>
              <a:buChar char="Ø"/>
            </a:pPr>
            <a:r>
              <a:rPr lang="en-US" sz="2000" dirty="0" smtClean="0">
                <a:latin typeface="Times New Roman" pitchFamily="18" charset="0"/>
                <a:cs typeface="Times New Roman" pitchFamily="18" charset="0"/>
              </a:rPr>
              <a:t>Advantages of ITS:</a:t>
            </a:r>
          </a:p>
          <a:p>
            <a:pPr algn="just"/>
            <a:endParaRPr lang="en-US" sz="2000" dirty="0" smtClean="0">
              <a:latin typeface="Times New Roman" pitchFamily="18" charset="0"/>
              <a:cs typeface="Times New Roman" pitchFamily="18" charset="0"/>
            </a:endParaRPr>
          </a:p>
          <a:p>
            <a:pPr marL="742950" indent="-285750" algn="just">
              <a:buFont typeface="Arial" panose="020B0604020202020204" pitchFamily="34" charset="0"/>
              <a:buChar char="•"/>
            </a:pPr>
            <a:r>
              <a:rPr lang="en-US" sz="2000" dirty="0" smtClean="0">
                <a:latin typeface="Times New Roman" pitchFamily="18" charset="0"/>
                <a:cs typeface="Times New Roman" pitchFamily="18" charset="0"/>
              </a:rPr>
              <a:t>Secure, safe and comfortable movement of drivers</a:t>
            </a:r>
          </a:p>
          <a:p>
            <a:pPr marL="742950" indent="-285750" algn="just">
              <a:buFont typeface="Arial" panose="020B0604020202020204" pitchFamily="34" charset="0"/>
              <a:buChar char="•"/>
            </a:pPr>
            <a:endParaRPr lang="en-US" sz="2000" dirty="0">
              <a:latin typeface="Times New Roman" pitchFamily="18" charset="0"/>
              <a:cs typeface="Times New Roman" pitchFamily="18" charset="0"/>
            </a:endParaRPr>
          </a:p>
          <a:p>
            <a:pPr marL="742950" indent="-285750" algn="just">
              <a:buFont typeface="Arial" panose="020B0604020202020204" pitchFamily="34" charset="0"/>
              <a:buChar char="•"/>
            </a:pPr>
            <a:r>
              <a:rPr lang="en-US" sz="2000" dirty="0" smtClean="0">
                <a:latin typeface="Times New Roman" pitchFamily="18" charset="0"/>
                <a:cs typeface="Times New Roman" pitchFamily="18" charset="0"/>
              </a:rPr>
              <a:t>Reduce delay time and congestion</a:t>
            </a:r>
          </a:p>
          <a:p>
            <a:pPr marL="742950" indent="-285750" algn="just">
              <a:buFont typeface="Arial" panose="020B0604020202020204" pitchFamily="34" charset="0"/>
              <a:buChar char="•"/>
            </a:pPr>
            <a:endParaRPr lang="en-US" sz="2000" dirty="0">
              <a:latin typeface="Times New Roman" pitchFamily="18" charset="0"/>
              <a:cs typeface="Times New Roman" pitchFamily="18" charset="0"/>
            </a:endParaRPr>
          </a:p>
          <a:p>
            <a:pPr marL="742950" indent="-285750" algn="just">
              <a:buFont typeface="Arial" panose="020B0604020202020204" pitchFamily="34" charset="0"/>
              <a:buChar char="•"/>
            </a:pPr>
            <a:r>
              <a:rPr lang="en-US" sz="2000" dirty="0" smtClean="0">
                <a:latin typeface="Times New Roman" pitchFamily="18" charset="0"/>
                <a:cs typeface="Times New Roman" pitchFamily="18" charset="0"/>
              </a:rPr>
              <a:t>Increase convenience for drivers</a:t>
            </a:r>
          </a:p>
          <a:p>
            <a:pPr marL="742950" indent="-285750" algn="just">
              <a:buFont typeface="Arial" panose="020B0604020202020204" pitchFamily="34" charset="0"/>
              <a:buChar char="•"/>
            </a:pPr>
            <a:endParaRPr lang="en-US" sz="2000" dirty="0">
              <a:latin typeface="Times New Roman" pitchFamily="18" charset="0"/>
              <a:cs typeface="Times New Roman" pitchFamily="18" charset="0"/>
            </a:endParaRPr>
          </a:p>
          <a:p>
            <a:pPr marL="742950" indent="-285750" algn="just">
              <a:buFont typeface="Arial" panose="020B0604020202020204" pitchFamily="34" charset="0"/>
              <a:buChar char="•"/>
            </a:pPr>
            <a:r>
              <a:rPr lang="en-US" sz="2000" dirty="0" smtClean="0">
                <a:latin typeface="Times New Roman" pitchFamily="18" charset="0"/>
                <a:cs typeface="Times New Roman" pitchFamily="18" charset="0"/>
              </a:rPr>
              <a:t>Parking information and guidance</a:t>
            </a:r>
            <a:endParaRPr lang="en-US" sz="2000" dirty="0"/>
          </a:p>
        </p:txBody>
      </p:sp>
    </p:spTree>
    <p:extLst>
      <p:ext uri="{BB962C8B-B14F-4D97-AF65-F5344CB8AC3E}">
        <p14:creationId xmlns:p14="http://schemas.microsoft.com/office/powerpoint/2010/main" val="3507418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350837"/>
            <a:ext cx="8521700" cy="1143000"/>
          </a:xfrm>
        </p:spPr>
        <p:txBody>
          <a:bodyPr>
            <a:normAutofit/>
          </a:bodyPr>
          <a:lstStyle/>
          <a:p>
            <a:r>
              <a:rPr lang="en-US" sz="3200" dirty="0">
                <a:latin typeface="Times New Roman" panose="02020603050405020304" pitchFamily="18" charset="0"/>
                <a:cs typeface="Times New Roman" panose="02020603050405020304" pitchFamily="18" charset="0"/>
              </a:rPr>
              <a:t>Intelligent Transportation Systems (ITS) Scenario</a:t>
            </a:r>
          </a:p>
        </p:txBody>
      </p:sp>
      <p:pic>
        <p:nvPicPr>
          <p:cNvPr id="12" name="Picture 11"/>
          <p:cNvPicPr>
            <a:picLocks noChangeAspect="1"/>
          </p:cNvPicPr>
          <p:nvPr/>
        </p:nvPicPr>
        <p:blipFill>
          <a:blip r:embed="rId2"/>
          <a:stretch>
            <a:fillRect/>
          </a:stretch>
        </p:blipFill>
        <p:spPr>
          <a:xfrm>
            <a:off x="2362200" y="1181655"/>
            <a:ext cx="5251796" cy="2856945"/>
          </a:xfrm>
          <a:prstGeom prst="rect">
            <a:avLst/>
          </a:prstGeom>
        </p:spPr>
      </p:pic>
      <p:sp>
        <p:nvSpPr>
          <p:cNvPr id="14" name="Rectangle 13"/>
          <p:cNvSpPr/>
          <p:nvPr/>
        </p:nvSpPr>
        <p:spPr>
          <a:xfrm>
            <a:off x="533400" y="4393276"/>
            <a:ext cx="8293100" cy="1923604"/>
          </a:xfrm>
          <a:prstGeom prst="rect">
            <a:avLst/>
          </a:prstGeom>
        </p:spPr>
        <p:txBody>
          <a:bodyPr wrap="square">
            <a:spAutoFit/>
          </a:bodyPr>
          <a:lstStyle/>
          <a:p>
            <a:pPr marL="285750" indent="-285750" algn="just">
              <a:buFont typeface="Wingdings" panose="05000000000000000000" pitchFamily="2" charset="2"/>
              <a:buChar char="Ø"/>
            </a:pPr>
            <a:r>
              <a:rPr lang="en-US" sz="1700" dirty="0">
                <a:latin typeface="Times New Roman" pitchFamily="18" charset="0"/>
                <a:cs typeface="Times New Roman" pitchFamily="18" charset="0"/>
              </a:rPr>
              <a:t>Data available from vehicles and road side units can be either consumed locally in the boundary of a </a:t>
            </a:r>
            <a:r>
              <a:rPr lang="en-US" sz="1700" dirty="0" smtClean="0">
                <a:latin typeface="Times New Roman" pitchFamily="18" charset="0"/>
                <a:cs typeface="Times New Roman" pitchFamily="18" charset="0"/>
              </a:rPr>
              <a:t>geo-localized </a:t>
            </a:r>
            <a:r>
              <a:rPr lang="en-US" sz="1700" dirty="0">
                <a:latin typeface="Times New Roman" pitchFamily="18" charset="0"/>
                <a:cs typeface="Times New Roman" pitchFamily="18" charset="0"/>
              </a:rPr>
              <a:t>network or transmitted to a server for central fusion and processing. </a:t>
            </a:r>
            <a:endParaRPr lang="en-US" sz="1700" dirty="0" smtClean="0">
              <a:latin typeface="Times New Roman" pitchFamily="18" charset="0"/>
              <a:cs typeface="Times New Roman" pitchFamily="18" charset="0"/>
            </a:endParaRPr>
          </a:p>
          <a:p>
            <a:pPr marL="285750" indent="-285750" algn="just">
              <a:buFont typeface="Wingdings" panose="05000000000000000000" pitchFamily="2" charset="2"/>
              <a:buChar char="Ø"/>
            </a:pPr>
            <a:r>
              <a:rPr lang="en-US" sz="1700" dirty="0" smtClean="0">
                <a:latin typeface="Times New Roman" pitchFamily="18" charset="0"/>
                <a:cs typeface="Times New Roman" pitchFamily="18" charset="0"/>
              </a:rPr>
              <a:t>These </a:t>
            </a:r>
            <a:r>
              <a:rPr lang="en-US" sz="1700" dirty="0">
                <a:latin typeface="Times New Roman" pitchFamily="18" charset="0"/>
                <a:cs typeface="Times New Roman" pitchFamily="18" charset="0"/>
              </a:rPr>
              <a:t>data can be used to detect events such as road works, traffic jam, approaching emergency vehicle, etc.</a:t>
            </a:r>
          </a:p>
          <a:p>
            <a:pPr marL="285750" indent="-285750" algn="just">
              <a:buFont typeface="Wingdings" panose="05000000000000000000" pitchFamily="2" charset="2"/>
              <a:buChar char="Ø"/>
            </a:pPr>
            <a:r>
              <a:rPr lang="en-US" sz="1700" dirty="0">
                <a:latin typeface="Times New Roman" pitchFamily="18" charset="0"/>
                <a:cs typeface="Times New Roman" pitchFamily="18" charset="0"/>
              </a:rPr>
              <a:t>Such data are processed in order to produce driving recommendation dedicated to a single or a specific group of drivers and transmitted wirelessly to vehicles.</a:t>
            </a:r>
            <a:endParaRPr lang="en-US" sz="1700" dirty="0"/>
          </a:p>
        </p:txBody>
      </p:sp>
      <p:sp>
        <p:nvSpPr>
          <p:cNvPr id="15" name="Rectangle 14"/>
          <p:cNvSpPr/>
          <p:nvPr/>
        </p:nvSpPr>
        <p:spPr>
          <a:xfrm>
            <a:off x="4679950" y="4023944"/>
            <a:ext cx="1358064" cy="369332"/>
          </a:xfrm>
          <a:prstGeom prst="rect">
            <a:avLst/>
          </a:prstGeom>
        </p:spPr>
        <p:txBody>
          <a:bodyPr wrap="none">
            <a:spAutoFit/>
          </a:bodyPr>
          <a:lstStyle/>
          <a:p>
            <a:r>
              <a:rPr lang="en-US" dirty="0">
                <a:latin typeface="Times New Roman" pitchFamily="18" charset="0"/>
                <a:cs typeface="Times New Roman" pitchFamily="18" charset="0"/>
              </a:rPr>
              <a:t>ITS scenario</a:t>
            </a:r>
            <a:endParaRPr lang="en-US" dirty="0"/>
          </a:p>
        </p:txBody>
      </p:sp>
    </p:spTree>
    <p:extLst>
      <p:ext uri="{BB962C8B-B14F-4D97-AF65-F5344CB8AC3E}">
        <p14:creationId xmlns:p14="http://schemas.microsoft.com/office/powerpoint/2010/main" val="4167130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4500" y="35083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Scenario of V2V </a:t>
            </a:r>
            <a:r>
              <a:rPr lang="en-US" sz="3200" dirty="0">
                <a:latin typeface="Times New Roman" panose="02020603050405020304" pitchFamily="18" charset="0"/>
                <a:cs typeface="Times New Roman" panose="02020603050405020304" pitchFamily="18" charset="0"/>
              </a:rPr>
              <a:t>communication using OCC</a:t>
            </a:r>
          </a:p>
        </p:txBody>
      </p:sp>
      <p:pic>
        <p:nvPicPr>
          <p:cNvPr id="8" name="Picture 7"/>
          <p:cNvPicPr>
            <a:picLocks noChangeAspect="1"/>
          </p:cNvPicPr>
          <p:nvPr/>
        </p:nvPicPr>
        <p:blipFill>
          <a:blip r:embed="rId2"/>
          <a:stretch>
            <a:fillRect/>
          </a:stretch>
        </p:blipFill>
        <p:spPr>
          <a:xfrm>
            <a:off x="1701063" y="1413435"/>
            <a:ext cx="5716474" cy="2472765"/>
          </a:xfrm>
          <a:prstGeom prst="rect">
            <a:avLst/>
          </a:prstGeom>
        </p:spPr>
      </p:pic>
      <p:sp>
        <p:nvSpPr>
          <p:cNvPr id="9" name="Rectangle 8"/>
          <p:cNvSpPr/>
          <p:nvPr/>
        </p:nvSpPr>
        <p:spPr>
          <a:xfrm>
            <a:off x="2057400" y="3886200"/>
            <a:ext cx="5105400" cy="369332"/>
          </a:xfrm>
          <a:prstGeom prst="rect">
            <a:avLst/>
          </a:prstGeom>
        </p:spPr>
        <p:txBody>
          <a:bodyPr wrap="square">
            <a:spAutoFit/>
          </a:bodyPr>
          <a:lstStyle/>
          <a:p>
            <a:pPr algn="ctr"/>
            <a:r>
              <a:rPr lang="en-US" dirty="0" smtClean="0">
                <a:latin typeface="Times New Roman" pitchFamily="18" charset="0"/>
                <a:cs typeface="Times New Roman" pitchFamily="18" charset="0"/>
              </a:rPr>
              <a:t>Scenario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V2V </a:t>
            </a:r>
            <a:r>
              <a:rPr lang="en-US" dirty="0">
                <a:latin typeface="Times New Roman" pitchFamily="18" charset="0"/>
                <a:cs typeface="Times New Roman" pitchFamily="18" charset="0"/>
              </a:rPr>
              <a:t>communication using OCC</a:t>
            </a:r>
            <a:endParaRPr lang="en-US" dirty="0"/>
          </a:p>
        </p:txBody>
      </p:sp>
      <p:sp>
        <p:nvSpPr>
          <p:cNvPr id="10" name="Content Placeholder 2"/>
          <p:cNvSpPr>
            <a:spLocks noGrp="1"/>
          </p:cNvSpPr>
          <p:nvPr>
            <p:ph idx="1"/>
          </p:nvPr>
        </p:nvSpPr>
        <p:spPr>
          <a:xfrm>
            <a:off x="444501" y="4221168"/>
            <a:ext cx="8229600" cy="1752596"/>
          </a:xfrm>
        </p:spPr>
        <p:txBody>
          <a:bodyPr>
            <a:noAutofit/>
          </a:bodyPr>
          <a:lstStyle/>
          <a:p>
            <a:pPr algn="just">
              <a:lnSpc>
                <a:spcPct val="110000"/>
              </a:lnSpc>
              <a:spcBef>
                <a:spcPts val="600"/>
              </a:spcBef>
              <a:spcAft>
                <a:spcPts val="600"/>
              </a:spcAft>
              <a:buFont typeface="Wingdings" panose="05000000000000000000" pitchFamily="2" charset="2"/>
              <a:buChar char="q"/>
            </a:pPr>
            <a:r>
              <a:rPr lang="en-US" sz="1800" dirty="0">
                <a:latin typeface="Times New Roman" pitchFamily="18" charset="0"/>
                <a:cs typeface="Times New Roman" pitchFamily="18" charset="0"/>
              </a:rPr>
              <a:t>OCC uses vehicle backlight LED lights or traffic lights as </a:t>
            </a:r>
            <a:r>
              <a:rPr lang="en-US" sz="1800" dirty="0" err="1">
                <a:latin typeface="Times New Roman" pitchFamily="18" charset="0"/>
                <a:cs typeface="Times New Roman" pitchFamily="18" charset="0"/>
              </a:rPr>
              <a:t>Tx</a:t>
            </a:r>
            <a:r>
              <a:rPr lang="en-US" sz="1800" dirty="0">
                <a:latin typeface="Times New Roman" pitchFamily="18" charset="0"/>
                <a:cs typeface="Times New Roman" pitchFamily="18" charset="0"/>
              </a:rPr>
              <a:t> and camera </a:t>
            </a:r>
            <a:r>
              <a:rPr lang="en-US" sz="1800" dirty="0" smtClean="0">
                <a:latin typeface="Times New Roman" pitchFamily="18" charset="0"/>
                <a:cs typeface="Times New Roman" pitchFamily="18" charset="0"/>
              </a:rPr>
              <a:t>in the vehicle </a:t>
            </a:r>
            <a:r>
              <a:rPr lang="en-US" sz="1800" dirty="0">
                <a:latin typeface="Times New Roman" pitchFamily="18" charset="0"/>
                <a:cs typeface="Times New Roman" pitchFamily="18" charset="0"/>
              </a:rPr>
              <a:t>as Rx. Here, the </a:t>
            </a:r>
            <a:r>
              <a:rPr lang="en-US" sz="1800" dirty="0" err="1">
                <a:latin typeface="Times New Roman" pitchFamily="18" charset="0"/>
                <a:cs typeface="Times New Roman" pitchFamily="18" charset="0"/>
              </a:rPr>
              <a:t>Tx</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transmit </a:t>
            </a:r>
            <a:r>
              <a:rPr lang="en-US" sz="1800" dirty="0">
                <a:latin typeface="Times New Roman" pitchFamily="18" charset="0"/>
                <a:cs typeface="Times New Roman" pitchFamily="18" charset="0"/>
              </a:rPr>
              <a:t>the vehicles status (speed, safety information, emergency message, and etc.) or the traffic condition.</a:t>
            </a:r>
          </a:p>
          <a:p>
            <a:pPr algn="just">
              <a:lnSpc>
                <a:spcPct val="110000"/>
              </a:lnSpc>
              <a:spcBef>
                <a:spcPts val="600"/>
              </a:spcBef>
              <a:spcAft>
                <a:spcPts val="600"/>
              </a:spcAft>
              <a:buFont typeface="Wingdings" panose="05000000000000000000" pitchFamily="2" charset="2"/>
              <a:buChar char="q"/>
            </a:pPr>
            <a:r>
              <a:rPr lang="en-US" sz="1800" dirty="0">
                <a:latin typeface="Times New Roman" pitchFamily="18" charset="0"/>
                <a:cs typeface="Times New Roman" pitchFamily="18" charset="0"/>
              </a:rPr>
              <a:t>The receiver can be a single or </a:t>
            </a:r>
            <a:r>
              <a:rPr lang="en-US" sz="1800" dirty="0" smtClean="0">
                <a:latin typeface="Times New Roman" pitchFamily="18" charset="0"/>
                <a:cs typeface="Times New Roman" pitchFamily="18" charset="0"/>
              </a:rPr>
              <a:t>multiple </a:t>
            </a:r>
            <a:r>
              <a:rPr lang="en-US" sz="1800" dirty="0">
                <a:latin typeface="Times New Roman" pitchFamily="18" charset="0"/>
                <a:cs typeface="Times New Roman" pitchFamily="18" charset="0"/>
              </a:rPr>
              <a:t>of image sensor which receives the transmitted information from the </a:t>
            </a:r>
            <a:r>
              <a:rPr lang="en-US" sz="1800" dirty="0" err="1">
                <a:latin typeface="Times New Roman" pitchFamily="18" charset="0"/>
                <a:cs typeface="Times New Roman" pitchFamily="18" charset="0"/>
              </a:rPr>
              <a:t>Tx</a:t>
            </a:r>
            <a:r>
              <a:rPr lang="en-US" sz="1800" dirty="0">
                <a:latin typeface="Times New Roman" pitchFamily="18" charset="0"/>
                <a:cs typeface="Times New Roman" pitchFamily="18" charset="0"/>
              </a:rPr>
              <a:t>. </a:t>
            </a:r>
            <a:endParaRPr lang="en-US" sz="1800" dirty="0"/>
          </a:p>
        </p:txBody>
      </p:sp>
    </p:spTree>
    <p:extLst>
      <p:ext uri="{BB962C8B-B14F-4D97-AF65-F5344CB8AC3E}">
        <p14:creationId xmlns:p14="http://schemas.microsoft.com/office/powerpoint/2010/main" val="435172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4500" y="350837"/>
            <a:ext cx="8229600" cy="1143000"/>
          </a:xfrm>
        </p:spPr>
        <p:txBody>
          <a:bodyPr>
            <a:normAutofit/>
          </a:bodyPr>
          <a:lstStyle/>
          <a:p>
            <a:r>
              <a:rPr lang="en-US" sz="3200" dirty="0">
                <a:latin typeface="Times New Roman" panose="02020603050405020304" pitchFamily="18" charset="0"/>
                <a:cs typeface="Times New Roman" panose="02020603050405020304" pitchFamily="18" charset="0"/>
              </a:rPr>
              <a:t>OCC in Intelligent Transportation Systems (ITS) </a:t>
            </a:r>
          </a:p>
        </p:txBody>
      </p:sp>
      <p:sp>
        <p:nvSpPr>
          <p:cNvPr id="9" name="Rectangle 8"/>
          <p:cNvSpPr/>
          <p:nvPr/>
        </p:nvSpPr>
        <p:spPr>
          <a:xfrm>
            <a:off x="2069428" y="4191000"/>
            <a:ext cx="5105400" cy="369332"/>
          </a:xfrm>
          <a:prstGeom prst="rect">
            <a:avLst/>
          </a:prstGeom>
        </p:spPr>
        <p:txBody>
          <a:bodyPr wrap="square">
            <a:spAutoFit/>
          </a:bodyPr>
          <a:lstStyle/>
          <a:p>
            <a:pPr algn="ctr"/>
            <a:r>
              <a:rPr lang="en-US" dirty="0" smtClean="0">
                <a:latin typeface="Times New Roman" pitchFamily="18" charset="0"/>
                <a:cs typeface="Times New Roman" pitchFamily="18" charset="0"/>
              </a:rPr>
              <a:t>Overview of OCC-based </a:t>
            </a:r>
            <a:r>
              <a:rPr lang="en-US" dirty="0">
                <a:latin typeface="Times New Roman" pitchFamily="18" charset="0"/>
                <a:cs typeface="Times New Roman" pitchFamily="18" charset="0"/>
              </a:rPr>
              <a:t>ITS </a:t>
            </a:r>
            <a:r>
              <a:rPr lang="en-US" dirty="0" smtClean="0">
                <a:latin typeface="Times New Roman" pitchFamily="18" charset="0"/>
                <a:cs typeface="Times New Roman" pitchFamily="18" charset="0"/>
              </a:rPr>
              <a:t>communication</a:t>
            </a:r>
            <a:endParaRPr lang="en-US" dirty="0">
              <a:latin typeface="Times New Roman" pitchFamily="18" charset="0"/>
              <a:cs typeface="Times New Roman" pitchFamily="18" charset="0"/>
            </a:endParaRPr>
          </a:p>
        </p:txBody>
      </p:sp>
      <p:pic>
        <p:nvPicPr>
          <p:cNvPr id="7" name="Picture 6"/>
          <p:cNvPicPr>
            <a:picLocks noChangeAspect="1"/>
          </p:cNvPicPr>
          <p:nvPr/>
        </p:nvPicPr>
        <p:blipFill>
          <a:blip r:embed="rId2"/>
          <a:stretch>
            <a:fillRect/>
          </a:stretch>
        </p:blipFill>
        <p:spPr>
          <a:xfrm>
            <a:off x="444500" y="1371600"/>
            <a:ext cx="8355256" cy="2730462"/>
          </a:xfrm>
          <a:prstGeom prst="rect">
            <a:avLst/>
          </a:prstGeom>
        </p:spPr>
      </p:pic>
      <p:sp>
        <p:nvSpPr>
          <p:cNvPr id="11" name="Rectangle 10"/>
          <p:cNvSpPr/>
          <p:nvPr/>
        </p:nvSpPr>
        <p:spPr>
          <a:xfrm>
            <a:off x="381000" y="4724400"/>
            <a:ext cx="8293100" cy="1200329"/>
          </a:xfrm>
          <a:prstGeom prst="rect">
            <a:avLst/>
          </a:prstGeom>
        </p:spPr>
        <p:txBody>
          <a:bodyPr wrap="square">
            <a:spAutoFit/>
          </a:bodyPr>
          <a:lstStyle/>
          <a:p>
            <a:pPr marL="285750" indent="-285750" algn="just">
              <a:buFont typeface="Wingdings" panose="05000000000000000000" pitchFamily="2" charset="2"/>
              <a:buChar char="Ø"/>
            </a:pPr>
            <a:r>
              <a:rPr lang="en-US" dirty="0">
                <a:latin typeface="Times New Roman" pitchFamily="18" charset="0"/>
                <a:cs typeface="Times New Roman" pitchFamily="18" charset="0"/>
              </a:rPr>
              <a:t>The ITS infrastructure and the ITS ad-hoc network are networks specifically designed to accommodate and implement ITS services and applications. They are interconnected and connected to public access, private access, and local data networks via ITS-SU</a:t>
            </a:r>
            <a:endParaRPr lang="en-US" dirty="0"/>
          </a:p>
        </p:txBody>
      </p:sp>
    </p:spTree>
    <p:extLst>
      <p:ext uri="{BB962C8B-B14F-4D97-AF65-F5344CB8AC3E}">
        <p14:creationId xmlns:p14="http://schemas.microsoft.com/office/powerpoint/2010/main" val="958773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16079</TotalTime>
  <Words>311</Words>
  <Application>Microsoft Office PowerPoint</Application>
  <PresentationFormat>On-screen Show (4:3)</PresentationFormat>
  <Paragraphs>37</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맑은 고딕</vt:lpstr>
      <vt:lpstr>Arial</vt:lpstr>
      <vt:lpstr>Calibri</vt:lpstr>
      <vt:lpstr>Times New Roman</vt:lpstr>
      <vt:lpstr>Wingdings</vt:lpstr>
      <vt:lpstr>Office Theme</vt:lpstr>
      <vt:lpstr>PowerPoint Presentation</vt:lpstr>
      <vt:lpstr>PowerPoint Presentation</vt:lpstr>
      <vt:lpstr>Introduction</vt:lpstr>
      <vt:lpstr>Intelligent Transportation Systems (ITS) Scenario</vt:lpstr>
      <vt:lpstr>Scenario of V2V communication using OCC</vt:lpstr>
      <vt:lpstr>OCC in Intelligent Transportation Systems (ITS)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Huy Nguyen Ngoc</cp:lastModifiedBy>
  <cp:revision>679</cp:revision>
  <cp:lastPrinted>2017-05-07T15:48:38Z</cp:lastPrinted>
  <dcterms:created xsi:type="dcterms:W3CDTF">2010-05-15T17:50:32Z</dcterms:created>
  <dcterms:modified xsi:type="dcterms:W3CDTF">2021-01-18T10:44:47Z</dcterms:modified>
</cp:coreProperties>
</file>