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346" r:id="rId2"/>
    <p:sldId id="375" r:id="rId3"/>
    <p:sldId id="311" r:id="rId4"/>
    <p:sldId id="379" r:id="rId5"/>
    <p:sldId id="378" r:id="rId6"/>
    <p:sldId id="377" r:id="rId7"/>
    <p:sldId id="376" r:id="rId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9BFF"/>
    <a:srgbClr val="4CFF4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979" autoAdjust="0"/>
    <p:restoredTop sz="93488" autoAdjust="0"/>
  </p:normalViewPr>
  <p:slideViewPr>
    <p:cSldViewPr>
      <p:cViewPr varScale="1">
        <p:scale>
          <a:sx n="84" d="100"/>
          <a:sy n="84" d="100"/>
        </p:scale>
        <p:origin x="60" y="732"/>
      </p:cViewPr>
      <p:guideLst>
        <p:guide orient="horz" pos="2160"/>
        <p:guide pos="2880"/>
      </p:guideLst>
    </p:cSldViewPr>
  </p:slideViewPr>
  <p:notesTextViewPr>
    <p:cViewPr>
      <p:scale>
        <a:sx n="100" d="100"/>
        <a:sy n="100" d="100"/>
      </p:scale>
      <p:origin x="0" y="0"/>
    </p:cViewPr>
  </p:notesTextViewPr>
  <p:notesViewPr>
    <p:cSldViewPr>
      <p:cViewPr varScale="1">
        <p:scale>
          <a:sx n="83" d="100"/>
          <a:sy n="83" d="100"/>
        </p:scale>
        <p:origin x="3810"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0ED5AFC9-7AB8-5B40-A4AD-2D01B55EE979}" type="datetime1">
              <a:rPr lang="en-US" smtClean="0"/>
              <a:t>1/18/2021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BCA4752B-70B9-0544-8D79-25A28646B0BC}" type="slidenum">
              <a:rPr lang="en-US" smtClean="0"/>
              <a:t>‹#›</a:t>
            </a:fld>
            <a:endParaRPr lang="en-US"/>
          </a:p>
        </p:txBody>
      </p:sp>
    </p:spTree>
    <p:extLst>
      <p:ext uri="{BB962C8B-B14F-4D97-AF65-F5344CB8AC3E}">
        <p14:creationId xmlns:p14="http://schemas.microsoft.com/office/powerpoint/2010/main" val="134769982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a:t>March 2017</a:t>
            </a:r>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3C4BF-C31F-4E46-8E72-4609933140BC}" type="datetime1">
              <a:rPr lang="en-US" smtClean="0"/>
              <a:t>1/18/2021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r>
              <a:rPr lang="en-US"/>
              <a:t>Submission</a:t>
            </a:r>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5234A02-7D3B-CD49-A0E0-CACF1D6BF2B3}" type="slidenum">
              <a:rPr lang="en-US" smtClean="0"/>
              <a:t>‹#›</a:t>
            </a:fld>
            <a:endParaRPr lang="en-US"/>
          </a:p>
        </p:txBody>
      </p:sp>
    </p:spTree>
    <p:extLst>
      <p:ext uri="{BB962C8B-B14F-4D97-AF65-F5344CB8AC3E}">
        <p14:creationId xmlns:p14="http://schemas.microsoft.com/office/powerpoint/2010/main" val="539939169"/>
      </p:ext>
    </p:extLst>
  </p:cSld>
  <p:clrMap bg1="lt1" tx1="dk1" bg2="lt2" tx2="dk2" accent1="accent1" accent2="accent2" accent3="accent3" accent4="accent4" accent5="accent5" accent6="accent6" hlink="hlink" folHlink="folHlink"/>
  <p:hf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cxnSp>
        <p:nvCxnSpPr>
          <p:cNvPr id="7" name="Straight Connector 6"/>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5410200" y="152400"/>
            <a:ext cx="3276600" cy="307777"/>
          </a:xfrm>
          <a:prstGeom prst="rect">
            <a:avLst/>
          </a:prstGeom>
          <a:noFill/>
        </p:spPr>
        <p:txBody>
          <a:bodyPr wrap="square" rtlCol="0">
            <a:spAutoFit/>
          </a:bodyPr>
          <a:lstStyle/>
          <a:p>
            <a:pPr algn="r"/>
            <a:r>
              <a:rPr lang="en-US" sz="1400" b="1" dirty="0">
                <a:solidFill>
                  <a:schemeClr val="tx1"/>
                </a:solidFill>
                <a:latin typeface="Times New Roman" pitchFamily="18" charset="0"/>
                <a:cs typeface="Times New Roman" pitchFamily="18" charset="0"/>
              </a:rPr>
              <a:t>doc.: IEEE 15-19</a:t>
            </a:r>
            <a:r>
              <a:rPr lang="en-US" sz="1400" b="1" baseline="0" dirty="0">
                <a:solidFill>
                  <a:schemeClr val="tx1"/>
                </a:solidFill>
                <a:latin typeface="Times New Roman" pitchFamily="18" charset="0"/>
                <a:cs typeface="Times New Roman" pitchFamily="18" charset="0"/>
              </a:rPr>
              <a:t>-0160-00-</a:t>
            </a:r>
            <a:r>
              <a:rPr lang="en-US" sz="1400" b="1" baseline="0" dirty="0" err="1">
                <a:solidFill>
                  <a:schemeClr val="tx1"/>
                </a:solidFill>
                <a:latin typeface="Times New Roman" pitchFamily="18" charset="0"/>
                <a:cs typeface="Times New Roman" pitchFamily="18" charset="0"/>
              </a:rPr>
              <a:t>0vat</a:t>
            </a:r>
            <a:endParaRPr lang="en-US" sz="1400" b="1" dirty="0">
              <a:solidFill>
                <a:schemeClr val="tx1"/>
              </a:solidFill>
              <a:latin typeface="Times New Roman" pitchFamily="18" charset="0"/>
              <a:cs typeface="Times New Roman" pitchFamily="18" charset="0"/>
            </a:endParaRPr>
          </a:p>
        </p:txBody>
      </p:sp>
      <p:sp>
        <p:nvSpPr>
          <p:cNvPr id="10" name="TextBox 9"/>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November 2020</a:t>
            </a:r>
            <a:endParaRPr lang="en-US" sz="14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B968935-F7C2-2943-A84E-BC9132FE84FE}"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8A8EE152-3E99-7342-B6D8-9F040714AC7D}" type="datetime1">
              <a:rPr lang="en-US" smtClean="0"/>
              <a:t>1/18/2021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4724400" y="6356350"/>
            <a:ext cx="228600" cy="365125"/>
          </a:xfrm>
          <a:prstGeom prst="rect">
            <a:avLst/>
          </a:prstGeom>
        </p:spPr>
        <p:txBody>
          <a:bodyPr/>
          <a:lstStyle/>
          <a:p>
            <a:fld id="{1613948B-9904-4F55-AB85-19EFE6CFA19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8" name="Straight Connector 7"/>
          <p:cNvCxnSpPr/>
          <p:nvPr userDrawn="1"/>
        </p:nvCxnSpPr>
        <p:spPr>
          <a:xfrm>
            <a:off x="457200" y="4572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userDrawn="1"/>
        </p:nvSpPr>
        <p:spPr>
          <a:xfrm>
            <a:off x="457200" y="152400"/>
            <a:ext cx="1524000" cy="307777"/>
          </a:xfrm>
          <a:prstGeom prst="rect">
            <a:avLst/>
          </a:prstGeom>
          <a:noFill/>
        </p:spPr>
        <p:txBody>
          <a:bodyPr wrap="square" rtlCol="0">
            <a:spAutoFit/>
          </a:bodyPr>
          <a:lstStyle/>
          <a:p>
            <a:r>
              <a:rPr lang="en-US" sz="1400" b="1" dirty="0" smtClean="0">
                <a:latin typeface="Times New Roman" pitchFamily="18" charset="0"/>
                <a:cs typeface="Times New Roman" pitchFamily="18" charset="0"/>
              </a:rPr>
              <a:t>January 2021</a:t>
            </a:r>
            <a:endParaRPr lang="en-US" sz="1400" b="1" dirty="0">
              <a:latin typeface="Times New Roman" pitchFamily="18" charset="0"/>
              <a:cs typeface="Times New Roman" pitchFamily="18" charset="0"/>
            </a:endParaRPr>
          </a:p>
        </p:txBody>
      </p:sp>
      <p:sp>
        <p:nvSpPr>
          <p:cNvPr id="13"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9"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5" name="TextBox 14"/>
          <p:cNvSpPr txBox="1"/>
          <p:nvPr userDrawn="1"/>
        </p:nvSpPr>
        <p:spPr>
          <a:xfrm>
            <a:off x="5410200" y="152400"/>
            <a:ext cx="3276600" cy="307777"/>
          </a:xfrm>
          <a:prstGeom prst="rect">
            <a:avLst/>
          </a:prstGeom>
          <a:noFill/>
        </p:spPr>
        <p:txBody>
          <a:bodyPr wrap="square" rtlCol="0">
            <a:spAutoFit/>
          </a:bodyPr>
          <a:lstStyle/>
          <a:p>
            <a:pPr algn="r"/>
            <a:r>
              <a:rPr lang="en-US" sz="1400" b="0" dirty="0" smtClean="0">
                <a:solidFill>
                  <a:schemeClr val="tx1"/>
                </a:solidFill>
                <a:latin typeface="Times New Roman" pitchFamily="18" charset="0"/>
                <a:cs typeface="Times New Roman" pitchFamily="18" charset="0"/>
              </a:rPr>
              <a:t>DCN 15-21-0039-00-007a</a:t>
            </a:r>
            <a:endParaRPr lang="en-US" sz="1400" b="0"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225A640E-46A6-FE4D-ABF4-0D518D60FBB9}" type="datetime1">
              <a:rPr lang="en-US" smtClean="0"/>
              <a:t>1/18/2021</a:t>
            </a:fld>
            <a:endParaRPr lang="en-US"/>
          </a:p>
        </p:txBody>
      </p:sp>
      <p:sp>
        <p:nvSpPr>
          <p:cNvPr id="7"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412879A4-D9B4-F64D-A058-EF37CC0DC8F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E62B5D2A-4D6C-8143-8602-4163F4B50C71}" type="datetime1">
              <a:rPr lang="en-US" smtClean="0"/>
              <a:t>1/18/2021</a:t>
            </a:fld>
            <a:endParaRPr lang="en-US"/>
          </a:p>
        </p:txBody>
      </p:sp>
      <p:sp>
        <p:nvSpPr>
          <p:cNvPr id="10"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83D3F40-E048-474A-9262-361127BB8570}" type="datetime1">
              <a:rPr lang="en-US" smtClean="0"/>
              <a:t>1/18/2021</a:t>
            </a:fld>
            <a:endParaRPr lang="en-US"/>
          </a:p>
        </p:txBody>
      </p:sp>
      <p:sp>
        <p:nvSpPr>
          <p:cNvPr id="6"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4854423-2E0A-6547-B4E9-1F109BABAE57}" type="datetime1">
              <a:rPr lang="en-US" smtClean="0"/>
              <a:t>1/18/2021</a:t>
            </a:fld>
            <a:endParaRPr lang="en-US"/>
          </a:p>
        </p:txBody>
      </p:sp>
      <p:sp>
        <p:nvSpPr>
          <p:cNvPr id="5"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72580BF7-1EF4-924D-A091-E1142F83A0ED}"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1A8B32AF-F286-2345-A16E-116F901FEE7B}" type="datetime1">
              <a:rPr lang="en-US" smtClean="0"/>
              <a:t>1/18/2021</a:t>
            </a:fld>
            <a:endParaRPr lang="en-US"/>
          </a:p>
        </p:txBody>
      </p:sp>
      <p:sp>
        <p:nvSpPr>
          <p:cNvPr id="8" name="Slide Number Placeholder 5"/>
          <p:cNvSpPr txBox="1">
            <a:spLocks/>
          </p:cNvSpPr>
          <p:nvPr userDrawn="1"/>
        </p:nvSpPr>
        <p:spPr>
          <a:xfrm>
            <a:off x="4572000" y="6372125"/>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8" name="Straight Connector 7"/>
          <p:cNvCxnSpPr/>
          <p:nvPr userDrawn="1"/>
        </p:nvCxnSpPr>
        <p:spPr>
          <a:xfrm>
            <a:off x="457200" y="6324600"/>
            <a:ext cx="82296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Date Placeholder 3"/>
          <p:cNvSpPr txBox="1">
            <a:spLocks/>
          </p:cNvSpPr>
          <p:nvPr userDrawn="1"/>
        </p:nvSpPr>
        <p:spPr>
          <a:xfrm>
            <a:off x="457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0" name="Date Placeholder 3"/>
          <p:cNvSpPr txBox="1">
            <a:spLocks/>
          </p:cNvSpPr>
          <p:nvPr userDrawn="1"/>
        </p:nvSpPr>
        <p:spPr>
          <a:xfrm>
            <a:off x="6553200" y="6324600"/>
            <a:ext cx="2133600" cy="365125"/>
          </a:xfrm>
          <a:prstGeom prst="rect">
            <a:avLst/>
          </a:prstGeom>
        </p:spPr>
        <p:txBody>
          <a:bodyPr vert="horz" lIns="91440" tIns="45720" rIns="91440" bIns="45720" rtlCol="0" anchor="ctr"/>
          <a:lstStyle>
            <a:lvl1pPr>
              <a:defRPr sz="1400">
                <a:solidFill>
                  <a:schemeClr val="tx1"/>
                </a:solidFill>
                <a:latin typeface="Times New Roman" pitchFamily="18" charset="0"/>
                <a:cs typeface="Times New Roman" pitchFamily="18"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schemeClr val="tx1"/>
              </a:solidFill>
              <a:effectLst/>
              <a:uLnTx/>
              <a:uFillTx/>
              <a:latin typeface="Times New Roman" pitchFamily="18" charset="0"/>
              <a:ea typeface="+mn-ea"/>
              <a:cs typeface="Times New Roman" pitchFamily="18" charset="0"/>
            </a:endParaRPr>
          </a:p>
        </p:txBody>
      </p:sp>
      <p:sp>
        <p:nvSpPr>
          <p:cNvPr id="11" name="TextBox 10"/>
          <p:cNvSpPr txBox="1"/>
          <p:nvPr userDrawn="1"/>
        </p:nvSpPr>
        <p:spPr>
          <a:xfrm>
            <a:off x="8001000" y="6381948"/>
            <a:ext cx="553357" cy="307777"/>
          </a:xfrm>
          <a:prstGeom prst="rect">
            <a:avLst/>
          </a:prstGeom>
          <a:noFill/>
        </p:spPr>
        <p:txBody>
          <a:bodyPr wrap="none" rtlCol="0">
            <a:spAutoFit/>
          </a:bodyPr>
          <a:lstStyle/>
          <a:p>
            <a:r>
              <a:rPr lang="en-US" sz="1400" dirty="0">
                <a:latin typeface="Times New Roman" pitchFamily="18" charset="0"/>
                <a:cs typeface="Times New Roman" pitchFamily="18" charset="0"/>
              </a:rPr>
              <a:t>Slide</a:t>
            </a:r>
          </a:p>
        </p:txBody>
      </p:sp>
      <p:sp>
        <p:nvSpPr>
          <p:cNvPr id="12" name="Slide Number Placeholder 5"/>
          <p:cNvSpPr txBox="1">
            <a:spLocks/>
          </p:cNvSpPr>
          <p:nvPr userDrawn="1"/>
        </p:nvSpPr>
        <p:spPr>
          <a:xfrm>
            <a:off x="8305801" y="6353273"/>
            <a:ext cx="457199" cy="365125"/>
          </a:xfrm>
          <a:prstGeom prst="rect">
            <a:avLst/>
          </a:prstGeom>
        </p:spPr>
        <p:txBody>
          <a:bodyPr vert="horz" lIns="91440" tIns="45720" rIns="91440" bIns="45720" rtlCol="0" anchor="ctr"/>
          <a:lstStyle>
            <a:defPPr>
              <a:defRPr lang="en-US"/>
            </a:defPPr>
            <a:lvl1pPr marL="0" algn="r" defTabSz="914400" rtl="0" eaLnBrk="1" latinLnBrk="0" hangingPunct="1">
              <a:defRPr sz="1400" kern="1200">
                <a:solidFill>
                  <a:schemeClr val="tx1">
                    <a:tint val="75000"/>
                  </a:schemeClr>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1613948B-9904-4F55-AB85-19EFE6CFA19B}" type="slidenum">
              <a:rPr lang="en-US" smtClean="0">
                <a:solidFill>
                  <a:schemeClr val="tx1"/>
                </a:solidFill>
              </a:rPr>
              <a:pPr/>
              <a:t>‹#›</a:t>
            </a:fld>
            <a:endParaRPr lang="en-US" dirty="0">
              <a:solidFill>
                <a:schemeClr val="tx1"/>
              </a:solidFill>
            </a:endParaRPr>
          </a:p>
        </p:txBody>
      </p:sp>
      <p:sp>
        <p:nvSpPr>
          <p:cNvPr id="13" name="Footer Placeholder 1"/>
          <p:cNvSpPr txBox="1">
            <a:spLocks/>
          </p:cNvSpPr>
          <p:nvPr userDrawn="1"/>
        </p:nvSpPr>
        <p:spPr>
          <a:xfrm>
            <a:off x="3028950" y="6356350"/>
            <a:ext cx="3086100" cy="365125"/>
          </a:xfrm>
          <a:prstGeom prst="rect">
            <a:avLst/>
          </a:prstGeom>
        </p:spPr>
        <p:txBody>
          <a:bodyPr vert="horz" lIns="91440" tIns="45720" rIns="91440" bIns="45720" rtlCol="0" anchor="ctr"/>
          <a:lstStyle>
            <a:defPPr>
              <a:defRPr lang="en-US"/>
            </a:defPPr>
            <a:lvl1pPr algn="ctr" rtl="0" eaLnBrk="0" fontAlgn="base" hangingPunct="0">
              <a:spcBef>
                <a:spcPct val="0"/>
              </a:spcBef>
              <a:spcAft>
                <a:spcPct val="0"/>
              </a:spcAft>
              <a:defRPr sz="1200" kern="1200">
                <a:solidFill>
                  <a:schemeClr val="tx1">
                    <a:tint val="75000"/>
                  </a:schemeClr>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Times New Roman" panose="02020603050405020304" pitchFamily="18" charset="0"/>
                <a:ea typeface="+mn-ea"/>
                <a:cs typeface="+mn-cs"/>
              </a:defRPr>
            </a:lvl6pPr>
            <a:lvl7pPr marL="2743200" algn="l" defTabSz="914400" rtl="0" eaLnBrk="1" latinLnBrk="0" hangingPunct="1">
              <a:defRPr sz="1200" kern="1200">
                <a:solidFill>
                  <a:schemeClr val="tx1"/>
                </a:solidFill>
                <a:latin typeface="Times New Roman" panose="02020603050405020304" pitchFamily="18" charset="0"/>
                <a:ea typeface="+mn-ea"/>
                <a:cs typeface="+mn-cs"/>
              </a:defRPr>
            </a:lvl7pPr>
            <a:lvl8pPr marL="3200400" algn="l" defTabSz="914400" rtl="0" eaLnBrk="1" latinLnBrk="0" hangingPunct="1">
              <a:defRPr sz="1200" kern="1200">
                <a:solidFill>
                  <a:schemeClr val="tx1"/>
                </a:solidFill>
                <a:latin typeface="Times New Roman" panose="02020603050405020304" pitchFamily="18" charset="0"/>
                <a:ea typeface="+mn-ea"/>
                <a:cs typeface="+mn-cs"/>
              </a:defRPr>
            </a:lvl8pPr>
            <a:lvl9pPr marL="3657600" algn="l" defTabSz="914400" rtl="0" eaLnBrk="1" latinLnBrk="0" hangingPunct="1">
              <a:defRPr sz="1200" kern="1200">
                <a:solidFill>
                  <a:schemeClr val="tx1"/>
                </a:solidFill>
                <a:latin typeface="Times New Roman" panose="02020603050405020304" pitchFamily="18" charset="0"/>
                <a:ea typeface="+mn-ea"/>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ko-KR" sz="1200" b="0" i="0" u="none" strike="noStrike" kern="1200" cap="none" spc="0" normalizeH="0" baseline="0" noProof="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rPr>
              <a:t>Yeong Min Jang</a:t>
            </a:r>
            <a:endParaRPr kumimoji="0" lang="ko-KR" altLang="en-US" sz="1200" b="0" i="0" u="none" strike="noStrike" kern="1200" cap="none" spc="0" normalizeH="0" baseline="0" noProof="0" dirty="0">
              <a:ln>
                <a:noFill/>
              </a:ln>
              <a:solidFill>
                <a:prstClr val="black">
                  <a:tint val="75000"/>
                </a:prstClr>
              </a:solidFill>
              <a:effectLst/>
              <a:uLnTx/>
              <a:uFillTx/>
              <a:latin typeface="Times New Roman" panose="02020603050405020304" pitchFamily="18" charset="0"/>
              <a:ea typeface="맑은 고딕" panose="020B0503020000020004" pitchFamily="34" charset="-127"/>
              <a:cs typeface="+mn-cs"/>
            </a:endParaRPr>
          </a:p>
        </p:txBody>
      </p:sp>
      <p:sp>
        <p:nvSpPr>
          <p:cNvPr id="14" name="Date Placeholder 1"/>
          <p:cNvSpPr txBox="1">
            <a:spLocks/>
          </p:cNvSpPr>
          <p:nvPr userDrawn="1"/>
        </p:nvSpPr>
        <p:spPr bwMode="auto">
          <a:xfrm>
            <a:off x="457200" y="6477000"/>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i="0" u="none" strike="noStrike" kern="1200" cap="none" spc="0" normalizeH="0" baseline="0" noProof="0" dirty="0">
                <a:ln>
                  <a:noFill/>
                </a:ln>
                <a:solidFill>
                  <a:schemeClr val="tx1"/>
                </a:solidFill>
                <a:effectLst/>
                <a:uLnTx/>
                <a:uFillTx/>
                <a:latin typeface="Times New Roman" panose="02020603050405020304" pitchFamily="18" charset="0"/>
                <a:ea typeface="+mn-ea"/>
                <a:cs typeface="+mn-cs"/>
              </a:rPr>
              <a:t>Submission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76200" y="609600"/>
            <a:ext cx="8991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0"/>
              </a:spcBef>
              <a:spcAft>
                <a:spcPct val="0"/>
              </a:spcAft>
            </a:pPr>
            <a:r>
              <a:rPr lang="en-US" altLang="en-US" b="1" u="sng" dirty="0">
                <a:solidFill>
                  <a:prstClr val="black"/>
                </a:solidFill>
                <a:effectLst>
                  <a:outerShdw blurRad="38100" dist="38100" dir="2700000" algn="tl">
                    <a:srgbClr val="C0C0C0"/>
                  </a:outerShdw>
                </a:effectLst>
                <a:latin typeface="Times New Roman" panose="02020603050405020304" pitchFamily="18" charset="0"/>
              </a:rPr>
              <a:t>Project: IEEE P802.15 </a:t>
            </a:r>
            <a:r>
              <a:rPr lang="en-US" altLang="en-US" b="1" u="sng" dirty="0" smtClean="0">
                <a:solidFill>
                  <a:prstClr val="black"/>
                </a:solidFill>
                <a:effectLst>
                  <a:outerShdw blurRad="38100" dist="38100" dir="2700000" algn="tl">
                    <a:srgbClr val="C0C0C0"/>
                  </a:outerShdw>
                </a:effectLst>
                <a:latin typeface="Times New Roman" panose="02020603050405020304" pitchFamily="18" charset="0"/>
              </a:rPr>
              <a:t>Working </a:t>
            </a:r>
            <a:r>
              <a:rPr lang="en-US" altLang="en-US" b="1" u="sng" dirty="0">
                <a:solidFill>
                  <a:prstClr val="black"/>
                </a:solidFill>
                <a:effectLst>
                  <a:outerShdw blurRad="38100" dist="38100" dir="2700000" algn="tl">
                    <a:srgbClr val="C0C0C0"/>
                  </a:outerShdw>
                </a:effectLst>
                <a:latin typeface="Times New Roman" panose="02020603050405020304" pitchFamily="18" charset="0"/>
              </a:rPr>
              <a:t>Group for Wireless Personal Area Networks (WPANs)</a:t>
            </a:r>
            <a:endParaRPr lang="en-US" altLang="en-US" sz="1600" b="1" dirty="0">
              <a:solidFill>
                <a:prstClr val="black"/>
              </a:solidFill>
              <a:latin typeface="Times New Roman" panose="02020603050405020304" pitchFamily="18" charset="0"/>
            </a:endParaRPr>
          </a:p>
          <a:p>
            <a:pPr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eaLnBrk="0" fontAlgn="base" hangingPunct="0">
              <a:spcBef>
                <a:spcPct val="0"/>
              </a:spcBef>
              <a:spcAft>
                <a:spcPct val="0"/>
              </a:spcAft>
            </a:pPr>
            <a:r>
              <a:rPr lang="en-US" altLang="en-US" sz="1600" b="1" dirty="0">
                <a:solidFill>
                  <a:prstClr val="black"/>
                </a:solidFill>
                <a:latin typeface="Times New Roman" panose="02020603050405020304" pitchFamily="18" charset="0"/>
              </a:rPr>
              <a:t>Submission Title: </a:t>
            </a:r>
            <a:r>
              <a:rPr lang="en-US" altLang="en-US" sz="1600" b="1" dirty="0" smtClean="0">
                <a:solidFill>
                  <a:prstClr val="black"/>
                </a:solidFill>
                <a:latin typeface="Times New Roman" panose="02020603050405020304" pitchFamily="18" charset="0"/>
              </a:rPr>
              <a:t>Promising of Optical Camera Communication for Internet of Things system</a:t>
            </a:r>
            <a:endParaRPr lang="en-US" altLang="en-US" sz="1600" b="1"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b="1" dirty="0" smtClean="0">
                <a:solidFill>
                  <a:prstClr val="black"/>
                </a:solidFill>
                <a:latin typeface="Times New Roman" panose="02020603050405020304" pitchFamily="18" charset="0"/>
              </a:rPr>
              <a:t>Date </a:t>
            </a:r>
            <a:r>
              <a:rPr lang="en-US" altLang="en-US" sz="1600" b="1" dirty="0">
                <a:solidFill>
                  <a:prstClr val="black"/>
                </a:solidFill>
                <a:latin typeface="Times New Roman" panose="02020603050405020304" pitchFamily="18" charset="0"/>
              </a:rPr>
              <a:t>Submitted: </a:t>
            </a:r>
            <a:r>
              <a:rPr lang="en-US" altLang="en-US" sz="1600" dirty="0" smtClean="0">
                <a:solidFill>
                  <a:prstClr val="black"/>
                </a:solidFill>
                <a:latin typeface="Times New Roman" panose="02020603050405020304" pitchFamily="18" charset="0"/>
              </a:rPr>
              <a:t>January 2021</a:t>
            </a:r>
            <a:r>
              <a:rPr lang="en-US" altLang="en-US" sz="1600" dirty="0">
                <a:solidFill>
                  <a:prstClr val="black"/>
                </a:solidFill>
                <a:latin typeface="Times New Roman" panose="02020603050405020304" pitchFamily="18" charset="0"/>
              </a:rPr>
              <a:t>	</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Source:</a:t>
            </a:r>
            <a:r>
              <a:rPr lang="en-US" altLang="en-US" sz="1600" dirty="0">
                <a:solidFill>
                  <a:prstClr val="black"/>
                </a:solidFill>
                <a:latin typeface="Times New Roman" panose="02020603050405020304" pitchFamily="18" charset="0"/>
              </a:rPr>
              <a:t> </a:t>
            </a:r>
            <a:r>
              <a:rPr lang="en-US" altLang="en-US" sz="1600" dirty="0" err="1" smtClean="0">
                <a:solidFill>
                  <a:prstClr val="black"/>
                </a:solidFill>
                <a:latin typeface="Times New Roman" panose="02020603050405020304" pitchFamily="18" charset="0"/>
              </a:rPr>
              <a:t>Huy</a:t>
            </a:r>
            <a:r>
              <a:rPr lang="en-US" altLang="en-US" sz="1600" dirty="0" smtClean="0">
                <a:solidFill>
                  <a:prstClr val="black"/>
                </a:solidFill>
                <a:latin typeface="Times New Roman" panose="02020603050405020304" pitchFamily="18" charset="0"/>
              </a:rPr>
              <a:t> </a:t>
            </a:r>
            <a:r>
              <a:rPr lang="en-US" altLang="en-US" sz="1600" dirty="0">
                <a:solidFill>
                  <a:prstClr val="black"/>
                </a:solidFill>
                <a:latin typeface="Times New Roman" panose="02020603050405020304" pitchFamily="18" charset="0"/>
              </a:rPr>
              <a:t>Nguyen, </a:t>
            </a:r>
            <a:r>
              <a:rPr lang="en-US" altLang="en-US" sz="1600" dirty="0" err="1">
                <a:solidFill>
                  <a:prstClr val="black"/>
                </a:solidFill>
                <a:latin typeface="Times New Roman" panose="02020603050405020304" pitchFamily="18" charset="0"/>
              </a:rPr>
              <a:t>Yeong</a:t>
            </a:r>
            <a:r>
              <a:rPr lang="en-US" altLang="en-US" sz="1600" dirty="0">
                <a:solidFill>
                  <a:prstClr val="black"/>
                </a:solidFill>
                <a:latin typeface="Times New Roman" panose="02020603050405020304" pitchFamily="18" charset="0"/>
              </a:rPr>
              <a:t> Min Jang [Kookmin University].</a:t>
            </a:r>
          </a:p>
          <a:p>
            <a:pPr algn="just" eaLnBrk="0" fontAlgn="base" hangingPunct="0">
              <a:spcBef>
                <a:spcPct val="0"/>
              </a:spcBef>
              <a:spcAft>
                <a:spcPct val="0"/>
              </a:spcAft>
            </a:pPr>
            <a:endParaRPr lang="en-US" altLang="en-US" sz="1600" dirty="0">
              <a:solidFill>
                <a:prstClr val="black"/>
              </a:solidFill>
              <a:latin typeface="Times New Roman" panose="02020603050405020304" pitchFamily="18" charset="0"/>
            </a:endParaRPr>
          </a:p>
          <a:p>
            <a:pPr algn="just" eaLnBrk="0" fontAlgn="base" hangingPunct="0">
              <a:spcBef>
                <a:spcPct val="0"/>
              </a:spcBef>
              <a:spcAft>
                <a:spcPct val="0"/>
              </a:spcAft>
            </a:pPr>
            <a:r>
              <a:rPr lang="en-US" altLang="en-US" sz="1600" dirty="0">
                <a:solidFill>
                  <a:prstClr val="black"/>
                </a:solidFill>
                <a:latin typeface="Times New Roman" panose="02020603050405020304" pitchFamily="18" charset="0"/>
              </a:rPr>
              <a:t>Contact: +82-2-910-5068	E-Mail: yjang@kookmin.ac.kr	</a:t>
            </a: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Re:</a:t>
            </a:r>
            <a:endParaRPr lang="en-US" altLang="en-US" sz="1600" dirty="0">
              <a:solidFill>
                <a:prstClr val="black"/>
              </a:solidFill>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Abstract:</a:t>
            </a:r>
            <a:r>
              <a:rPr lang="en-US" altLang="en-US" sz="1600" dirty="0">
                <a:solidFill>
                  <a:prstClr val="black"/>
                </a:solidFill>
                <a:latin typeface="Times New Roman" panose="02020603050405020304" pitchFamily="18" charset="0"/>
              </a:rPr>
              <a:t> Consideration of Optical Camera Communication for Internet of Things </a:t>
            </a:r>
            <a:r>
              <a:rPr lang="en-US" altLang="en-US" sz="1600" dirty="0" smtClean="0">
                <a:solidFill>
                  <a:prstClr val="black"/>
                </a:solidFill>
                <a:latin typeface="Times New Roman" panose="02020603050405020304" pitchFamily="18" charset="0"/>
              </a:rPr>
              <a:t>system</a:t>
            </a:r>
            <a:endParaRPr lang="en-US" altLang="en-US" sz="1600" dirty="0">
              <a:latin typeface="Times New Roman" panose="02020603050405020304" pitchFamily="18" charset="0"/>
            </a:endParaRPr>
          </a:p>
          <a:p>
            <a:pPr algn="just" eaLnBrk="0" fontAlgn="base" hangingPunct="0">
              <a:spcBef>
                <a:spcPts val="600"/>
              </a:spcBef>
              <a:spcAft>
                <a:spcPts val="600"/>
              </a:spcAft>
            </a:pPr>
            <a:r>
              <a:rPr lang="en-US" altLang="en-US" sz="1600" b="1" dirty="0">
                <a:solidFill>
                  <a:prstClr val="black"/>
                </a:solidFill>
                <a:latin typeface="Times New Roman" panose="02020603050405020304" pitchFamily="18" charset="0"/>
              </a:rPr>
              <a:t>Purpose: </a:t>
            </a:r>
            <a:r>
              <a:rPr lang="en-US" sz="1600" dirty="0">
                <a:solidFill>
                  <a:prstClr val="black"/>
                </a:solidFill>
                <a:latin typeface="Times New Roman" panose="02020603050405020304" pitchFamily="18" charset="0"/>
              </a:rPr>
              <a:t>To discuss about the need for </a:t>
            </a:r>
            <a:r>
              <a:rPr lang="en-US" altLang="en-US" sz="1600" dirty="0">
                <a:latin typeface="Times New Roman" panose="02020603050405020304" pitchFamily="18" charset="0"/>
              </a:rPr>
              <a:t>applying </a:t>
            </a:r>
            <a:r>
              <a:rPr lang="en-US" altLang="en-US" sz="1600" dirty="0" smtClean="0">
                <a:latin typeface="Times New Roman" panose="02020603050405020304" pitchFamily="18" charset="0"/>
              </a:rPr>
              <a:t>OCC </a:t>
            </a:r>
            <a:r>
              <a:rPr lang="en-US" altLang="en-US" sz="1600" dirty="0">
                <a:latin typeface="Times New Roman" panose="02020603050405020304" pitchFamily="18" charset="0"/>
              </a:rPr>
              <a:t>for </a:t>
            </a:r>
            <a:r>
              <a:rPr lang="en-US" altLang="en-US" sz="1600" dirty="0" err="1" smtClean="0">
                <a:latin typeface="Times New Roman" panose="02020603050405020304" pitchFamily="18" charset="0"/>
              </a:rPr>
              <a:t>IoT</a:t>
            </a:r>
            <a:r>
              <a:rPr lang="en-US" altLang="en-US" sz="1600" dirty="0" smtClean="0">
                <a:latin typeface="Times New Roman" panose="02020603050405020304" pitchFamily="18" charset="0"/>
              </a:rPr>
              <a:t> system</a:t>
            </a:r>
            <a:endParaRPr lang="en-US" altLang="en-US" sz="1600" dirty="0">
              <a:latin typeface="Times New Roman" panose="02020603050405020304" pitchFamily="18" charset="0"/>
            </a:endParaRP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Notice:</a:t>
            </a:r>
            <a:r>
              <a:rPr lang="en-US" altLang="en-US" sz="1600" dirty="0">
                <a:solidFill>
                  <a:prstClr val="black"/>
                </a:solidFill>
                <a:latin typeface="Times New Roman" panose="02020603050405020304" pitchFamily="18" charset="0"/>
              </a:rPr>
              <a:t>	This document has been prepared to assist the IEEE </a:t>
            </a:r>
            <a:r>
              <a:rPr lang="en-US" altLang="en-US" sz="1600" dirty="0" err="1">
                <a:solidFill>
                  <a:prstClr val="black"/>
                </a:solidFill>
                <a:latin typeface="Times New Roman" panose="02020603050405020304" pitchFamily="18" charset="0"/>
              </a:rPr>
              <a:t>P802.15</a:t>
            </a:r>
            <a:r>
              <a:rPr lang="en-US" altLang="en-US" sz="1600" dirty="0">
                <a:solidFill>
                  <a:prstClr val="black"/>
                </a:solidFill>
                <a:latin typeface="Times New Roman" panose="02020603050405020304" pitchFamily="18" charset="0"/>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algn="just" eaLnBrk="0" fontAlgn="base" hangingPunct="0">
              <a:spcBef>
                <a:spcPct val="0"/>
              </a:spcBef>
              <a:spcAft>
                <a:spcPct val="0"/>
              </a:spcAft>
            </a:pPr>
            <a:r>
              <a:rPr lang="en-US" altLang="en-US" sz="1600" b="1" dirty="0">
                <a:solidFill>
                  <a:prstClr val="black"/>
                </a:solidFill>
                <a:latin typeface="Times New Roman" panose="02020603050405020304" pitchFamily="18" charset="0"/>
              </a:rPr>
              <a:t>Release:</a:t>
            </a:r>
            <a:r>
              <a:rPr lang="en-US" altLang="en-US" sz="1600" dirty="0">
                <a:solidFill>
                  <a:prstClr val="black"/>
                </a:solidFill>
                <a:latin typeface="Times New Roman" panose="02020603050405020304" pitchFamily="18" charset="0"/>
              </a:rPr>
              <a:t>	The contributor acknowledges and accepts that this contribution becomes the property of IEEE and may be made publicly available by P802.15.	</a:t>
            </a:r>
          </a:p>
        </p:txBody>
      </p:sp>
    </p:spTree>
    <p:extLst>
      <p:ext uri="{BB962C8B-B14F-4D97-AF65-F5344CB8AC3E}">
        <p14:creationId xmlns:p14="http://schemas.microsoft.com/office/powerpoint/2010/main" val="13416752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txBox="1">
            <a:spLocks noChangeArrowheads="1"/>
          </p:cNvSpPr>
          <p:nvPr/>
        </p:nvSpPr>
        <p:spPr>
          <a:xfrm>
            <a:off x="533400" y="1905000"/>
            <a:ext cx="8077200" cy="1828800"/>
          </a:xfrm>
          <a:prstGeom prst="rect">
            <a:avLst/>
          </a:prstGeom>
        </p:spPr>
        <p:txBody>
          <a:bodyPr/>
          <a:lst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algn="ctr" eaLnBrk="1" hangingPunct="1">
              <a:defRPr/>
            </a:pPr>
            <a:r>
              <a:rPr lang="en-US" sz="3200" dirty="0">
                <a:solidFill>
                  <a:schemeClr val="tx1"/>
                </a:solidFill>
                <a:latin typeface="Times New Roman" pitchFamily="18" charset="0"/>
                <a:cs typeface="Times New Roman" pitchFamily="18" charset="0"/>
              </a:rPr>
              <a:t>Promising of Optical Camera Communication for Internet of Things system</a:t>
            </a:r>
          </a:p>
        </p:txBody>
      </p:sp>
    </p:spTree>
    <p:extLst>
      <p:ext uri="{BB962C8B-B14F-4D97-AF65-F5344CB8AC3E}">
        <p14:creationId xmlns:p14="http://schemas.microsoft.com/office/powerpoint/2010/main" val="35055953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16607" y="1600200"/>
            <a:ext cx="8293100" cy="3570208"/>
          </a:xfrm>
          <a:prstGeom prst="rect">
            <a:avLst/>
          </a:prstGeom>
        </p:spPr>
        <p:txBody>
          <a:bodyPr wrap="square">
            <a:sp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 The </a:t>
            </a:r>
            <a:r>
              <a:rPr lang="en-US" sz="2000" dirty="0">
                <a:latin typeface="Times New Roman" pitchFamily="18" charset="0"/>
                <a:cs typeface="Times New Roman" pitchFamily="18" charset="0"/>
              </a:rPr>
              <a:t>advances of </a:t>
            </a:r>
            <a:r>
              <a:rPr lang="en-US" sz="2000" dirty="0" smtClean="0">
                <a:latin typeface="Times New Roman" pitchFamily="18" charset="0"/>
                <a:cs typeface="Times New Roman" pitchFamily="18" charset="0"/>
              </a:rPr>
              <a:t>OCC over RF communication </a:t>
            </a:r>
            <a:r>
              <a:rPr lang="en-US" sz="2000" dirty="0">
                <a:latin typeface="Times New Roman" pitchFamily="18" charset="0"/>
                <a:cs typeface="Times New Roman" pitchFamily="18" charset="0"/>
              </a:rPr>
              <a:t>can be summarized as follows:</a:t>
            </a:r>
          </a:p>
          <a:p>
            <a:pPr marL="854075" algn="just">
              <a:lnSpc>
                <a:spcPct val="110000"/>
              </a:lnSpc>
              <a:spcBef>
                <a:spcPts val="600"/>
              </a:spcBef>
              <a:spcAft>
                <a:spcPts val="600"/>
              </a:spcAft>
            </a:pPr>
            <a:r>
              <a:rPr lang="en-US" sz="2000" dirty="0" smtClean="0">
                <a:latin typeface="Times New Roman" pitchFamily="18" charset="0"/>
                <a:cs typeface="Times New Roman" pitchFamily="18" charset="0"/>
              </a:rPr>
              <a:t>- Visible Light </a:t>
            </a:r>
            <a:r>
              <a:rPr lang="en-US" sz="2000" dirty="0">
                <a:latin typeface="Times New Roman" pitchFamily="18" charset="0"/>
                <a:cs typeface="Times New Roman" pitchFamily="18" charset="0"/>
              </a:rPr>
              <a:t>bandwidth more than 1000 times compare with RF </a:t>
            </a:r>
            <a:r>
              <a:rPr lang="en-US" sz="2000" dirty="0" smtClean="0">
                <a:latin typeface="Times New Roman" pitchFamily="18" charset="0"/>
                <a:cs typeface="Times New Roman" pitchFamily="18" charset="0"/>
              </a:rPr>
              <a:t>bandwidth.</a:t>
            </a:r>
            <a:endParaRPr lang="en-US" sz="2000" dirty="0">
              <a:latin typeface="Times New Roman" pitchFamily="18" charset="0"/>
              <a:cs typeface="Times New Roman" pitchFamily="18" charset="0"/>
            </a:endParaRPr>
          </a:p>
          <a:p>
            <a:pPr marL="854075" algn="just">
              <a:lnSpc>
                <a:spcPct val="110000"/>
              </a:lnSpc>
              <a:spcBef>
                <a:spcPts val="600"/>
              </a:spcBef>
              <a:spcAft>
                <a:spcPts val="600"/>
              </a:spcAft>
            </a:pPr>
            <a:r>
              <a:rPr lang="en-US" sz="2000" dirty="0" smtClean="0">
                <a:latin typeface="Times New Roman" pitchFamily="18" charset="0"/>
                <a:cs typeface="Times New Roman" pitchFamily="18" charset="0"/>
              </a:rPr>
              <a:t>- Non-effect </a:t>
            </a:r>
            <a:r>
              <a:rPr lang="en-US" sz="2000" dirty="0">
                <a:latin typeface="Times New Roman" pitchFamily="18" charset="0"/>
                <a:cs typeface="Times New Roman" pitchFamily="18" charset="0"/>
              </a:rPr>
              <a:t>for human </a:t>
            </a:r>
            <a:r>
              <a:rPr lang="en-US" sz="2000" dirty="0" smtClean="0">
                <a:latin typeface="Times New Roman" pitchFamily="18" charset="0"/>
                <a:cs typeface="Times New Roman" pitchFamily="18" charset="0"/>
              </a:rPr>
              <a:t>health.</a:t>
            </a:r>
            <a:endParaRPr lang="en-US" sz="2000" dirty="0">
              <a:latin typeface="Times New Roman" pitchFamily="18" charset="0"/>
              <a:cs typeface="Times New Roman" pitchFamily="18" charset="0"/>
            </a:endParaRPr>
          </a:p>
          <a:p>
            <a:pPr marL="854075" algn="just">
              <a:lnSpc>
                <a:spcPct val="110000"/>
              </a:lnSpc>
              <a:spcBef>
                <a:spcPts val="600"/>
              </a:spcBef>
              <a:spcAft>
                <a:spcPts val="600"/>
              </a:spcAft>
            </a:pPr>
            <a:r>
              <a:rPr lang="en-US" sz="2000" dirty="0" smtClean="0">
                <a:latin typeface="Times New Roman" pitchFamily="18" charset="0"/>
                <a:cs typeface="Times New Roman" pitchFamily="18" charset="0"/>
              </a:rPr>
              <a:t>- Easy </a:t>
            </a:r>
            <a:r>
              <a:rPr lang="en-US" sz="2000" dirty="0">
                <a:latin typeface="Times New Roman" pitchFamily="18" charset="0"/>
                <a:cs typeface="Times New Roman" pitchFamily="18" charset="0"/>
              </a:rPr>
              <a:t>to setup OCC system with light </a:t>
            </a:r>
            <a:r>
              <a:rPr lang="en-US" sz="2000" dirty="0" smtClean="0">
                <a:latin typeface="Times New Roman" pitchFamily="18" charset="0"/>
                <a:cs typeface="Times New Roman" pitchFamily="18" charset="0"/>
              </a:rPr>
              <a:t>source.</a:t>
            </a:r>
            <a:endParaRPr lang="en-US" sz="2000" dirty="0">
              <a:latin typeface="Times New Roman" pitchFamily="18" charset="0"/>
              <a:cs typeface="Times New Roman" pitchFamily="18" charset="0"/>
            </a:endParaRPr>
          </a:p>
          <a:p>
            <a:pPr marL="854075" algn="just">
              <a:lnSpc>
                <a:spcPct val="110000"/>
              </a:lnSpc>
              <a:spcBef>
                <a:spcPts val="600"/>
              </a:spcBef>
              <a:spcAft>
                <a:spcPts val="600"/>
              </a:spcAft>
            </a:pPr>
            <a:r>
              <a:rPr lang="en-US" sz="2000" dirty="0" smtClean="0">
                <a:latin typeface="Times New Roman" pitchFamily="18" charset="0"/>
                <a:cs typeface="Times New Roman" pitchFamily="18" charset="0"/>
              </a:rPr>
              <a:t>- Cameras </a:t>
            </a:r>
            <a:r>
              <a:rPr lang="en-US" sz="2000" dirty="0">
                <a:latin typeface="Times New Roman" pitchFamily="18" charset="0"/>
                <a:cs typeface="Times New Roman" pitchFamily="18" charset="0"/>
              </a:rPr>
              <a:t>is ready in million </a:t>
            </a:r>
            <a:r>
              <a:rPr lang="en-US" sz="2000" dirty="0" smtClean="0">
                <a:latin typeface="Times New Roman" pitchFamily="18" charset="0"/>
                <a:cs typeface="Times New Roman" pitchFamily="18" charset="0"/>
              </a:rPr>
              <a:t>devices.</a:t>
            </a:r>
            <a:endParaRPr lang="en-US" sz="2000" dirty="0">
              <a:latin typeface="Times New Roman" pitchFamily="18" charset="0"/>
              <a:cs typeface="Times New Roman" pitchFamily="18" charset="0"/>
            </a:endParaRPr>
          </a:p>
          <a:p>
            <a:pPr algn="just">
              <a:lnSpc>
                <a:spcPct val="110000"/>
              </a:lnSpc>
              <a:spcBef>
                <a:spcPts val="600"/>
              </a:spcBef>
              <a:spcAft>
                <a:spcPts val="600"/>
              </a:spcAft>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5074183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4" name="TextBox 3"/>
          <p:cNvSpPr txBox="1"/>
          <p:nvPr/>
        </p:nvSpPr>
        <p:spPr>
          <a:xfrm>
            <a:off x="457200" y="4038600"/>
            <a:ext cx="8216900" cy="2123658"/>
          </a:xfrm>
          <a:prstGeom prst="rect">
            <a:avLst/>
          </a:prstGeom>
          <a:noFill/>
        </p:spPr>
        <p:txBody>
          <a:bodyPr wrap="square" rtlCol="0">
            <a:spAutoFit/>
          </a:bodyPr>
          <a:lstStyle/>
          <a:p>
            <a:pPr marL="342900" indent="-342900" algn="just" defTabSz="914400">
              <a:buFont typeface="Arial" panose="020B0604020202020204" pitchFamily="34" charset="0"/>
              <a:buChar char="•"/>
            </a:pPr>
            <a:r>
              <a:rPr lang="en-US" sz="2200" dirty="0" smtClean="0">
                <a:latin typeface="Times New Roman" panose="02020603050405020304" pitchFamily="18" charset="0"/>
                <a:cs typeface="Times New Roman" panose="02020603050405020304" pitchFamily="18" charset="0"/>
              </a:rPr>
              <a:t>OCC is modulating an LED light with data bits that can be received by a camera, which then decodes the bits and extracts the data.</a:t>
            </a:r>
          </a:p>
          <a:p>
            <a:pPr marL="342900" indent="-342900" algn="just" defTabSz="914400">
              <a:buFont typeface="Arial" panose="020B0604020202020204" pitchFamily="34" charset="0"/>
              <a:buChar char="•"/>
            </a:pPr>
            <a:endParaRPr lang="en-US" sz="2200" dirty="0" smtClean="0">
              <a:latin typeface="Times New Roman" panose="02020603050405020304" pitchFamily="18" charset="0"/>
              <a:cs typeface="Times New Roman" panose="02020603050405020304" pitchFamily="18" charset="0"/>
            </a:endParaRPr>
          </a:p>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Today we have millions of mobile devices enabled to receive visible light communications via the camera, but we lack standards to describe the modulation format</a:t>
            </a:r>
            <a:r>
              <a:rPr lang="en-US" sz="2200" dirty="0" smtClean="0">
                <a:latin typeface="Times New Roman" panose="02020603050405020304" pitchFamily="18" charset="0"/>
                <a:cs typeface="Times New Roman" panose="02020603050405020304" pitchFamily="18" charset="0"/>
              </a:rPr>
              <a:t>.</a:t>
            </a:r>
            <a:endParaRPr lang="en-US" sz="22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219200" y="1295400"/>
            <a:ext cx="6787243" cy="243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88540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3200" dirty="0" smtClean="0">
                <a:latin typeface="Times New Roman" panose="02020603050405020304" pitchFamily="18" charset="0"/>
                <a:cs typeface="Times New Roman" panose="02020603050405020304" pitchFamily="18" charset="0"/>
              </a:rPr>
              <a:t>Introduction</a:t>
            </a:r>
            <a:endParaRPr lang="en-US" sz="3200" dirty="0">
              <a:latin typeface="Times New Roman" panose="02020603050405020304" pitchFamily="18" charset="0"/>
              <a:cs typeface="Times New Roman" panose="02020603050405020304" pitchFamily="18" charset="0"/>
            </a:endParaRPr>
          </a:p>
        </p:txBody>
      </p:sp>
      <p:sp>
        <p:nvSpPr>
          <p:cNvPr id="14" name="Rectangle 13"/>
          <p:cNvSpPr/>
          <p:nvPr/>
        </p:nvSpPr>
        <p:spPr>
          <a:xfrm>
            <a:off x="416607" y="1600200"/>
            <a:ext cx="8293100" cy="3391762"/>
          </a:xfrm>
          <a:prstGeom prst="rect">
            <a:avLst/>
          </a:prstGeom>
        </p:spPr>
        <p:txBody>
          <a:bodyPr wrap="square">
            <a:spAutoFit/>
          </a:bodyPr>
          <a:lstStyle/>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 Unlike </a:t>
            </a:r>
            <a:r>
              <a:rPr lang="en-US" sz="2000" dirty="0">
                <a:latin typeface="Times New Roman" pitchFamily="18" charset="0"/>
                <a:cs typeface="Times New Roman" pitchFamily="18" charset="0"/>
              </a:rPr>
              <a:t>VLC or Li-Fi communications that use </a:t>
            </a:r>
            <a:r>
              <a:rPr lang="en-US" sz="2000" dirty="0" smtClean="0">
                <a:latin typeface="Times New Roman" pitchFamily="18" charset="0"/>
                <a:cs typeface="Times New Roman" pitchFamily="18" charset="0"/>
              </a:rPr>
              <a:t>Photodiodes </a:t>
            </a:r>
            <a:r>
              <a:rPr lang="en-US" sz="2000" dirty="0">
                <a:latin typeface="Times New Roman" pitchFamily="18" charset="0"/>
                <a:cs typeface="Times New Roman" pitchFamily="18" charset="0"/>
              </a:rPr>
              <a:t>as receivers, the OCC technique uses an image sensor as the detector to receive data.</a:t>
            </a:r>
          </a:p>
          <a:p>
            <a:pPr algn="just">
              <a:lnSpc>
                <a:spcPct val="110000"/>
              </a:lnSpc>
              <a:spcBef>
                <a:spcPts val="600"/>
              </a:spcBef>
              <a:spcAft>
                <a:spcPts val="600"/>
              </a:spcAft>
              <a:buFont typeface="Wingdings" panose="05000000000000000000" pitchFamily="2" charset="2"/>
              <a:buChar char="q"/>
            </a:pPr>
            <a:r>
              <a:rPr lang="en-US" sz="2000" dirty="0" smtClean="0">
                <a:latin typeface="Times New Roman" pitchFamily="18" charset="0"/>
                <a:cs typeface="Times New Roman" pitchFamily="18" charset="0"/>
              </a:rPr>
              <a:t> Compare </a:t>
            </a:r>
            <a:r>
              <a:rPr lang="en-US" sz="2000" dirty="0">
                <a:latin typeface="Times New Roman" pitchFamily="18" charset="0"/>
                <a:cs typeface="Times New Roman" pitchFamily="18" charset="0"/>
              </a:rPr>
              <a:t>with VLC/</a:t>
            </a:r>
            <a:r>
              <a:rPr lang="en-US" sz="2000" dirty="0" err="1">
                <a:latin typeface="Times New Roman" pitchFamily="18" charset="0"/>
                <a:cs typeface="Times New Roman" pitchFamily="18" charset="0"/>
              </a:rPr>
              <a:t>LiFi</a:t>
            </a:r>
            <a:r>
              <a:rPr lang="en-US" sz="2000" dirty="0">
                <a:latin typeface="Times New Roman" pitchFamily="18" charset="0"/>
                <a:cs typeface="Times New Roman" pitchFamily="18" charset="0"/>
              </a:rPr>
              <a:t>, OCC shows some advantages:</a:t>
            </a:r>
          </a:p>
          <a:p>
            <a:pPr marL="741363" algn="just">
              <a:lnSpc>
                <a:spcPct val="110000"/>
              </a:lnSpc>
              <a:spcBef>
                <a:spcPts val="600"/>
              </a:spcBef>
              <a:spcAft>
                <a:spcPts val="600"/>
              </a:spcAft>
            </a:pPr>
            <a:r>
              <a:rPr lang="en-US" sz="2000" dirty="0">
                <a:latin typeface="Times New Roman" pitchFamily="18" charset="0"/>
                <a:cs typeface="Times New Roman" pitchFamily="18" charset="0"/>
              </a:rPr>
              <a:t>The camera lens can spatially separate light sources, and thus OCC technique can implement MIMO.</a:t>
            </a:r>
          </a:p>
          <a:p>
            <a:pPr marL="741363" algn="just">
              <a:lnSpc>
                <a:spcPct val="110000"/>
              </a:lnSpc>
              <a:spcBef>
                <a:spcPts val="600"/>
              </a:spcBef>
              <a:spcAft>
                <a:spcPts val="600"/>
              </a:spcAft>
            </a:pPr>
            <a:r>
              <a:rPr lang="en-US" sz="2000" dirty="0">
                <a:latin typeface="Times New Roman" pitchFamily="18" charset="0"/>
                <a:cs typeface="Times New Roman" pitchFamily="18" charset="0"/>
              </a:rPr>
              <a:t>Camera available everywhere, particularly smartphone cameras and CCTV. Thus, OCC may be a promising solution for market  acceptance.</a:t>
            </a:r>
          </a:p>
          <a:p>
            <a:pPr algn="just">
              <a:lnSpc>
                <a:spcPct val="110000"/>
              </a:lnSpc>
              <a:spcBef>
                <a:spcPts val="600"/>
              </a:spcBef>
              <a:spcAft>
                <a:spcPts val="600"/>
              </a:spcAft>
              <a:buFont typeface="Wingdings" panose="05000000000000000000" pitchFamily="2" charset="2"/>
              <a:buChar char="q"/>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036535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2800" dirty="0">
                <a:latin typeface="Times New Roman" panose="02020603050405020304" pitchFamily="18" charset="0"/>
                <a:cs typeface="Times New Roman" panose="02020603050405020304" pitchFamily="18" charset="0"/>
              </a:rPr>
              <a:t>Optical Camera Communication technique for </a:t>
            </a:r>
            <a:r>
              <a:rPr lang="en-US" sz="2800" dirty="0" err="1" smtClean="0">
                <a:latin typeface="Times New Roman" panose="02020603050405020304" pitchFamily="18" charset="0"/>
                <a:cs typeface="Times New Roman" panose="02020603050405020304" pitchFamily="18" charset="0"/>
              </a:rPr>
              <a:t>IoT</a:t>
            </a:r>
            <a:r>
              <a:rPr lang="en-US" sz="2800" dirty="0" smtClean="0">
                <a:latin typeface="Times New Roman" panose="02020603050405020304" pitchFamily="18" charset="0"/>
                <a:cs typeface="Times New Roman" panose="02020603050405020304" pitchFamily="18" charset="0"/>
              </a:rPr>
              <a:t> system</a:t>
            </a:r>
            <a:endParaRPr lang="en-US" sz="2800" dirty="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1139825" y="1144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Content Placeholder 3"/>
          <p:cNvSpPr>
            <a:spLocks noGrp="1"/>
          </p:cNvSpPr>
          <p:nvPr>
            <p:ph idx="1"/>
          </p:nvPr>
        </p:nvSpPr>
        <p:spPr>
          <a:xfrm>
            <a:off x="457200" y="1600200"/>
            <a:ext cx="8229600" cy="4525963"/>
          </a:xfrm>
        </p:spPr>
        <p:txBody>
          <a:bodyPr>
            <a:normAutofit/>
          </a:bodyPr>
          <a:lstStyle/>
          <a:p>
            <a:pPr algn="just">
              <a:buFont typeface="Wingdings" panose="05000000000000000000" pitchFamily="2" charset="2"/>
              <a:buChar char="q"/>
              <a:tabLst>
                <a:tab pos="344488" algn="l"/>
              </a:tabLst>
            </a:pPr>
            <a:r>
              <a:rPr lang="en-US" sz="1800" dirty="0" smtClean="0">
                <a:latin typeface="Times New Roman" panose="02020603050405020304" pitchFamily="18" charset="0"/>
                <a:cs typeface="Times New Roman" panose="02020603050405020304" pitchFamily="18" charset="0"/>
              </a:rPr>
              <a:t>Despite </a:t>
            </a:r>
            <a:r>
              <a:rPr lang="en-US" sz="1800" dirty="0">
                <a:latin typeface="Times New Roman" panose="02020603050405020304" pitchFamily="18" charset="0"/>
                <a:cs typeface="Times New Roman" panose="02020603050405020304" pitchFamily="18" charset="0"/>
              </a:rPr>
              <a:t>the potential of a massive industrial market for monitoring system, OCC technology still a few challenge by the environment requirements:</a:t>
            </a:r>
          </a:p>
          <a:p>
            <a:pPr marL="0" indent="0" algn="just">
              <a:buNone/>
              <a:tabLst>
                <a:tab pos="344488" algn="l"/>
              </a:tabLst>
            </a:pPr>
            <a:endParaRPr lang="en-US" sz="1800" dirty="0">
              <a:latin typeface="Times New Roman" panose="02020603050405020304" pitchFamily="18" charset="0"/>
              <a:cs typeface="Times New Roman" panose="02020603050405020304" pitchFamily="18" charset="0"/>
            </a:endParaRPr>
          </a:p>
          <a:p>
            <a:pPr marL="287338" indent="0" algn="just">
              <a:buNone/>
              <a:tabLst>
                <a:tab pos="344488" algn="l"/>
              </a:tabLst>
            </a:pPr>
            <a:endParaRPr lang="en-US" sz="1800" dirty="0">
              <a:latin typeface="Times New Roman" panose="02020603050405020304" pitchFamily="18" charset="0"/>
              <a:cs typeface="Times New Roman" panose="02020603050405020304" pitchFamily="18" charset="0"/>
            </a:endParaRPr>
          </a:p>
          <a:p>
            <a:pPr marL="630238" algn="just">
              <a:buFont typeface="Wingdings" panose="05000000000000000000" pitchFamily="2" charset="2"/>
              <a:buChar char="Ø"/>
              <a:tabLst>
                <a:tab pos="344488" algn="l"/>
              </a:tabLst>
            </a:pPr>
            <a:r>
              <a:rPr lang="en-US" sz="1800" dirty="0">
                <a:latin typeface="Times New Roman" panose="02020603050405020304" pitchFamily="18" charset="0"/>
                <a:cs typeface="Times New Roman" panose="02020603050405020304" pitchFamily="18" charset="0"/>
              </a:rPr>
              <a:t>The asynchronous </a:t>
            </a:r>
            <a:r>
              <a:rPr lang="en-US" sz="1800">
                <a:latin typeface="Times New Roman" panose="02020603050405020304" pitchFamily="18" charset="0"/>
                <a:cs typeface="Times New Roman" panose="02020603050405020304" pitchFamily="18" charset="0"/>
              </a:rPr>
              <a:t>communication </a:t>
            </a:r>
            <a:r>
              <a:rPr lang="en-US" sz="1800" smtClean="0">
                <a:latin typeface="Times New Roman" panose="02020603050405020304" pitchFamily="18" charset="0"/>
                <a:cs typeface="Times New Roman" panose="02020603050405020304" pitchFamily="18" charset="0"/>
              </a:rPr>
              <a:t>algorithm </a:t>
            </a:r>
            <a:r>
              <a:rPr lang="en-US" sz="1800" dirty="0">
                <a:latin typeface="Times New Roman" panose="02020603050405020304" pitchFamily="18" charset="0"/>
                <a:cs typeface="Times New Roman" panose="02020603050405020304" pitchFamily="18" charset="0"/>
              </a:rPr>
              <a:t>must support in OCC system. </a:t>
            </a:r>
          </a:p>
          <a:p>
            <a:pPr marL="287338" indent="0" algn="just">
              <a:buNone/>
              <a:tabLst>
                <a:tab pos="344488" algn="l"/>
              </a:tabLst>
            </a:pPr>
            <a:endParaRPr lang="en-US" sz="1800" dirty="0">
              <a:latin typeface="Times New Roman" panose="02020603050405020304" pitchFamily="18" charset="0"/>
              <a:cs typeface="Times New Roman" panose="02020603050405020304" pitchFamily="18" charset="0"/>
            </a:endParaRPr>
          </a:p>
          <a:p>
            <a:pPr marL="630238" algn="just">
              <a:buFont typeface="Wingdings" panose="05000000000000000000" pitchFamily="2" charset="2"/>
              <a:buChar char="Ø"/>
              <a:tabLst>
                <a:tab pos="344488" algn="l"/>
              </a:tabLst>
            </a:pPr>
            <a:r>
              <a:rPr lang="en-US" sz="1800" dirty="0">
                <a:latin typeface="Times New Roman" panose="02020603050405020304" pitchFamily="18" charset="0"/>
                <a:cs typeface="Times New Roman" panose="02020603050405020304" pitchFamily="18" charset="0"/>
              </a:rPr>
              <a:t>Flicker should be support. Optical clock rate should be at least 200Hz for no flicker-free</a:t>
            </a:r>
          </a:p>
          <a:p>
            <a:pPr marL="630238" algn="just">
              <a:buFont typeface="Wingdings" panose="05000000000000000000" pitchFamily="2" charset="2"/>
              <a:buChar char="Ø"/>
              <a:tabLst>
                <a:tab pos="344488" algn="l"/>
              </a:tabLst>
            </a:pPr>
            <a:endParaRPr lang="en-US" sz="1800" dirty="0">
              <a:latin typeface="Times New Roman" panose="02020603050405020304" pitchFamily="18" charset="0"/>
              <a:cs typeface="Times New Roman" panose="02020603050405020304" pitchFamily="18" charset="0"/>
            </a:endParaRPr>
          </a:p>
          <a:p>
            <a:pPr marL="630238" algn="just">
              <a:buFont typeface="Wingdings" panose="05000000000000000000" pitchFamily="2" charset="2"/>
              <a:buChar char="Ø"/>
              <a:tabLst>
                <a:tab pos="344488" algn="l"/>
              </a:tabLst>
            </a:pPr>
            <a:r>
              <a:rPr lang="en-US" sz="1800" dirty="0">
                <a:latin typeface="Times New Roman" panose="02020603050405020304" pitchFamily="18" charset="0"/>
                <a:cs typeface="Times New Roman" panose="02020603050405020304" pitchFamily="18" charset="0"/>
              </a:rPr>
              <a:t>Power consumption should be consider in transmitter side.</a:t>
            </a:r>
          </a:p>
        </p:txBody>
      </p:sp>
    </p:spTree>
    <p:extLst>
      <p:ext uri="{BB962C8B-B14F-4D97-AF65-F5344CB8AC3E}">
        <p14:creationId xmlns:p14="http://schemas.microsoft.com/office/powerpoint/2010/main" val="3963586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52400" y="350837"/>
            <a:ext cx="8521700" cy="1143000"/>
          </a:xfrm>
        </p:spPr>
        <p:txBody>
          <a:bodyPr>
            <a:normAutofit/>
          </a:bodyPr>
          <a:lstStyle/>
          <a:p>
            <a:r>
              <a:rPr lang="en-US" sz="2800" dirty="0">
                <a:latin typeface="Times New Roman" panose="02020603050405020304" pitchFamily="18" charset="0"/>
                <a:cs typeface="Times New Roman" panose="02020603050405020304" pitchFamily="18" charset="0"/>
              </a:rPr>
              <a:t>Optical Camera Communication technique for </a:t>
            </a:r>
            <a:r>
              <a:rPr lang="en-US" sz="2800" dirty="0" err="1">
                <a:latin typeface="Times New Roman" panose="02020603050405020304" pitchFamily="18" charset="0"/>
                <a:cs typeface="Times New Roman" panose="02020603050405020304" pitchFamily="18" charset="0"/>
              </a:rPr>
              <a:t>IoT</a:t>
            </a:r>
            <a:r>
              <a:rPr lang="en-US" sz="2800" dirty="0">
                <a:latin typeface="Times New Roman" panose="02020603050405020304" pitchFamily="18" charset="0"/>
                <a:cs typeface="Times New Roman" panose="02020603050405020304" pitchFamily="18" charset="0"/>
              </a:rPr>
              <a:t> system</a:t>
            </a:r>
          </a:p>
        </p:txBody>
      </p:sp>
      <p:sp>
        <p:nvSpPr>
          <p:cNvPr id="2" name="Rectangle 1"/>
          <p:cNvSpPr/>
          <p:nvPr/>
        </p:nvSpPr>
        <p:spPr>
          <a:xfrm>
            <a:off x="1524000" y="5943600"/>
            <a:ext cx="6407150" cy="369332"/>
          </a:xfrm>
          <a:prstGeom prst="rect">
            <a:avLst/>
          </a:prstGeom>
        </p:spPr>
        <p:txBody>
          <a:bodyPr wrap="square">
            <a:spAutoFit/>
          </a:bodyPr>
          <a:lstStyle/>
          <a:p>
            <a:pPr algn="ctr"/>
            <a:r>
              <a:rPr lang="en-US" dirty="0" smtClean="0">
                <a:solidFill>
                  <a:srgbClr val="000000"/>
                </a:solidFill>
                <a:latin typeface="Times New Roman"/>
                <a:cs typeface="Arial" panose="020B0604020202020204" pitchFamily="34" charset="0"/>
              </a:rPr>
              <a:t>Example of OCC for </a:t>
            </a:r>
            <a:r>
              <a:rPr lang="en-US" dirty="0" err="1" smtClean="0">
                <a:solidFill>
                  <a:srgbClr val="000000"/>
                </a:solidFill>
                <a:latin typeface="Times New Roman"/>
                <a:cs typeface="Arial" panose="020B0604020202020204" pitchFamily="34" charset="0"/>
              </a:rPr>
              <a:t>IoT</a:t>
            </a:r>
            <a:endParaRPr lang="en-US" dirty="0">
              <a:solidFill>
                <a:srgbClr val="000000"/>
              </a:solidFill>
              <a:latin typeface="Times New Roman"/>
              <a:cs typeface="Arial" panose="020B0604020202020204" pitchFamily="34" charset="0"/>
            </a:endParaRPr>
          </a:p>
        </p:txBody>
      </p:sp>
      <p:sp>
        <p:nvSpPr>
          <p:cNvPr id="3" name="Rectangle 2"/>
          <p:cNvSpPr>
            <a:spLocks noChangeArrowheads="1"/>
          </p:cNvSpPr>
          <p:nvPr/>
        </p:nvSpPr>
        <p:spPr bwMode="auto">
          <a:xfrm>
            <a:off x="1139825" y="11445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1" name="Picture 10"/>
          <p:cNvPicPr>
            <a:picLocks noChangeAspect="1"/>
          </p:cNvPicPr>
          <p:nvPr/>
        </p:nvPicPr>
        <p:blipFill>
          <a:blip r:embed="rId2"/>
          <a:stretch>
            <a:fillRect/>
          </a:stretch>
        </p:blipFill>
        <p:spPr>
          <a:xfrm>
            <a:off x="1419400" y="1373187"/>
            <a:ext cx="6616350" cy="4419600"/>
          </a:xfrm>
          <a:prstGeom prst="rect">
            <a:avLst/>
          </a:prstGeom>
        </p:spPr>
      </p:pic>
    </p:spTree>
    <p:extLst>
      <p:ext uri="{BB962C8B-B14F-4D97-AF65-F5344CB8AC3E}">
        <p14:creationId xmlns:p14="http://schemas.microsoft.com/office/powerpoint/2010/main" val="23513146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16106</TotalTime>
  <Words>302</Words>
  <Application>Microsoft Office PowerPoint</Application>
  <PresentationFormat>On-screen Show (4:3)</PresentationFormat>
  <Paragraphs>39</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맑은 고딕</vt:lpstr>
      <vt:lpstr>Arial</vt:lpstr>
      <vt:lpstr>Calibri</vt:lpstr>
      <vt:lpstr>Times New Roman</vt:lpstr>
      <vt:lpstr>Wingdings</vt:lpstr>
      <vt:lpstr>Office Theme</vt:lpstr>
      <vt:lpstr>PowerPoint Presentation</vt:lpstr>
      <vt:lpstr>PowerPoint Presentation</vt:lpstr>
      <vt:lpstr>Introduction</vt:lpstr>
      <vt:lpstr>Introduction</vt:lpstr>
      <vt:lpstr>Introduction</vt:lpstr>
      <vt:lpstr>Optical Camera Communication technique for IoT system</vt:lpstr>
      <vt:lpstr>Optical Camera Communication technique for IoT system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NEW BAND PLAN FOR 15.7</dc:title>
  <dc:creator>Soo-Young Chang</dc:creator>
  <cp:lastModifiedBy>Huy Nguyen Ngoc</cp:lastModifiedBy>
  <cp:revision>695</cp:revision>
  <cp:lastPrinted>2017-05-07T15:48:38Z</cp:lastPrinted>
  <dcterms:created xsi:type="dcterms:W3CDTF">2010-05-15T17:50:32Z</dcterms:created>
  <dcterms:modified xsi:type="dcterms:W3CDTF">2021-01-18T10:41:11Z</dcterms:modified>
</cp:coreProperties>
</file>