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63" r:id="rId1"/>
  </p:sldMasterIdLst>
  <p:notesMasterIdLst>
    <p:notesMasterId r:id="rId6"/>
  </p:notesMasterIdLst>
  <p:handoutMasterIdLst>
    <p:handoutMasterId r:id="rId7"/>
  </p:handoutMasterIdLst>
  <p:sldIdLst>
    <p:sldId id="340" r:id="rId2"/>
    <p:sldId id="344" r:id="rId3"/>
    <p:sldId id="343" r:id="rId4"/>
    <p:sldId id="346" r:id="rId5"/>
  </p:sldIdLst>
  <p:sldSz cx="9144000" cy="6858000" type="screen4x3"/>
  <p:notesSz cx="6789738" cy="9929813"/>
  <p:defaultTextStyle>
    <a:defPPr>
      <a:defRPr lang="en-US"/>
    </a:defPPr>
    <a:lvl1pPr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1pPr>
    <a:lvl2pPr marL="4572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2pPr>
    <a:lvl3pPr marL="9144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3pPr>
    <a:lvl4pPr marL="13716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4pPr>
    <a:lvl5pPr marL="1828800" algn="ctr" rtl="0" eaLnBrk="0" fontAlgn="base" hangingPunct="0">
      <a:spcBef>
        <a:spcPct val="0"/>
      </a:spcBef>
      <a:spcAft>
        <a:spcPct val="0"/>
      </a:spcAft>
      <a:defRPr sz="25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25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25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25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25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FF00"/>
    <a:srgbClr val="FF9933"/>
    <a:srgbClr val="FF6600"/>
    <a:srgbClr val="FFFF99"/>
    <a:srgbClr val="808080"/>
    <a:srgbClr val="A83718"/>
    <a:srgbClr val="AECE0E"/>
    <a:srgbClr val="438D8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1" autoAdjust="0"/>
    <p:restoredTop sz="94823" autoAdjust="0"/>
  </p:normalViewPr>
  <p:slideViewPr>
    <p:cSldViewPr>
      <p:cViewPr varScale="1">
        <p:scale>
          <a:sx n="82" d="100"/>
          <a:sy n="82" d="100"/>
        </p:scale>
        <p:origin x="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106"/>
    </p:cViewPr>
  </p:sorterViewPr>
  <p:notesViewPr>
    <p:cSldViewPr>
      <p:cViewPr varScale="1">
        <p:scale>
          <a:sx n="43" d="100"/>
          <a:sy n="43" d="100"/>
        </p:scale>
        <p:origin x="-2026" y="-77"/>
      </p:cViewPr>
      <p:guideLst>
        <p:guide orient="horz" pos="3127"/>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2644" cy="496491"/>
          </a:xfrm>
          <a:prstGeom prst="rect">
            <a:avLst/>
          </a:prstGeom>
          <a:noFill/>
          <a:ln>
            <a:noFill/>
          </a:ln>
          <a:effectLst/>
        </p:spPr>
        <p:txBody>
          <a:bodyPr vert="horz" wrap="square" lIns="95441" tIns="47721" rIns="95441" bIns="47721" numCol="1" anchor="t"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20483" name="Rectangle 3"/>
          <p:cNvSpPr>
            <a:spLocks noGrp="1" noChangeArrowheads="1"/>
          </p:cNvSpPr>
          <p:nvPr>
            <p:ph type="dt" sz="quarter" idx="1"/>
          </p:nvPr>
        </p:nvSpPr>
        <p:spPr bwMode="auto">
          <a:xfrm>
            <a:off x="3847094" y="0"/>
            <a:ext cx="2942644" cy="496491"/>
          </a:xfrm>
          <a:prstGeom prst="rect">
            <a:avLst/>
          </a:prstGeom>
          <a:noFill/>
          <a:ln>
            <a:noFill/>
          </a:ln>
          <a:effectLst/>
        </p:spPr>
        <p:txBody>
          <a:bodyPr vert="horz" wrap="square" lIns="95441" tIns="47721" rIns="95441" bIns="47721" numCol="1" anchor="t"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endParaRPr lang="en-US" altLang="ja-JP"/>
          </a:p>
        </p:txBody>
      </p:sp>
      <p:sp>
        <p:nvSpPr>
          <p:cNvPr id="20484" name="Rectangle 4"/>
          <p:cNvSpPr>
            <a:spLocks noGrp="1" noChangeArrowheads="1"/>
          </p:cNvSpPr>
          <p:nvPr>
            <p:ph type="ftr" sz="quarter" idx="2"/>
          </p:nvPr>
        </p:nvSpPr>
        <p:spPr bwMode="auto">
          <a:xfrm>
            <a:off x="0" y="9433322"/>
            <a:ext cx="2942644" cy="496491"/>
          </a:xfrm>
          <a:prstGeom prst="rect">
            <a:avLst/>
          </a:prstGeom>
          <a:noFill/>
          <a:ln>
            <a:noFill/>
          </a:ln>
          <a:effectLst/>
        </p:spPr>
        <p:txBody>
          <a:bodyPr vert="horz" wrap="square" lIns="95441" tIns="47721" rIns="95441" bIns="47721" numCol="1" anchor="b"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20485" name="Rectangle 5"/>
          <p:cNvSpPr>
            <a:spLocks noGrp="1" noChangeArrowheads="1"/>
          </p:cNvSpPr>
          <p:nvPr>
            <p:ph type="sldNum" sz="quarter" idx="3"/>
          </p:nvPr>
        </p:nvSpPr>
        <p:spPr bwMode="auto">
          <a:xfrm>
            <a:off x="3847094" y="9433322"/>
            <a:ext cx="2942644" cy="496491"/>
          </a:xfrm>
          <a:prstGeom prst="rect">
            <a:avLst/>
          </a:prstGeom>
          <a:noFill/>
          <a:ln>
            <a:noFill/>
          </a:ln>
          <a:effectLst/>
        </p:spPr>
        <p:txBody>
          <a:bodyPr vert="horz" wrap="square" lIns="95441" tIns="47721" rIns="95441" bIns="47721" numCol="1" anchor="b"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fld id="{F408E8A7-E4C5-4015-83F8-C30E962D929A}" type="slidenum">
              <a:rPr lang="ja-JP" altLang="en-US"/>
              <a:pPr>
                <a:defRPr/>
              </a:pPr>
              <a:t>‹#›</a:t>
            </a:fld>
            <a:endParaRPr lang="en-US" altLang="ja-JP"/>
          </a:p>
        </p:txBody>
      </p:sp>
    </p:spTree>
    <p:extLst>
      <p:ext uri="{BB962C8B-B14F-4D97-AF65-F5344CB8AC3E}">
        <p14:creationId xmlns:p14="http://schemas.microsoft.com/office/powerpoint/2010/main" val="3670677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2644" cy="496491"/>
          </a:xfrm>
          <a:prstGeom prst="rect">
            <a:avLst/>
          </a:prstGeom>
          <a:noFill/>
          <a:ln>
            <a:noFill/>
          </a:ln>
          <a:effectLst/>
        </p:spPr>
        <p:txBody>
          <a:bodyPr vert="horz" wrap="square" lIns="95441" tIns="47721" rIns="95441" bIns="47721" numCol="1" anchor="t"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47094" y="0"/>
            <a:ext cx="2942644" cy="496491"/>
          </a:xfrm>
          <a:prstGeom prst="rect">
            <a:avLst/>
          </a:prstGeom>
          <a:noFill/>
          <a:ln>
            <a:noFill/>
          </a:ln>
          <a:effectLst/>
        </p:spPr>
        <p:txBody>
          <a:bodyPr vert="horz" wrap="square" lIns="95441" tIns="47721" rIns="95441" bIns="47721" numCol="1" anchor="t"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11225" y="744538"/>
            <a:ext cx="4967288"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30562" y="4716661"/>
            <a:ext cx="4528615" cy="4468416"/>
          </a:xfrm>
          <a:prstGeom prst="rect">
            <a:avLst/>
          </a:prstGeom>
          <a:noFill/>
          <a:ln>
            <a:noFill/>
          </a:ln>
          <a:effectLst/>
        </p:spPr>
        <p:txBody>
          <a:bodyPr vert="horz" wrap="square" lIns="95441" tIns="47721" rIns="95441" bIns="47721"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5126" name="Rectangle 6"/>
          <p:cNvSpPr>
            <a:spLocks noGrp="1" noChangeArrowheads="1"/>
          </p:cNvSpPr>
          <p:nvPr>
            <p:ph type="ftr" sz="quarter" idx="4"/>
          </p:nvPr>
        </p:nvSpPr>
        <p:spPr bwMode="auto">
          <a:xfrm>
            <a:off x="0" y="9433322"/>
            <a:ext cx="2942644" cy="496491"/>
          </a:xfrm>
          <a:prstGeom prst="rect">
            <a:avLst/>
          </a:prstGeom>
          <a:noFill/>
          <a:ln>
            <a:noFill/>
          </a:ln>
          <a:effectLst/>
        </p:spPr>
        <p:txBody>
          <a:bodyPr vert="horz" wrap="square" lIns="95441" tIns="47721" rIns="95441" bIns="47721" numCol="1" anchor="b" anchorCtr="0" compatLnSpc="1">
            <a:prstTxWarp prst="textNoShape">
              <a:avLst/>
            </a:prstTxWarp>
          </a:bodyPr>
          <a:lstStyle>
            <a:lvl1pPr algn="l" defTabSz="953385">
              <a:defRPr sz="1200">
                <a:latin typeface="Helvetica" pitchFamily="34"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47094" y="9433322"/>
            <a:ext cx="2942644" cy="496491"/>
          </a:xfrm>
          <a:prstGeom prst="rect">
            <a:avLst/>
          </a:prstGeom>
          <a:noFill/>
          <a:ln>
            <a:noFill/>
          </a:ln>
          <a:effectLst/>
        </p:spPr>
        <p:txBody>
          <a:bodyPr vert="horz" wrap="square" lIns="95441" tIns="47721" rIns="95441" bIns="47721" numCol="1" anchor="b" anchorCtr="0" compatLnSpc="1">
            <a:prstTxWarp prst="textNoShape">
              <a:avLst/>
            </a:prstTxWarp>
          </a:bodyPr>
          <a:lstStyle>
            <a:lvl1pPr algn="r" defTabSz="953385">
              <a:defRPr sz="1200">
                <a:latin typeface="Helvetica" pitchFamily="34" charset="0"/>
                <a:ea typeface="ＭＳ Ｐゴシック" pitchFamily="50" charset="-128"/>
              </a:defRPr>
            </a:lvl1pPr>
          </a:lstStyle>
          <a:p>
            <a:pPr>
              <a:defRPr/>
            </a:pPr>
            <a:fld id="{43540765-7C0F-4C65-9A43-A73571FCC128}" type="slidenum">
              <a:rPr lang="ja-JP" altLang="en-US"/>
              <a:pPr>
                <a:defRPr/>
              </a:pPr>
              <a:t>‹#›</a:t>
            </a:fld>
            <a:endParaRPr lang="en-US" altLang="ja-JP"/>
          </a:p>
        </p:txBody>
      </p:sp>
    </p:spTree>
    <p:extLst>
      <p:ext uri="{BB962C8B-B14F-4D97-AF65-F5344CB8AC3E}">
        <p14:creationId xmlns:p14="http://schemas.microsoft.com/office/powerpoint/2010/main" val="224819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Helvetica" pitchFamily="34"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日付プレースホルダー 4"/>
          <p:cNvSpPr>
            <a:spLocks noGrp="1"/>
          </p:cNvSpPr>
          <p:nvPr>
            <p:ph type="dt" sz="half" idx="10"/>
          </p:nvPr>
        </p:nvSpPr>
        <p:spPr/>
        <p:txBody>
          <a:bodyPr/>
          <a:lstStyle/>
          <a:p>
            <a:r>
              <a:rPr lang="en-US" altLang="ja-JP" dirty="0">
                <a:solidFill>
                  <a:srgbClr val="000000"/>
                </a:solidFill>
              </a:rPr>
              <a:t>July 2020</a:t>
            </a:r>
          </a:p>
        </p:txBody>
      </p:sp>
      <p:sp>
        <p:nvSpPr>
          <p:cNvPr id="6" name="フッター プレースホルダー 5"/>
          <p:cNvSpPr>
            <a:spLocks noGrp="1"/>
          </p:cNvSpPr>
          <p:nvPr>
            <p:ph type="ftr" sz="quarter" idx="11"/>
          </p:nvPr>
        </p:nvSpPr>
        <p:spPr>
          <a:xfrm>
            <a:off x="6948264" y="6475412"/>
            <a:ext cx="1662336" cy="184666"/>
          </a:xfrm>
        </p:spPr>
        <p:txBody>
          <a:bodyPr/>
          <a:lstStyle>
            <a:lvl1pPr>
              <a:defRPr sz="1200">
                <a:latin typeface="Times New Roman" panose="02020603050405020304" pitchFamily="18" charset="0"/>
                <a:cs typeface="Times New Roman" panose="02020603050405020304" pitchFamily="18" charset="0"/>
              </a:defRPr>
            </a:lvl1pPr>
          </a:lstStyle>
          <a:p>
            <a:r>
              <a:rPr lang="en-US" altLang="ja-JP" dirty="0">
                <a:solidFill>
                  <a:srgbClr val="000000"/>
                </a:solidFill>
              </a:rPr>
              <a:t>Hiroyo Ogawa, NICT</a:t>
            </a:r>
          </a:p>
        </p:txBody>
      </p:sp>
      <p:sp>
        <p:nvSpPr>
          <p:cNvPr id="7" name="スライド番号プレースホルダー 6"/>
          <p:cNvSpPr>
            <a:spLocks noGrp="1"/>
          </p:cNvSpPr>
          <p:nvPr>
            <p:ph type="sldNum" sz="quarter" idx="12"/>
          </p:nvPr>
        </p:nvSpPr>
        <p:spPr>
          <a:xfrm>
            <a:off x="4342399" y="6475413"/>
            <a:ext cx="535403" cy="184666"/>
          </a:xfrm>
        </p:spPr>
        <p:txBody>
          <a:bodyPr/>
          <a:lstStyle>
            <a:lvl1pPr>
              <a:defRPr sz="1200">
                <a:latin typeface="Times New Roman" panose="02020603050405020304" pitchFamily="18" charset="0"/>
                <a:cs typeface="Times New Roman" panose="02020603050405020304" pitchFamily="18" charset="0"/>
              </a:defRPr>
            </a:lvl1pPr>
          </a:lstStyle>
          <a:p>
            <a:r>
              <a:rPr lang="en-US" altLang="ja-JP">
                <a:solidFill>
                  <a:srgbClr val="000000"/>
                </a:solidFill>
              </a:rPr>
              <a:t>Slide </a:t>
            </a:r>
            <a:fld id="{F69E8647-5970-47F5-BBFE-19FDDA84B70F}"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128896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algn="l"/>
            <a:r>
              <a:rPr lang="en-US" altLang="ja-JP" dirty="0">
                <a:solidFill>
                  <a:srgbClr val="000000"/>
                </a:solidFill>
                <a:latin typeface="Times New Roman" pitchFamily="18" charset="0"/>
              </a:rPr>
              <a:t>January 2021</a:t>
            </a:r>
          </a:p>
        </p:txBody>
      </p:sp>
      <p:sp>
        <p:nvSpPr>
          <p:cNvPr id="1029" name="Rectangle 5"/>
          <p:cNvSpPr>
            <a:spLocks noGrp="1" noChangeArrowheads="1"/>
          </p:cNvSpPr>
          <p:nvPr>
            <p:ph type="ftr" sz="quarter" idx="3"/>
          </p:nvPr>
        </p:nvSpPr>
        <p:spPr bwMode="auto">
          <a:xfrm>
            <a:off x="6588224" y="6475413"/>
            <a:ext cx="20223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latin typeface="Times New Roman" panose="02020603050405020304" pitchFamily="18" charset="0"/>
                <a:ea typeface="ＭＳ Ｐゴシック" charset="-128"/>
                <a:cs typeface="Times New Roman" panose="02020603050405020304" pitchFamily="18" charset="0"/>
              </a:defRPr>
            </a:lvl1pPr>
          </a:lstStyle>
          <a:p>
            <a:r>
              <a:rPr lang="en-US" altLang="ja-JP" dirty="0">
                <a:solidFill>
                  <a:srgbClr val="000000"/>
                </a:solidFill>
              </a:rPr>
              <a:t>Hiroyo Ogawa, NICT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sz="1200" dirty="0">
                <a:solidFill>
                  <a:srgbClr val="000000"/>
                </a:solidFill>
                <a:latin typeface="Times New Roman" pitchFamily="18" charset="0"/>
              </a:rPr>
              <a:t>Slide </a:t>
            </a:r>
            <a:fld id="{F69E8647-5970-47F5-BBFE-19FDDA84B70F}" type="slidenum">
              <a:rPr lang="en-US" altLang="ja-JP" sz="1200">
                <a:solidFill>
                  <a:srgbClr val="000000"/>
                </a:solidFill>
                <a:latin typeface="Times New Roman" pitchFamily="18" charset="0"/>
              </a:rPr>
              <a:pPr/>
              <a:t>‹#›</a:t>
            </a:fld>
            <a:endParaRPr lang="en-US" altLang="ja-JP" sz="1200" dirty="0">
              <a:solidFill>
                <a:srgbClr val="000000"/>
              </a:solidFill>
              <a:latin typeface="Times New Roman" pitchFamily="18" charset="0"/>
            </a:endParaRPr>
          </a:p>
        </p:txBody>
      </p:sp>
      <p:sp>
        <p:nvSpPr>
          <p:cNvPr id="1031" name="Rectangle 7"/>
          <p:cNvSpPr>
            <a:spLocks noChangeArrowheads="1"/>
          </p:cNvSpPr>
          <p:nvPr/>
        </p:nvSpPr>
        <p:spPr bwMode="auto">
          <a:xfrm>
            <a:off x="3059832" y="394156"/>
            <a:ext cx="53983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ja-JP" sz="1400" b="1" dirty="0">
                <a:solidFill>
                  <a:srgbClr val="000000"/>
                </a:solidFill>
                <a:latin typeface="Times New Roman" pitchFamily="18" charset="0"/>
                <a:ea typeface="ＭＳ Ｐゴシック" charset="-128"/>
              </a:rPr>
              <a:t>doc.: IEEE 802.15-21-0038-00-0thz</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r>
              <a:rPr lang="en-US" altLang="ja-JP" sz="1200" dirty="0">
                <a:solidFill>
                  <a:srgbClr val="000000"/>
                </a:solidFill>
                <a:latin typeface="Times New Roman" pitchFamily="18" charset="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1200">
              <a:solidFill>
                <a:srgbClr val="000000"/>
              </a:solidFill>
              <a:latin typeface="Times New Roman" pitchFamily="18" charset="0"/>
            </a:endParaRPr>
          </a:p>
        </p:txBody>
      </p:sp>
    </p:spTree>
    <p:extLst>
      <p:ext uri="{BB962C8B-B14F-4D97-AF65-F5344CB8AC3E}">
        <p14:creationId xmlns:p14="http://schemas.microsoft.com/office/powerpoint/2010/main" val="4178608937"/>
      </p:ext>
    </p:extLst>
  </p:cSld>
  <p:clrMap bg1="lt1" tx1="dk1" bg2="lt2" tx2="dk2" accent1="accent1" accent2="accent2" accent3="accent3" accent4="accent4" accent5="accent5" accent6="accent6" hlink="hlink" folHlink="folHlink"/>
  <p:sldLayoutIdLst>
    <p:sldLayoutId id="2147484467" r:id="rId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812088"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800" b="1" u="sng" dirty="0">
                <a:solidFill>
                  <a:srgbClr val="000000"/>
                </a:solidFill>
                <a:effectLst>
                  <a:outerShdw blurRad="38100" dist="38100" dir="2700000" algn="tl">
                    <a:srgbClr val="C0C0C0"/>
                  </a:outerShdw>
                </a:effectLst>
                <a:latin typeface="Times New Roman" pitchFamily="18" charset="0"/>
                <a:ea typeface="ＭＳ Ｐゴシック" charset="-128"/>
                <a:cs typeface="Times New Roman" panose="02020603050405020304" pitchFamily="18" charset="0"/>
              </a:rPr>
              <a:t>Project: IEEE P802.15 Working Group for Wireless Personal Area Networks (WPANs)</a:t>
            </a:r>
            <a:endParaRPr lang="en-US" altLang="ja-JP" sz="1600" b="1" dirty="0">
              <a:solidFill>
                <a:srgbClr val="000000"/>
              </a:solidFill>
              <a:latin typeface="Times New Roman" pitchFamily="18" charset="0"/>
              <a:ea typeface="ＭＳ Ｐゴシック" charset="-128"/>
              <a:cs typeface="Times New Roman" panose="02020603050405020304" pitchFamily="18" charset="0"/>
            </a:endParaRPr>
          </a:p>
          <a:p>
            <a:pPr algn="l"/>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Submission Title:</a:t>
            </a:r>
            <a:r>
              <a:rPr lang="en-US" altLang="ja-JP" sz="1600" dirty="0">
                <a:solidFill>
                  <a:srgbClr val="000000"/>
                </a:solidFill>
                <a:latin typeface="Times New Roman" pitchFamily="18" charset="0"/>
                <a:ea typeface="ＭＳ Ｐゴシック" charset="-128"/>
                <a:cs typeface="Times New Roman" panose="02020603050405020304" pitchFamily="18" charset="0"/>
              </a:rPr>
              <a:t> A reply liaison statement to ITU-R WP 5A</a:t>
            </a:r>
            <a:endParaRPr kumimoji="1" lang="en-US" altLang="ja-JP" sz="1800" dirty="0">
              <a:solidFill>
                <a:srgbClr val="000000"/>
              </a:solidFill>
              <a:latin typeface="Times New Roman" pitchFamily="18" charset="0"/>
              <a:ea typeface="HGPｺﾞｼｯｸM" panose="020B0600000000000000" pitchFamily="50" charset="-128"/>
              <a:cs typeface="Times New Roman" panose="02020603050405020304" pitchFamily="18" charset="0"/>
            </a:endParaRP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Date Submitted: </a:t>
            </a:r>
            <a:r>
              <a:rPr lang="en-US" altLang="ja-JP" sz="1600" dirty="0">
                <a:solidFill>
                  <a:srgbClr val="000000"/>
                </a:solidFill>
                <a:latin typeface="Times New Roman" pitchFamily="18" charset="0"/>
                <a:ea typeface="ＭＳ Ｐゴシック" charset="-128"/>
                <a:cs typeface="Times New Roman" panose="02020603050405020304" pitchFamily="18" charset="0"/>
              </a:rPr>
              <a:t>18 January 2021</a:t>
            </a: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Source:</a:t>
            </a:r>
            <a:r>
              <a:rPr lang="en-US" altLang="ja-JP" sz="1600" dirty="0">
                <a:solidFill>
                  <a:srgbClr val="000000"/>
                </a:solidFill>
                <a:latin typeface="Times New Roman" pitchFamily="18" charset="0"/>
                <a:ea typeface="ＭＳ Ｐゴシック" charset="-128"/>
                <a:cs typeface="Times New Roman" panose="02020603050405020304" pitchFamily="18" charset="0"/>
              </a:rPr>
              <a:t> Hiroyo Ogawa, Iwao Hosako, Akifumi Kasamatsu, Norihiko Sekine, Shingo Saito, </a:t>
            </a:r>
            <a:r>
              <a:rPr lang="en-US" altLang="ja-JP" sz="1600" dirty="0" err="1">
                <a:solidFill>
                  <a:srgbClr val="000000"/>
                </a:solidFill>
                <a:latin typeface="Times New Roman" pitchFamily="18" charset="0"/>
                <a:ea typeface="ＭＳ Ｐゴシック" charset="-128"/>
                <a:cs typeface="Times New Roman" panose="02020603050405020304" pitchFamily="18" charset="0"/>
              </a:rPr>
              <a:t>Keizo</a:t>
            </a:r>
            <a:r>
              <a:rPr lang="en-US" altLang="ja-JP" sz="1600" dirty="0">
                <a:solidFill>
                  <a:srgbClr val="000000"/>
                </a:solidFill>
                <a:latin typeface="Times New Roman" pitchFamily="18" charset="0"/>
                <a:ea typeface="ＭＳ Ｐゴシック" charset="-128"/>
                <a:cs typeface="Times New Roman" panose="02020603050405020304" pitchFamily="18" charset="0"/>
              </a:rPr>
              <a:t> Inagaki, Atsushi Kanno, Katsumi Fujii, Hirokazu Sawada</a:t>
            </a:r>
          </a:p>
          <a:p>
            <a:pPr algn="l"/>
            <a:r>
              <a:rPr lang="en-US" altLang="ja-JP" sz="1600" dirty="0">
                <a:solidFill>
                  <a:srgbClr val="000000"/>
                </a:solidFill>
                <a:latin typeface="Times New Roman" pitchFamily="18" charset="0"/>
                <a:ea typeface="ＭＳ Ｐゴシック" charset="-128"/>
                <a:cs typeface="Times New Roman" panose="02020603050405020304" pitchFamily="18" charset="0"/>
              </a:rPr>
              <a:t>Company: NICT</a:t>
            </a:r>
          </a:p>
          <a:p>
            <a:pPr algn="l"/>
            <a:r>
              <a:rPr lang="en-US" altLang="ja-JP" sz="1600" dirty="0">
                <a:solidFill>
                  <a:srgbClr val="000000"/>
                </a:solidFill>
                <a:latin typeface="Times New Roman" pitchFamily="18" charset="0"/>
                <a:ea typeface="ＭＳ Ｐゴシック" charset="-128"/>
                <a:cs typeface="Times New Roman" panose="02020603050405020304" pitchFamily="18" charset="0"/>
              </a:rPr>
              <a:t>Address </a:t>
            </a:r>
            <a:r>
              <a:rPr lang="fi-FI" altLang="ja-JP" sz="1600" dirty="0">
                <a:solidFill>
                  <a:srgbClr val="000000"/>
                </a:solidFill>
                <a:latin typeface="Times New Roman" pitchFamily="18" charset="0"/>
                <a:ea typeface="ＭＳ Ｐゴシック" charset="-128"/>
                <a:cs typeface="Times New Roman" panose="02020603050405020304" pitchFamily="18" charset="0"/>
              </a:rPr>
              <a:t>4-2-1, Nukuikita, Koganei, 184-8795, Tokyo, Japan</a:t>
            </a:r>
            <a:endParaRPr lang="en-US" altLang="ja-JP" sz="1600" dirty="0">
              <a:solidFill>
                <a:srgbClr val="000000"/>
              </a:solidFill>
              <a:latin typeface="Times New Roman" pitchFamily="18" charset="0"/>
              <a:ea typeface="ＭＳ Ｐゴシック" charset="-128"/>
              <a:cs typeface="Times New Roman" panose="02020603050405020304" pitchFamily="18" charset="0"/>
            </a:endParaRPr>
          </a:p>
          <a:p>
            <a:pPr algn="l"/>
            <a:r>
              <a:rPr lang="en-US" altLang="ja-JP" sz="1600" dirty="0">
                <a:solidFill>
                  <a:srgbClr val="000000"/>
                </a:solidFill>
                <a:latin typeface="Times New Roman" pitchFamily="18" charset="0"/>
                <a:ea typeface="ＭＳ Ｐゴシック" charset="-128"/>
                <a:cs typeface="Times New Roman" panose="02020603050405020304" pitchFamily="18" charset="0"/>
              </a:rPr>
              <a:t>Voice:+ 81 42 327 5043, FAX: , E-Mail: hiroyoogawa@nict.go.jp</a:t>
            </a:r>
          </a:p>
          <a:p>
            <a:pPr algn="l">
              <a:spcBef>
                <a:spcPts val="600"/>
              </a:spcBef>
              <a:spcAft>
                <a:spcPts val="0"/>
              </a:spcAft>
            </a:pPr>
            <a:r>
              <a:rPr lang="en-US" altLang="ja-JP" sz="1600" b="1" dirty="0">
                <a:solidFill>
                  <a:srgbClr val="000000"/>
                </a:solidFill>
                <a:latin typeface="Times New Roman" pitchFamily="18" charset="0"/>
                <a:ea typeface="ＭＳ Ｐゴシック" charset="-128"/>
                <a:cs typeface="Times New Roman" panose="02020603050405020304" pitchFamily="18" charset="0"/>
              </a:rPr>
              <a:t>Re:</a:t>
            </a:r>
            <a:r>
              <a:rPr lang="en-US" altLang="ja-JP" sz="1600" dirty="0">
                <a:solidFill>
                  <a:srgbClr val="000000"/>
                </a:solidFill>
                <a:latin typeface="Times New Roman" pitchFamily="18" charset="0"/>
                <a:ea typeface="ＭＳ Ｐゴシック" charset="-128"/>
                <a:cs typeface="Times New Roman" panose="02020603050405020304" pitchFamily="18" charset="0"/>
              </a:rPr>
              <a:t> n/a</a:t>
            </a:r>
          </a:p>
          <a:p>
            <a:pPr algn="l">
              <a:spcBef>
                <a:spcPts val="600"/>
              </a:spcBef>
              <a:spcAft>
                <a:spcPts val="0"/>
              </a:spcAft>
            </a:pPr>
            <a:r>
              <a:rPr lang="en-US" altLang="ja-JP" sz="1600" b="1" dirty="0">
                <a:solidFill>
                  <a:srgbClr val="000000"/>
                </a:solidFill>
                <a:latin typeface="Times New Roman" pitchFamily="18" charset="0"/>
                <a:ea typeface="ＭＳ Ｐゴシック" charset="-128"/>
                <a:cs typeface="Times New Roman" panose="02020603050405020304" pitchFamily="18" charset="0"/>
              </a:rPr>
              <a:t>Abstract:</a:t>
            </a:r>
            <a:r>
              <a:rPr lang="en-US" altLang="ja-JP" sz="1600" dirty="0">
                <a:solidFill>
                  <a:srgbClr val="000000"/>
                </a:solidFill>
                <a:latin typeface="Times New Roman" pitchFamily="18" charset="0"/>
                <a:ea typeface="ＭＳ Ｐゴシック" charset="-128"/>
                <a:cs typeface="Times New Roman" panose="02020603050405020304" pitchFamily="18" charset="0"/>
              </a:rPr>
              <a:t>	ITU-R WP 5A developed Report ITU-R M.2417-0 in which the technical and operational characteristics of land-mobile service applications were provided from IEEE802.15.3d in response to the liaison statement from ITU-R WP 5A in 2017. The reply liaison statement informing the technical and operational characteristics specified in the frequency range 275-450 GHz in Report ITU-R M.2417 could be applied to those in the frequency range 252-275 GHz should be sent to ITU-R WP 5A.  </a:t>
            </a:r>
          </a:p>
          <a:p>
            <a:pPr algn="l">
              <a:spcBef>
                <a:spcPts val="600"/>
              </a:spcBef>
              <a:spcAft>
                <a:spcPts val="0"/>
              </a:spcAft>
            </a:pPr>
            <a:r>
              <a:rPr lang="en-US" altLang="ja-JP" sz="1600" b="1" dirty="0">
                <a:solidFill>
                  <a:srgbClr val="000000"/>
                </a:solidFill>
                <a:latin typeface="Times New Roman" pitchFamily="18" charset="0"/>
                <a:ea typeface="ＭＳ Ｐゴシック" charset="-128"/>
                <a:cs typeface="Times New Roman" panose="02020603050405020304" pitchFamily="18" charset="0"/>
              </a:rPr>
              <a:t>Purpose:</a:t>
            </a:r>
            <a:r>
              <a:rPr lang="en-US" altLang="ja-JP" sz="1600" dirty="0">
                <a:solidFill>
                  <a:srgbClr val="000000"/>
                </a:solidFill>
                <a:latin typeface="Times New Roman" pitchFamily="18" charset="0"/>
                <a:ea typeface="ＭＳ Ｐゴシック" charset="-128"/>
                <a:cs typeface="Times New Roman" panose="02020603050405020304" pitchFamily="18" charset="0"/>
              </a:rPr>
              <a:t>	To provide elements for a reply liaison statement to ITU-R WP 5A.</a:t>
            </a:r>
          </a:p>
          <a:p>
            <a:pPr algn="l">
              <a:spcBef>
                <a:spcPts val="600"/>
              </a:spcBef>
            </a:pPr>
            <a:r>
              <a:rPr lang="en-US" altLang="ja-JP" sz="1600" b="1" dirty="0">
                <a:solidFill>
                  <a:srgbClr val="000000"/>
                </a:solidFill>
                <a:latin typeface="Times New Roman" pitchFamily="18" charset="0"/>
                <a:ea typeface="ＭＳ Ｐゴシック" charset="-128"/>
                <a:cs typeface="Times New Roman" panose="02020603050405020304" pitchFamily="18" charset="0"/>
              </a:rPr>
              <a:t>Notice:</a:t>
            </a:r>
            <a:r>
              <a:rPr lang="en-US" altLang="ja-JP" sz="1600" dirty="0">
                <a:solidFill>
                  <a:srgbClr val="000000"/>
                </a:solidFill>
                <a:latin typeface="Times New Roman" pitchFamily="18" charset="0"/>
                <a:ea typeface="ＭＳ Ｐゴシック" charset="-128"/>
                <a:cs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l"/>
            <a:r>
              <a:rPr lang="en-US" altLang="ja-JP" sz="1600" b="1" dirty="0">
                <a:solidFill>
                  <a:srgbClr val="000000"/>
                </a:solidFill>
                <a:latin typeface="Times New Roman" pitchFamily="18" charset="0"/>
                <a:ea typeface="ＭＳ Ｐゴシック" charset="-128"/>
                <a:cs typeface="Times New Roman" panose="02020603050405020304" pitchFamily="18" charset="0"/>
              </a:rPr>
              <a:t>Release:</a:t>
            </a:r>
            <a:r>
              <a:rPr lang="en-US" altLang="ja-JP" sz="1600" dirty="0">
                <a:solidFill>
                  <a:srgbClr val="000000"/>
                </a:solidFill>
                <a:latin typeface="Times New Roman"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P802.15.	</a:t>
            </a:r>
          </a:p>
        </p:txBody>
      </p:sp>
      <p:sp>
        <p:nvSpPr>
          <p:cNvPr id="3" name="Slide Number Placeholder 2"/>
          <p:cNvSpPr>
            <a:spLocks noGrp="1"/>
          </p:cNvSpPr>
          <p:nvPr>
            <p:ph type="sldNum" sz="quarter" idx="12"/>
          </p:nvPr>
        </p:nvSpPr>
        <p:spPr/>
        <p:txBody>
          <a:bodyPr/>
          <a:lstStyle/>
          <a:p>
            <a:r>
              <a:rPr lang="en-US" altLang="ja-JP">
                <a:solidFill>
                  <a:srgbClr val="000000"/>
                </a:solidFill>
              </a:rPr>
              <a:t>Slide </a:t>
            </a:r>
            <a:fld id="{F69E8647-5970-47F5-BBFE-19FDDA84B70F}" type="slidenum">
              <a:rPr lang="en-US" altLang="ja-JP" smtClean="0">
                <a:solidFill>
                  <a:srgbClr val="000000"/>
                </a:solidFill>
              </a:rPr>
              <a:pPr/>
              <a:t>1</a:t>
            </a:fld>
            <a:endParaRPr lang="en-US" altLang="ja-JP" dirty="0">
              <a:solidFill>
                <a:srgbClr val="000000"/>
              </a:solidFill>
            </a:endParaRPr>
          </a:p>
        </p:txBody>
      </p:sp>
      <p:sp>
        <p:nvSpPr>
          <p:cNvPr id="4" name="日付プレースホルダー 3"/>
          <p:cNvSpPr>
            <a:spLocks noGrp="1"/>
          </p:cNvSpPr>
          <p:nvPr>
            <p:ph type="dt" sz="half" idx="10"/>
          </p:nvPr>
        </p:nvSpPr>
        <p:spPr>
          <a:xfrm>
            <a:off x="467544" y="378281"/>
            <a:ext cx="1600200" cy="215444"/>
          </a:xfrm>
        </p:spPr>
        <p:txBody>
          <a:bodyPr/>
          <a:lstStyle/>
          <a:p>
            <a:r>
              <a:rPr lang="en-US" altLang="ja-JP" dirty="0">
                <a:solidFill>
                  <a:srgbClr val="000000"/>
                </a:solidFill>
                <a:latin typeface="+mj-lt"/>
              </a:rPr>
              <a:t>January 2021</a:t>
            </a:r>
          </a:p>
        </p:txBody>
      </p:sp>
      <p:sp>
        <p:nvSpPr>
          <p:cNvPr id="5" name="フッター プレースホルダー 4"/>
          <p:cNvSpPr>
            <a:spLocks noGrp="1"/>
          </p:cNvSpPr>
          <p:nvPr>
            <p:ph type="ftr" sz="quarter" idx="11"/>
          </p:nvPr>
        </p:nvSpPr>
        <p:spPr>
          <a:xfrm>
            <a:off x="6948264" y="6475412"/>
            <a:ext cx="1662336" cy="184666"/>
          </a:xfrm>
        </p:spPr>
        <p:txBody>
          <a:bodyPr/>
          <a:lstStyle/>
          <a:p>
            <a:r>
              <a:rPr lang="en-US" altLang="ja-JP" dirty="0">
                <a:solidFill>
                  <a:srgbClr val="000000"/>
                </a:solidFill>
              </a:rPr>
              <a:t>Hiroyo Ogawa, NICT</a:t>
            </a:r>
          </a:p>
        </p:txBody>
      </p:sp>
    </p:spTree>
    <p:extLst>
      <p:ext uri="{BB962C8B-B14F-4D97-AF65-F5344CB8AC3E}">
        <p14:creationId xmlns:p14="http://schemas.microsoft.com/office/powerpoint/2010/main" val="119133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kumimoji="1" lang="en-US" altLang="ja-JP"/>
              <a:t>Slide </a:t>
            </a:r>
            <a:fld id="{A21C43C5-638B-4706-8A4F-2436154CD830}" type="slidenum">
              <a:rPr kumimoji="1" lang="ja-JP" altLang="en-US" smtClean="0"/>
              <a:pPr/>
              <a:t>2</a:t>
            </a:fld>
            <a:endParaRPr kumimoji="1" lang="ja-JP" altLang="en-US" dirty="0"/>
          </a:p>
        </p:txBody>
      </p:sp>
      <p:sp>
        <p:nvSpPr>
          <p:cNvPr id="5" name="フッター プレースホルダー 4"/>
          <p:cNvSpPr>
            <a:spLocks noGrp="1"/>
          </p:cNvSpPr>
          <p:nvPr>
            <p:ph type="ftr" sz="quarter" idx="11"/>
          </p:nvPr>
        </p:nvSpPr>
        <p:spPr/>
        <p:txBody>
          <a:bodyPr/>
          <a:lstStyle/>
          <a:p>
            <a:r>
              <a:rPr lang="en-US" altLang="ja-JP" dirty="0">
                <a:solidFill>
                  <a:srgbClr val="000000"/>
                </a:solidFill>
              </a:rPr>
              <a:t>Hiroyo Ogawa, NICT</a:t>
            </a:r>
          </a:p>
        </p:txBody>
      </p:sp>
      <p:sp>
        <p:nvSpPr>
          <p:cNvPr id="6" name="タイトル 1"/>
          <p:cNvSpPr txBox="1">
            <a:spLocks/>
          </p:cNvSpPr>
          <p:nvPr/>
        </p:nvSpPr>
        <p:spPr bwMode="auto">
          <a:xfrm>
            <a:off x="467544" y="620688"/>
            <a:ext cx="8064896"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ea typeface="メイリオ" panose="020B0604030504040204" pitchFamily="50" charset="-128"/>
                <a:cs typeface="メイリオ" panose="020B0604030504040204" pitchFamily="50" charset="-128"/>
              </a:rPr>
              <a:t>Background</a:t>
            </a:r>
            <a:endParaRPr lang="ja-JP" altLang="en-US" kern="0" dirty="0">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59532" y="1409132"/>
            <a:ext cx="8424935" cy="4708981"/>
          </a:xfrm>
          <a:prstGeom prst="rect">
            <a:avLst/>
          </a:prstGeom>
          <a:noFill/>
        </p:spPr>
        <p:txBody>
          <a:bodyPr wrap="square" rtlCol="0">
            <a:spAutoFit/>
          </a:bodyPr>
          <a:lstStyle/>
          <a:p>
            <a:pPr marL="342900" indent="-342900" algn="l">
              <a:buClr>
                <a:schemeClr val="accent2"/>
              </a:buClr>
              <a:buFont typeface="Wingdings" panose="05000000000000000000" pitchFamily="2" charset="2"/>
              <a:buChar char="n"/>
            </a:pPr>
            <a:r>
              <a:rPr kumimoji="1" lang="fr-FR" altLang="ja-JP" sz="2000" dirty="0">
                <a:latin typeface="+mj-lt"/>
              </a:rPr>
              <a:t>IEEE 802.15 SC THZ received a liaison statement from ITU-R WP 5A requesting to provide technical and operational characteristics of LMS applications opearting in the frequency range 252-296 GHz and their deployment scenarios. (15-21-0002-00-0thz-liaison-statement-from-itu-r-wp5a)</a:t>
            </a:r>
          </a:p>
          <a:p>
            <a:pPr marL="342900" indent="-342900" algn="l">
              <a:buClr>
                <a:schemeClr val="accent2"/>
              </a:buClr>
              <a:buFont typeface="Wingdings" panose="05000000000000000000" pitchFamily="2" charset="2"/>
              <a:buChar char="n"/>
            </a:pPr>
            <a:endParaRPr kumimoji="1" lang="fr-FR" altLang="ja-JP" sz="2000" dirty="0">
              <a:latin typeface="+mj-lt"/>
            </a:endParaRPr>
          </a:p>
          <a:p>
            <a:pPr marL="342900" indent="-342900" algn="l">
              <a:buClr>
                <a:schemeClr val="accent2"/>
              </a:buClr>
              <a:buFont typeface="Wingdings" panose="05000000000000000000" pitchFamily="2" charset="2"/>
              <a:buChar char="n"/>
            </a:pPr>
            <a:r>
              <a:rPr kumimoji="1" lang="fr-FR" altLang="ja-JP" sz="2000" dirty="0">
                <a:latin typeface="+mj-lt"/>
              </a:rPr>
              <a:t>IEEE 802.15.3d had already provided ITU-R WP 5A technical and operational characteristics of land-mobile CPMS applications, wireless links in data center and intra-device communication links in the frequency range 275-450 GHz in May 2017. (15-17-0180-02-003d-itu-r-wp5a-mobile-draft-report)</a:t>
            </a:r>
          </a:p>
          <a:p>
            <a:pPr algn="l">
              <a:buClr>
                <a:schemeClr val="accent2"/>
              </a:buClr>
            </a:pPr>
            <a:endParaRPr kumimoji="1" lang="fr-FR" altLang="ja-JP" sz="2000" dirty="0">
              <a:latin typeface="+mj-lt"/>
            </a:endParaRPr>
          </a:p>
          <a:p>
            <a:pPr marL="342900" indent="-342900" algn="l">
              <a:buClr>
                <a:schemeClr val="accent2"/>
              </a:buClr>
              <a:buFont typeface="Wingdings" panose="05000000000000000000" pitchFamily="2" charset="2"/>
              <a:buChar char="n"/>
            </a:pPr>
            <a:r>
              <a:rPr kumimoji="1" lang="en-US" altLang="ja-JP" sz="2000" dirty="0">
                <a:latin typeface="+mj-lt"/>
              </a:rPr>
              <a:t>THz PHY characteristics in the frequency range 252-325 GHz for switched point-to-point links are defined by IEEE Std. 802.15.3d</a:t>
            </a:r>
            <a:r>
              <a:rPr kumimoji="1" lang="en-US" altLang="ja-JP" sz="2000" baseline="40000" dirty="0">
                <a:latin typeface="+mj-lt"/>
              </a:rPr>
              <a:t>TM</a:t>
            </a:r>
            <a:r>
              <a:rPr kumimoji="1" lang="en-US" altLang="ja-JP" sz="2000" dirty="0">
                <a:latin typeface="+mj-lt"/>
              </a:rPr>
              <a:t>-2017 using eight different bandwidths between 2.16 GHz and 69.12 GHz.</a:t>
            </a:r>
          </a:p>
        </p:txBody>
      </p:sp>
      <p:sp>
        <p:nvSpPr>
          <p:cNvPr id="8" name="日付プレースホルダー 3">
            <a:extLst>
              <a:ext uri="{FF2B5EF4-FFF2-40B4-BE49-F238E27FC236}">
                <a16:creationId xmlns:a16="http://schemas.microsoft.com/office/drawing/2014/main" id="{0E46372B-D346-4B98-83AD-2857B338EE10}"/>
              </a:ext>
            </a:extLst>
          </p:cNvPr>
          <p:cNvSpPr>
            <a:spLocks noGrp="1"/>
          </p:cNvSpPr>
          <p:nvPr>
            <p:ph type="dt" sz="half" idx="10"/>
          </p:nvPr>
        </p:nvSpPr>
        <p:spPr>
          <a:xfrm>
            <a:off x="685800" y="378281"/>
            <a:ext cx="1600200" cy="215444"/>
          </a:xfrm>
        </p:spPr>
        <p:txBody>
          <a:bodyPr/>
          <a:lstStyle/>
          <a:p>
            <a:r>
              <a:rPr lang="en-US" altLang="ja-JP" dirty="0">
                <a:solidFill>
                  <a:srgbClr val="000000"/>
                </a:solidFill>
                <a:latin typeface="+mj-lt"/>
              </a:rPr>
              <a:t>January 2021</a:t>
            </a:r>
          </a:p>
        </p:txBody>
      </p:sp>
    </p:spTree>
    <p:extLst>
      <p:ext uri="{BB962C8B-B14F-4D97-AF65-F5344CB8AC3E}">
        <p14:creationId xmlns:p14="http://schemas.microsoft.com/office/powerpoint/2010/main" val="386390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kumimoji="1" lang="en-US" altLang="ja-JP"/>
              <a:t>Slide </a:t>
            </a:r>
            <a:fld id="{A21C43C5-638B-4706-8A4F-2436154CD830}" type="slidenum">
              <a:rPr kumimoji="1" lang="ja-JP" altLang="en-US" smtClean="0"/>
              <a:pPr/>
              <a:t>3</a:t>
            </a:fld>
            <a:endParaRPr kumimoji="1" lang="ja-JP" altLang="en-US" dirty="0"/>
          </a:p>
        </p:txBody>
      </p:sp>
      <p:sp>
        <p:nvSpPr>
          <p:cNvPr id="2" name="日付プレースホルダー 1"/>
          <p:cNvSpPr>
            <a:spLocks noGrp="1"/>
          </p:cNvSpPr>
          <p:nvPr>
            <p:ph type="dt" sz="half" idx="10"/>
          </p:nvPr>
        </p:nvSpPr>
        <p:spPr/>
        <p:txBody>
          <a:bodyPr/>
          <a:lstStyle/>
          <a:p>
            <a:r>
              <a:rPr lang="en-US" altLang="ja-JP" dirty="0">
                <a:solidFill>
                  <a:srgbClr val="000000"/>
                </a:solidFill>
                <a:latin typeface="+mj-lt"/>
              </a:rPr>
              <a:t>January 2021</a:t>
            </a:r>
          </a:p>
        </p:txBody>
      </p:sp>
      <p:sp>
        <p:nvSpPr>
          <p:cNvPr id="5" name="フッター プレースホルダー 4"/>
          <p:cNvSpPr>
            <a:spLocks noGrp="1"/>
          </p:cNvSpPr>
          <p:nvPr>
            <p:ph type="ftr" sz="quarter" idx="11"/>
          </p:nvPr>
        </p:nvSpPr>
        <p:spPr/>
        <p:txBody>
          <a:bodyPr/>
          <a:lstStyle/>
          <a:p>
            <a:r>
              <a:rPr lang="en-US" altLang="ja-JP" dirty="0">
                <a:solidFill>
                  <a:srgbClr val="000000"/>
                </a:solidFill>
              </a:rPr>
              <a:t>Hiroyo Ogawa, NICT</a:t>
            </a:r>
          </a:p>
        </p:txBody>
      </p:sp>
      <p:sp>
        <p:nvSpPr>
          <p:cNvPr id="6" name="タイトル 1"/>
          <p:cNvSpPr txBox="1">
            <a:spLocks/>
          </p:cNvSpPr>
          <p:nvPr/>
        </p:nvSpPr>
        <p:spPr bwMode="auto">
          <a:xfrm>
            <a:off x="467544" y="762718"/>
            <a:ext cx="8064896" cy="101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2800" kern="0" dirty="0">
                <a:ea typeface="メイリオ" panose="020B0604030504040204" pitchFamily="50" charset="-128"/>
                <a:cs typeface="メイリオ" panose="020B0604030504040204" pitchFamily="50" charset="-128"/>
              </a:rPr>
              <a:t>Tables 2, 3 and 4, and Annexes 1 and 4 in Report ITU-R M.2417 were provided by IEEE802.15.3d</a:t>
            </a:r>
            <a:endParaRPr lang="ja-JP" altLang="en-US" sz="2800" kern="0" dirty="0">
              <a:ea typeface="メイリオ" panose="020B0604030504040204" pitchFamily="50" charset="-128"/>
              <a:cs typeface="メイリオ" panose="020B0604030504040204" pitchFamily="50" charset="-128"/>
            </a:endParaRPr>
          </a:p>
        </p:txBody>
      </p:sp>
      <p:graphicFrame>
        <p:nvGraphicFramePr>
          <p:cNvPr id="12" name="オブジェクト 11">
            <a:extLst>
              <a:ext uri="{FF2B5EF4-FFF2-40B4-BE49-F238E27FC236}">
                <a16:creationId xmlns:a16="http://schemas.microsoft.com/office/drawing/2014/main" id="{8A6A7242-9D71-4ECF-B0B2-B1DF3AE23739}"/>
              </a:ext>
            </a:extLst>
          </p:cNvPr>
          <p:cNvGraphicFramePr>
            <a:graphicFrameLocks noChangeAspect="1"/>
          </p:cNvGraphicFramePr>
          <p:nvPr>
            <p:extLst>
              <p:ext uri="{D42A27DB-BD31-4B8C-83A1-F6EECF244321}">
                <p14:modId xmlns:p14="http://schemas.microsoft.com/office/powerpoint/2010/main" val="1640932761"/>
              </p:ext>
            </p:extLst>
          </p:nvPr>
        </p:nvGraphicFramePr>
        <p:xfrm>
          <a:off x="2920200" y="2111524"/>
          <a:ext cx="2844397" cy="4025180"/>
        </p:xfrm>
        <a:graphic>
          <a:graphicData uri="http://schemas.openxmlformats.org/presentationml/2006/ole">
            <mc:AlternateContent xmlns:mc="http://schemas.openxmlformats.org/markup-compatibility/2006">
              <mc:Choice xmlns:v="urn:schemas-microsoft-com:vml" Requires="v">
                <p:oleObj spid="_x0000_s1041" name="Acrobat Document" r:id="rId3" imgW="3778113" imgH="5346700" progId="Acrobat.Document.2015">
                  <p:embed/>
                </p:oleObj>
              </mc:Choice>
              <mc:Fallback>
                <p:oleObj name="Acrobat Document" r:id="rId3" imgW="3778113" imgH="5346700" progId="Acrobat.Document.2015">
                  <p:embed/>
                  <p:pic>
                    <p:nvPicPr>
                      <p:cNvPr id="0" name=""/>
                      <p:cNvPicPr/>
                      <p:nvPr/>
                    </p:nvPicPr>
                    <p:blipFill>
                      <a:blip r:embed="rId4"/>
                      <a:stretch>
                        <a:fillRect/>
                      </a:stretch>
                    </p:blipFill>
                    <p:spPr>
                      <a:xfrm>
                        <a:off x="2920200" y="2111524"/>
                        <a:ext cx="2844397" cy="4025180"/>
                      </a:xfrm>
                      <a:prstGeom prst="rect">
                        <a:avLst/>
                      </a:prstGeom>
                    </p:spPr>
                  </p:pic>
                </p:oleObj>
              </mc:Fallback>
            </mc:AlternateContent>
          </a:graphicData>
        </a:graphic>
      </p:graphicFrame>
    </p:spTree>
    <p:extLst>
      <p:ext uri="{BB962C8B-B14F-4D97-AF65-F5344CB8AC3E}">
        <p14:creationId xmlns:p14="http://schemas.microsoft.com/office/powerpoint/2010/main" val="51622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kumimoji="1" lang="en-US" altLang="ja-JP"/>
              <a:t>Slide </a:t>
            </a:r>
            <a:fld id="{A21C43C5-638B-4706-8A4F-2436154CD830}" type="slidenum">
              <a:rPr kumimoji="1" lang="ja-JP" altLang="en-US" smtClean="0"/>
              <a:pPr/>
              <a:t>4</a:t>
            </a:fld>
            <a:endParaRPr kumimoji="1" lang="ja-JP" altLang="en-US" dirty="0"/>
          </a:p>
        </p:txBody>
      </p:sp>
      <p:sp>
        <p:nvSpPr>
          <p:cNvPr id="2" name="日付プレースホルダー 1"/>
          <p:cNvSpPr>
            <a:spLocks noGrp="1"/>
          </p:cNvSpPr>
          <p:nvPr>
            <p:ph type="dt" sz="half" idx="10"/>
          </p:nvPr>
        </p:nvSpPr>
        <p:spPr/>
        <p:txBody>
          <a:bodyPr/>
          <a:lstStyle/>
          <a:p>
            <a:r>
              <a:rPr lang="en-US" altLang="ja-JP" dirty="0">
                <a:solidFill>
                  <a:srgbClr val="000000"/>
                </a:solidFill>
                <a:latin typeface="+mj-lt"/>
              </a:rPr>
              <a:t>January 2021</a:t>
            </a:r>
          </a:p>
        </p:txBody>
      </p:sp>
      <p:sp>
        <p:nvSpPr>
          <p:cNvPr id="5" name="フッター プレースホルダー 4"/>
          <p:cNvSpPr>
            <a:spLocks noGrp="1"/>
          </p:cNvSpPr>
          <p:nvPr>
            <p:ph type="ftr" sz="quarter" idx="11"/>
          </p:nvPr>
        </p:nvSpPr>
        <p:spPr/>
        <p:txBody>
          <a:bodyPr/>
          <a:lstStyle/>
          <a:p>
            <a:r>
              <a:rPr lang="en-US" altLang="ja-JP" dirty="0">
                <a:solidFill>
                  <a:srgbClr val="000000"/>
                </a:solidFill>
              </a:rPr>
              <a:t>Hiroyo Ogawa, NICT</a:t>
            </a:r>
          </a:p>
        </p:txBody>
      </p:sp>
      <p:sp>
        <p:nvSpPr>
          <p:cNvPr id="6" name="タイトル 1"/>
          <p:cNvSpPr txBox="1">
            <a:spLocks/>
          </p:cNvSpPr>
          <p:nvPr/>
        </p:nvSpPr>
        <p:spPr bwMode="auto">
          <a:xfrm>
            <a:off x="467544" y="620688"/>
            <a:ext cx="8064896"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ea typeface="メイリオ" panose="020B0604030504040204" pitchFamily="50" charset="-128"/>
                <a:cs typeface="メイリオ" panose="020B0604030504040204" pitchFamily="50" charset="-128"/>
              </a:rPr>
              <a:t>Discussion and Proposal</a:t>
            </a:r>
            <a:endParaRPr lang="ja-JP" altLang="en-US" kern="0" dirty="0">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82389" y="1417050"/>
            <a:ext cx="8428211" cy="4247317"/>
          </a:xfrm>
          <a:prstGeom prst="rect">
            <a:avLst/>
          </a:prstGeom>
          <a:noFill/>
        </p:spPr>
        <p:txBody>
          <a:bodyPr wrap="square" rtlCol="0">
            <a:spAutoFit/>
          </a:bodyPr>
          <a:lstStyle/>
          <a:p>
            <a:pPr marL="342900" indent="-342900" algn="l">
              <a:spcBef>
                <a:spcPts val="0"/>
              </a:spcBef>
              <a:spcAft>
                <a:spcPts val="600"/>
              </a:spcAft>
              <a:buClr>
                <a:schemeClr val="accent2"/>
              </a:buClr>
              <a:buFont typeface="Wingdings" panose="05000000000000000000" pitchFamily="2" charset="2"/>
              <a:buChar char="n"/>
            </a:pPr>
            <a:r>
              <a:rPr kumimoji="1" lang="en-US" altLang="ja-JP" sz="2000" dirty="0">
                <a:latin typeface="+mj-lt"/>
              </a:rPr>
              <a:t>Since IEEE Standard for High Data Rate Wireless Multi-Media Networks, IEEE Std. 802.15.3d</a:t>
            </a:r>
            <a:r>
              <a:rPr kumimoji="1" lang="en-US" altLang="ja-JP" sz="2000" baseline="40000" dirty="0">
                <a:latin typeface="+mj-lt"/>
              </a:rPr>
              <a:t>TM</a:t>
            </a:r>
            <a:r>
              <a:rPr kumimoji="1" lang="en-US" altLang="ja-JP" sz="2000" dirty="0">
                <a:latin typeface="+mj-lt"/>
              </a:rPr>
              <a:t>-2017, has not been amended, the technical and operational characteristics in the frequency bands 275-450 GHz included in Tables 2, 3 and 4 of Report ITU-R M.2417 is still valid.</a:t>
            </a:r>
          </a:p>
          <a:p>
            <a:pPr marL="342900" indent="-342900" algn="l">
              <a:spcBef>
                <a:spcPts val="0"/>
              </a:spcBef>
              <a:spcAft>
                <a:spcPts val="600"/>
              </a:spcAft>
              <a:buClr>
                <a:schemeClr val="accent2"/>
              </a:buClr>
              <a:buFont typeface="Wingdings" panose="05000000000000000000" pitchFamily="2" charset="2"/>
              <a:buChar char="n"/>
            </a:pPr>
            <a:r>
              <a:rPr kumimoji="1" lang="en-US" altLang="ja-JP" sz="2000" dirty="0">
                <a:latin typeface="+mj-lt"/>
              </a:rPr>
              <a:t>IEEE802.15 SC THZ should send a simple reply liaison statement to ITU-R WP 5A which informs that the technical and operational characteristics specified in the frequency range 275-450 GHz in Report ITU-R M.2417 could be applied to those in the frequency range 252-275 GHz.</a:t>
            </a:r>
          </a:p>
          <a:p>
            <a:pPr marL="342900" indent="-342900" algn="l">
              <a:spcBef>
                <a:spcPts val="0"/>
              </a:spcBef>
              <a:spcAft>
                <a:spcPts val="600"/>
              </a:spcAft>
              <a:buClr>
                <a:schemeClr val="accent2"/>
              </a:buClr>
              <a:buFont typeface="Wingdings" panose="05000000000000000000" pitchFamily="2" charset="2"/>
              <a:buChar char="n"/>
            </a:pPr>
            <a:r>
              <a:rPr kumimoji="1" lang="en-US" altLang="ja-JP" sz="2000" dirty="0">
                <a:latin typeface="+mj-lt"/>
              </a:rPr>
              <a:t>However, if IEEE802.15 SC THZ would plan to amend THz PHY characteristics in the frequency band 252-325 GHz, NICT would suggest IEEE802.15 SC THZ to complete its work before WRC-23 because use of those frequency bands by such other applications as IMT-2020 beyond may be discussed after WRC-23.</a:t>
            </a:r>
          </a:p>
        </p:txBody>
      </p:sp>
      <p:sp>
        <p:nvSpPr>
          <p:cNvPr id="11" name="Rectangle 2">
            <a:extLst>
              <a:ext uri="{FF2B5EF4-FFF2-40B4-BE49-F238E27FC236}">
                <a16:creationId xmlns:a16="http://schemas.microsoft.com/office/drawing/2014/main" id="{00261E9F-A96F-4E1C-83CA-5C1A50C6E2D1}"/>
              </a:ext>
            </a:extLst>
          </p:cNvPr>
          <p:cNvSpPr>
            <a:spLocks noChangeArrowheads="1"/>
          </p:cNvSpPr>
          <p:nvPr/>
        </p:nvSpPr>
        <p:spPr bwMode="auto">
          <a:xfrm>
            <a:off x="1273175"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a:extLst>
              <a:ext uri="{FF2B5EF4-FFF2-40B4-BE49-F238E27FC236}">
                <a16:creationId xmlns:a16="http://schemas.microsoft.com/office/drawing/2014/main" id="{A8B594A5-8F76-48E7-8695-FC3EB82AD713}"/>
              </a:ext>
            </a:extLst>
          </p:cNvPr>
          <p:cNvSpPr txBox="1"/>
          <p:nvPr/>
        </p:nvSpPr>
        <p:spPr>
          <a:xfrm>
            <a:off x="467544" y="6165304"/>
            <a:ext cx="6773008" cy="276999"/>
          </a:xfrm>
          <a:prstGeom prst="rect">
            <a:avLst/>
          </a:prstGeom>
          <a:noFill/>
        </p:spPr>
        <p:txBody>
          <a:bodyPr wrap="none" rtlCol="0">
            <a:spAutoFit/>
          </a:bodyPr>
          <a:lstStyle/>
          <a:p>
            <a:pPr algn="l"/>
            <a:r>
              <a:rPr lang="x-none" altLang="ja-JP" sz="1200" dirty="0">
                <a:latin typeface="+mj-lt"/>
              </a:rPr>
              <a:t>This work was financially supported by the Ministry of Internal Affairs and Communications of Japan</a:t>
            </a:r>
            <a:r>
              <a:rPr lang="en-US" altLang="ja-JP" sz="1200" dirty="0">
                <a:latin typeface="+mj-lt"/>
              </a:rPr>
              <a:t>.</a:t>
            </a:r>
            <a:endParaRPr lang="ja-JP" altLang="ja-JP" sz="1200" dirty="0">
              <a:latin typeface="+mj-lt"/>
            </a:endParaRPr>
          </a:p>
        </p:txBody>
      </p:sp>
    </p:spTree>
    <p:extLst>
      <p:ext uri="{BB962C8B-B14F-4D97-AF65-F5344CB8AC3E}">
        <p14:creationId xmlns:p14="http://schemas.microsoft.com/office/powerpoint/2010/main" val="3076087203"/>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10221</TotalTime>
  <Words>627</Words>
  <Application>Microsoft Office PowerPoint</Application>
  <PresentationFormat>画面に合わせる (4:3)</PresentationFormat>
  <Paragraphs>37</Paragraphs>
  <Slides>4</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0" baseType="lpstr">
      <vt:lpstr>Arial</vt:lpstr>
      <vt:lpstr>Helvetica</vt:lpstr>
      <vt:lpstr>Times New Roman</vt:lpstr>
      <vt:lpstr>Wingdings</vt:lpstr>
      <vt:lpstr>IEEE-P802_15</vt:lpstr>
      <vt:lpstr>Acrobat Document</vt:lpstr>
      <vt:lpstr>PowerPoint プレゼンテーション</vt:lpstr>
      <vt:lpstr>PowerPoint プレゼンテーション</vt:lpstr>
      <vt:lpstr>PowerPoint プレゼンテーション</vt:lpstr>
      <vt:lpstr>PowerPoint プレゼンテーション</vt:lpstr>
    </vt:vector>
  </TitlesOfParts>
  <Company>（株）東芝</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one or two lines)</dc:title>
  <dc:creator>デザインセンター</dc:creator>
  <cp:lastModifiedBy>Ogawa Hiroyo</cp:lastModifiedBy>
  <cp:revision>661</cp:revision>
  <cp:lastPrinted>2014-10-01T05:45:06Z</cp:lastPrinted>
  <dcterms:created xsi:type="dcterms:W3CDTF">2002-05-15T02:14:01Z</dcterms:created>
  <dcterms:modified xsi:type="dcterms:W3CDTF">2021-01-18T08:29:50Z</dcterms:modified>
</cp:coreProperties>
</file>