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8" r:id="rId3"/>
    <p:sldId id="777" r:id="rId4"/>
    <p:sldId id="778" r:id="rId5"/>
    <p:sldId id="779" r:id="rId6"/>
    <p:sldId id="780" r:id="rId7"/>
    <p:sldId id="782" r:id="rId8"/>
    <p:sldId id="78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66" y="3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F16ECA9-3CFA-4BB0-9A5F-A7891156384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802.15-&lt;doc#&gt;</a:t>
            </a:r>
          </a:p>
        </p:txBody>
      </p:sp>
      <p:sp>
        <p:nvSpPr>
          <p:cNvPr id="3075" name="Rectangle 3">
            <a:extLst>
              <a:ext uri="{FF2B5EF4-FFF2-40B4-BE49-F238E27FC236}">
                <a16:creationId xmlns:a16="http://schemas.microsoft.com/office/drawing/2014/main" id="{7E0FCF04-0980-4F99-8BCD-DD625746364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&lt;month year&gt;</a:t>
            </a:r>
          </a:p>
        </p:txBody>
      </p:sp>
      <p:sp>
        <p:nvSpPr>
          <p:cNvPr id="3076" name="Rectangle 4">
            <a:extLst>
              <a:ext uri="{FF2B5EF4-FFF2-40B4-BE49-F238E27FC236}">
                <a16:creationId xmlns:a16="http://schemas.microsoft.com/office/drawing/2014/main" id="{FF02833C-7C79-4E8F-8A97-B7383C19FDA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TW"/>
              <a:t>&lt;author&gt;, &lt;company&gt;</a:t>
            </a:r>
          </a:p>
        </p:txBody>
      </p:sp>
      <p:sp>
        <p:nvSpPr>
          <p:cNvPr id="3077" name="Rectangle 5">
            <a:extLst>
              <a:ext uri="{FF2B5EF4-FFF2-40B4-BE49-F238E27FC236}">
                <a16:creationId xmlns:a16="http://schemas.microsoft.com/office/drawing/2014/main" id="{DB904D9B-57B8-4742-8206-101DDF2F1BBE}"/>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TW"/>
              <a:t>Page </a:t>
            </a:r>
            <a:fld id="{648785F2-607F-468A-9B42-BCD328BE2C43}" type="slidenum">
              <a:rPr lang="en-US" altLang="zh-TW"/>
              <a:pPr/>
              <a:t>‹#›</a:t>
            </a:fld>
            <a:endParaRPr lang="en-US" altLang="zh-TW"/>
          </a:p>
        </p:txBody>
      </p:sp>
      <p:sp>
        <p:nvSpPr>
          <p:cNvPr id="3078" name="Line 6">
            <a:extLst>
              <a:ext uri="{FF2B5EF4-FFF2-40B4-BE49-F238E27FC236}">
                <a16:creationId xmlns:a16="http://schemas.microsoft.com/office/drawing/2014/main" id="{677EE5B7-7054-44FF-9BD6-4EAAA7BEE55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079" name="Rectangle 7">
            <a:extLst>
              <a:ext uri="{FF2B5EF4-FFF2-40B4-BE49-F238E27FC236}">
                <a16:creationId xmlns:a16="http://schemas.microsoft.com/office/drawing/2014/main" id="{F86879F4-5E07-4F8D-87C0-6663D8858CB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TW" sz="1200"/>
              <a:t>Submission</a:t>
            </a:r>
          </a:p>
        </p:txBody>
      </p:sp>
      <p:sp>
        <p:nvSpPr>
          <p:cNvPr id="3080" name="Line 8">
            <a:extLst>
              <a:ext uri="{FF2B5EF4-FFF2-40B4-BE49-F238E27FC236}">
                <a16:creationId xmlns:a16="http://schemas.microsoft.com/office/drawing/2014/main" id="{07AF4776-777F-4B72-A7D6-8D2EC73A2B6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1229906-C29A-4D7D-92EA-1C4A2115F5FE}"/>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802.15-&lt;doc#&gt;</a:t>
            </a:r>
          </a:p>
        </p:txBody>
      </p:sp>
      <p:sp>
        <p:nvSpPr>
          <p:cNvPr id="2051" name="Rectangle 3">
            <a:extLst>
              <a:ext uri="{FF2B5EF4-FFF2-40B4-BE49-F238E27FC236}">
                <a16:creationId xmlns:a16="http://schemas.microsoft.com/office/drawing/2014/main" id="{F4263DB2-5B95-413B-A389-48A2ABC7ABC9}"/>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&lt;month year&gt;</a:t>
            </a:r>
          </a:p>
        </p:txBody>
      </p:sp>
      <p:sp>
        <p:nvSpPr>
          <p:cNvPr id="2052" name="Rectangle 4">
            <a:extLst>
              <a:ext uri="{FF2B5EF4-FFF2-40B4-BE49-F238E27FC236}">
                <a16:creationId xmlns:a16="http://schemas.microsoft.com/office/drawing/2014/main" id="{F9ED6440-01AA-4386-BF9C-5591E67C3E0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4ED2A4F-44A2-45E8-95D0-9F1965C2B5B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2054" name="Rectangle 6">
            <a:extLst>
              <a:ext uri="{FF2B5EF4-FFF2-40B4-BE49-F238E27FC236}">
                <a16:creationId xmlns:a16="http://schemas.microsoft.com/office/drawing/2014/main" id="{0134F12D-911A-44FB-9C42-34C33AFA6E84}"/>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TW"/>
              <a:t>&lt;author&gt;, &lt;company&gt;</a:t>
            </a:r>
          </a:p>
        </p:txBody>
      </p:sp>
      <p:sp>
        <p:nvSpPr>
          <p:cNvPr id="2055" name="Rectangle 7">
            <a:extLst>
              <a:ext uri="{FF2B5EF4-FFF2-40B4-BE49-F238E27FC236}">
                <a16:creationId xmlns:a16="http://schemas.microsoft.com/office/drawing/2014/main" id="{B2F93A3E-FB49-4095-B185-715B561F700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zh-TW"/>
              <a:t>Page </a:t>
            </a:r>
            <a:fld id="{B99B95EA-3EBE-47F5-A00D-38F40B97F097}" type="slidenum">
              <a:rPr lang="en-US" altLang="zh-TW"/>
              <a:pPr/>
              <a:t>‹#›</a:t>
            </a:fld>
            <a:endParaRPr lang="en-US" altLang="zh-TW"/>
          </a:p>
        </p:txBody>
      </p:sp>
      <p:sp>
        <p:nvSpPr>
          <p:cNvPr id="2056" name="Rectangle 8">
            <a:extLst>
              <a:ext uri="{FF2B5EF4-FFF2-40B4-BE49-F238E27FC236}">
                <a16:creationId xmlns:a16="http://schemas.microsoft.com/office/drawing/2014/main" id="{1CD8622F-4530-4CDC-95C5-AAF1D3AA4264}"/>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t>Submission</a:t>
            </a:r>
          </a:p>
        </p:txBody>
      </p:sp>
      <p:sp>
        <p:nvSpPr>
          <p:cNvPr id="2057" name="Line 9">
            <a:extLst>
              <a:ext uri="{FF2B5EF4-FFF2-40B4-BE49-F238E27FC236}">
                <a16:creationId xmlns:a16="http://schemas.microsoft.com/office/drawing/2014/main" id="{E60D859C-2CB0-4140-8233-A8CAB3730861}"/>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058" name="Line 10">
            <a:extLst>
              <a:ext uri="{FF2B5EF4-FFF2-40B4-BE49-F238E27FC236}">
                <a16:creationId xmlns:a16="http://schemas.microsoft.com/office/drawing/2014/main" id="{75B250DE-7324-49D8-8C3F-C49091E3846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FFB08A-F969-4D79-9CC0-22FD417632DB}"/>
              </a:ext>
            </a:extLst>
          </p:cNvPr>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64B06A22-1673-4E7A-8CA1-62E48351276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Tree>
    <p:extLst>
      <p:ext uri="{BB962C8B-B14F-4D97-AF65-F5344CB8AC3E}">
        <p14:creationId xmlns:p14="http://schemas.microsoft.com/office/powerpoint/2010/main" val="372853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29E5C7-CA27-4659-AE4B-F183D22FFE22}"/>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67DAC9F1-BD64-45B9-99EF-7B10E8BE8D78}"/>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79298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8166EA42-5BF9-40A4-88C1-55F8B6CB8D58}"/>
              </a:ext>
            </a:extLst>
          </p:cNvPr>
          <p:cNvSpPr>
            <a:spLocks noGrp="1"/>
          </p:cNvSpPr>
          <p:nvPr>
            <p:ph type="title" orient="vert"/>
          </p:nvPr>
        </p:nvSpPr>
        <p:spPr>
          <a:xfrm>
            <a:off x="6515100" y="685800"/>
            <a:ext cx="1943100" cy="5410200"/>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08D4D65A-E37A-4D30-AE3B-2F1A70A34461}"/>
              </a:ext>
            </a:extLst>
          </p:cNvPr>
          <p:cNvSpPr>
            <a:spLocks noGrp="1"/>
          </p:cNvSpPr>
          <p:nvPr>
            <p:ph type="body" orient="vert" idx="1"/>
          </p:nvPr>
        </p:nvSpPr>
        <p:spPr>
          <a:xfrm>
            <a:off x="685800" y="685800"/>
            <a:ext cx="5676900"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3358855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8C839C-44E9-44F9-AAD1-719B141E9B6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4E4ADC4-B58A-4821-9030-B380651A9AE0}"/>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3074382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F278DBA-A0D4-405C-B0A0-C8F5F16FEDD0}"/>
              </a:ext>
            </a:extLst>
          </p:cNvPr>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3DC7210A-D6A9-4239-A51E-01126CFDE03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Tree>
    <p:extLst>
      <p:ext uri="{BB962C8B-B14F-4D97-AF65-F5344CB8AC3E}">
        <p14:creationId xmlns:p14="http://schemas.microsoft.com/office/powerpoint/2010/main" val="98469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4C8248-020D-4EED-B42F-99C9B8E57E3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22FF2C54-8BFE-4005-A3C4-8C7F6CA7D4CC}"/>
              </a:ext>
            </a:extLst>
          </p:cNvPr>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72A89750-207F-498A-8449-4CAC605550AB}"/>
              </a:ext>
            </a:extLst>
          </p:cNvPr>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143732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29C48BE-960A-4327-97EB-046C9BDF4CF2}"/>
              </a:ext>
            </a:extLst>
          </p:cNvPr>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68B3755-7B61-4D56-B445-0B8F74F0201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01E9555D-7EA3-4F43-B4B6-BBEE7AA2C03D}"/>
              </a:ext>
            </a:extLst>
          </p:cNvPr>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BABC632E-1A81-4297-BC8C-C171AB0AA7B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D61B675A-E350-462A-AF2B-79A5823031AB}"/>
              </a:ext>
            </a:extLst>
          </p:cNvPr>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403782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467EDC1-0FB9-4269-BB87-EB528A82B3E1}"/>
              </a:ext>
            </a:extLst>
          </p:cNvPr>
          <p:cNvSpPr>
            <a:spLocks noGrp="1"/>
          </p:cNvSpPr>
          <p:nvPr>
            <p:ph type="title"/>
          </p:nvPr>
        </p:nvSpPr>
        <p:spPr/>
        <p:txBody>
          <a:bodyPr/>
          <a:lstStyle/>
          <a:p>
            <a:r>
              <a:rPr lang="zh-TW" altLang="en-US"/>
              <a:t>按一下以編輯母片標題樣式</a:t>
            </a:r>
          </a:p>
        </p:txBody>
      </p:sp>
    </p:spTree>
    <p:extLst>
      <p:ext uri="{BB962C8B-B14F-4D97-AF65-F5344CB8AC3E}">
        <p14:creationId xmlns:p14="http://schemas.microsoft.com/office/powerpoint/2010/main" val="151777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485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F8FAB14-229F-45CF-8518-6BD4E6F6706E}"/>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F856393-326A-4D75-8E73-F6432456BEE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6647C9B7-52EB-41EF-9CF4-CC7D303CFCB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Tree>
    <p:extLst>
      <p:ext uri="{BB962C8B-B14F-4D97-AF65-F5344CB8AC3E}">
        <p14:creationId xmlns:p14="http://schemas.microsoft.com/office/powerpoint/2010/main" val="1644418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8448F2-2707-46EF-8CD5-1CC39794E488}"/>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7070550E-CDF5-474B-8D7E-67FA55ABAFB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id="{73BE8A45-1004-45DB-A65B-404B80A8C3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Tree>
    <p:extLst>
      <p:ext uri="{BB962C8B-B14F-4D97-AF65-F5344CB8AC3E}">
        <p14:creationId xmlns:p14="http://schemas.microsoft.com/office/powerpoint/2010/main" val="158470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ECCC89-821C-4D94-A916-F2B2372325A9}"/>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3">
            <a:extLst>
              <a:ext uri="{FF2B5EF4-FFF2-40B4-BE49-F238E27FC236}">
                <a16:creationId xmlns:a16="http://schemas.microsoft.com/office/drawing/2014/main" id="{99671FB1-8A4D-468A-8F34-7E7BB92A8A0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1031" name="Rectangle 7">
            <a:extLst>
              <a:ext uri="{FF2B5EF4-FFF2-40B4-BE49-F238E27FC236}">
                <a16:creationId xmlns:a16="http://schemas.microsoft.com/office/drawing/2014/main" id="{46710B4F-C6ED-4A2F-9E2E-61BC58E48C6A}"/>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TW" sz="1400" b="1" dirty="0">
                <a:ea typeface="新細明體" panose="02020500000000000000" pitchFamily="18" charset="-120"/>
              </a:rPr>
              <a:t>doc.: IEEE 802.15-21-0037-00-Cor2</a:t>
            </a:r>
          </a:p>
        </p:txBody>
      </p:sp>
      <p:sp>
        <p:nvSpPr>
          <p:cNvPr id="1032" name="Line 8">
            <a:extLst>
              <a:ext uri="{FF2B5EF4-FFF2-40B4-BE49-F238E27FC236}">
                <a16:creationId xmlns:a16="http://schemas.microsoft.com/office/drawing/2014/main" id="{3A49EA95-D7E1-48C0-BBBE-C7F63C1E34B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dirty="0"/>
          </a:p>
        </p:txBody>
      </p:sp>
      <p:sp>
        <p:nvSpPr>
          <p:cNvPr id="1033" name="Rectangle 9">
            <a:extLst>
              <a:ext uri="{FF2B5EF4-FFF2-40B4-BE49-F238E27FC236}">
                <a16:creationId xmlns:a16="http://schemas.microsoft.com/office/drawing/2014/main" id="{AE02BD6D-6C8F-4F3F-8A49-C849798928F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ea typeface="新細明體" panose="02020500000000000000" pitchFamily="18" charset="-120"/>
              </a:rPr>
              <a:t>Submission</a:t>
            </a:r>
          </a:p>
        </p:txBody>
      </p:sp>
      <p:sp>
        <p:nvSpPr>
          <p:cNvPr id="1034" name="Line 10">
            <a:extLst>
              <a:ext uri="{FF2B5EF4-FFF2-40B4-BE49-F238E27FC236}">
                <a16:creationId xmlns:a16="http://schemas.microsoft.com/office/drawing/2014/main" id="{27588CAF-ED58-49F2-822F-A32926DC690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 name="Rectangle 4">
            <a:extLst>
              <a:ext uri="{FF2B5EF4-FFF2-40B4-BE49-F238E27FC236}">
                <a16:creationId xmlns:a16="http://schemas.microsoft.com/office/drawing/2014/main" id="{943925C2-1025-488C-A97C-AD0D43C3A474}"/>
              </a:ext>
            </a:extLst>
          </p:cNvPr>
          <p:cNvSpPr txBox="1">
            <a:spLocks noChangeArrowheads="1"/>
          </p:cNvSpPr>
          <p:nvPr userDrawn="1"/>
        </p:nvSpPr>
        <p:spPr bwMode="auto">
          <a:xfrm>
            <a:off x="683568"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a:t>Jan. 2021</a:t>
            </a:r>
          </a:p>
        </p:txBody>
      </p:sp>
      <p:sp>
        <p:nvSpPr>
          <p:cNvPr id="13" name="Rectangle 5">
            <a:extLst>
              <a:ext uri="{FF2B5EF4-FFF2-40B4-BE49-F238E27FC236}">
                <a16:creationId xmlns:a16="http://schemas.microsoft.com/office/drawing/2014/main" id="{83FD0F6A-7229-4BB9-AFBB-1A190AD76D63}"/>
              </a:ext>
            </a:extLst>
          </p:cNvPr>
          <p:cNvSpPr txBox="1">
            <a:spLocks noChangeArrowheads="1"/>
          </p:cNvSpPr>
          <p:nvPr userDrawn="1"/>
        </p:nvSpPr>
        <p:spPr bwMode="auto">
          <a:xfrm>
            <a:off x="5436096" y="648469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err="1"/>
              <a:t>Jeng-Shiann</a:t>
            </a:r>
            <a:r>
              <a:rPr lang="en-US" altLang="zh-TW" dirty="0"/>
              <a:t> Jiang, Vertexcom</a:t>
            </a:r>
          </a:p>
        </p:txBody>
      </p:sp>
      <p:sp>
        <p:nvSpPr>
          <p:cNvPr id="14" name="Rectangle 6">
            <a:extLst>
              <a:ext uri="{FF2B5EF4-FFF2-40B4-BE49-F238E27FC236}">
                <a16:creationId xmlns:a16="http://schemas.microsoft.com/office/drawing/2014/main" id="{CD888A63-3C34-4606-97A3-4EEB865235EE}"/>
              </a:ext>
            </a:extLst>
          </p:cNvPr>
          <p:cNvSpPr txBox="1">
            <a:spLocks noChangeArrowheads="1"/>
          </p:cNvSpPr>
          <p:nvPr userDrawn="1"/>
        </p:nvSpPr>
        <p:spPr bwMode="auto">
          <a:xfrm>
            <a:off x="4427984" y="6486798"/>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a:t>Slide </a:t>
            </a:r>
            <a:fld id="{3A1446A1-D534-4E46-975B-4CF477134DA7}" type="slidenum">
              <a:rPr lang="en-US" altLang="zh-TW" smtClean="0"/>
              <a:pPr/>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CF1BA541-D24D-4869-B9F9-4B2E1B76240C}"/>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TW" sz="1800" b="1" u="sng" dirty="0">
                <a:solidFill>
                  <a:schemeClr val="tx2"/>
                </a:solidFill>
                <a:effectLst>
                  <a:outerShdw blurRad="38100" dist="38100" dir="2700000" algn="tl">
                    <a:srgbClr val="C0C0C0"/>
                  </a:outerShdw>
                </a:effectLst>
                <a:ea typeface="新細明體" panose="02020500000000000000" pitchFamily="18" charset="-120"/>
              </a:rPr>
              <a:t>Project: IEEE P802.15 Working Group for Wireless Personal Area Networks (WPANs)</a:t>
            </a:r>
            <a:endParaRPr lang="en-US" altLang="zh-TW" sz="1600" b="1" dirty="0">
              <a:solidFill>
                <a:schemeClr val="tx2"/>
              </a:solidFill>
              <a:ea typeface="新細明體" panose="02020500000000000000" pitchFamily="18" charset="-120"/>
            </a:endParaRPr>
          </a:p>
          <a:p>
            <a:endParaRPr lang="en-US" altLang="zh-TW" sz="1600" dirty="0">
              <a:solidFill>
                <a:schemeClr val="tx2"/>
              </a:solidFill>
              <a:ea typeface="新細明體" panose="02020500000000000000" pitchFamily="18" charset="-120"/>
            </a:endParaRPr>
          </a:p>
          <a:p>
            <a:r>
              <a:rPr lang="en-US" altLang="zh-TW" sz="1600" b="1" dirty="0">
                <a:solidFill>
                  <a:schemeClr val="tx2"/>
                </a:solidFill>
                <a:ea typeface="新細明體" panose="02020500000000000000" pitchFamily="18" charset="-120"/>
              </a:rPr>
              <a:t>Submission Title:</a:t>
            </a:r>
            <a:r>
              <a:rPr lang="en-US" altLang="zh-TW" sz="1600" dirty="0">
                <a:solidFill>
                  <a:schemeClr val="tx2"/>
                </a:solidFill>
                <a:ea typeface="新細明體" panose="02020500000000000000" pitchFamily="18" charset="-120"/>
              </a:rPr>
              <a:t> Candidates for SUN-OFDM PHR of New Low Rates	</a:t>
            </a:r>
          </a:p>
          <a:p>
            <a:r>
              <a:rPr lang="en-US" altLang="zh-TW" sz="1600" b="1" dirty="0">
                <a:solidFill>
                  <a:schemeClr val="tx2"/>
                </a:solidFill>
                <a:ea typeface="新細明體" panose="02020500000000000000" pitchFamily="18" charset="-120"/>
              </a:rPr>
              <a:t>Date Submitted: 18 Jan. 2021</a:t>
            </a:r>
            <a:r>
              <a:rPr lang="en-US" altLang="zh-TW" sz="1600" dirty="0">
                <a:solidFill>
                  <a:schemeClr val="tx2"/>
                </a:solidFill>
                <a:ea typeface="新細明體" panose="02020500000000000000" pitchFamily="18" charset="-120"/>
              </a:rPr>
              <a:t>	</a:t>
            </a:r>
          </a:p>
          <a:p>
            <a:r>
              <a:rPr lang="en-US" altLang="zh-TW" sz="1600" b="1" dirty="0">
                <a:solidFill>
                  <a:schemeClr val="tx2"/>
                </a:solidFill>
                <a:ea typeface="新細明體" panose="02020500000000000000" pitchFamily="18" charset="-120"/>
              </a:rPr>
              <a:t>Source:</a:t>
            </a:r>
            <a:r>
              <a:rPr lang="en-US" altLang="zh-TW" sz="1600" dirty="0">
                <a:solidFill>
                  <a:schemeClr val="tx2"/>
                </a:solidFill>
                <a:ea typeface="新細明體" panose="02020500000000000000" pitchFamily="18" charset="-120"/>
              </a:rPr>
              <a:t> </a:t>
            </a:r>
            <a:r>
              <a:rPr lang="en-US" altLang="zh-TW" sz="1600" dirty="0" err="1">
                <a:solidFill>
                  <a:schemeClr val="tx2"/>
                </a:solidFill>
                <a:ea typeface="新細明體" panose="02020500000000000000" pitchFamily="18" charset="-120"/>
              </a:rPr>
              <a:t>Jeng-Shiann</a:t>
            </a:r>
            <a:r>
              <a:rPr lang="en-US" altLang="zh-TW" sz="1600" dirty="0">
                <a:solidFill>
                  <a:schemeClr val="tx2"/>
                </a:solidFill>
                <a:ea typeface="新細明體" panose="02020500000000000000" pitchFamily="18" charset="-120"/>
              </a:rPr>
              <a:t> Jiang, Vertexcom Technologies, Taiwan</a:t>
            </a:r>
          </a:p>
          <a:p>
            <a:r>
              <a:rPr lang="en-US" altLang="zh-TW" sz="1600" dirty="0">
                <a:solidFill>
                  <a:schemeClr val="tx2"/>
                </a:solidFill>
                <a:ea typeface="新細明體" panose="02020500000000000000" pitchFamily="18" charset="-120"/>
              </a:rPr>
              <a:t>Address: 3F-9, No. 1, Taiyuan 2</a:t>
            </a:r>
            <a:r>
              <a:rPr lang="en-US" altLang="zh-TW" sz="1600" baseline="30000" dirty="0">
                <a:solidFill>
                  <a:schemeClr val="tx2"/>
                </a:solidFill>
                <a:ea typeface="新細明體" panose="02020500000000000000" pitchFamily="18" charset="-120"/>
              </a:rPr>
              <a:t>nd</a:t>
            </a:r>
            <a:r>
              <a:rPr lang="en-US" altLang="zh-TW" sz="1600" dirty="0">
                <a:solidFill>
                  <a:schemeClr val="tx2"/>
                </a:solidFill>
                <a:ea typeface="新細明體" panose="02020500000000000000" pitchFamily="18" charset="-120"/>
              </a:rPr>
              <a:t> ST., Zhubei City, Hsinchu County, Taiwan 30288</a:t>
            </a:r>
          </a:p>
          <a:p>
            <a:r>
              <a:rPr lang="en-US" altLang="zh-TW" sz="1600" dirty="0">
                <a:solidFill>
                  <a:schemeClr val="tx2"/>
                </a:solidFill>
                <a:ea typeface="新細明體" panose="02020500000000000000" pitchFamily="18" charset="-120"/>
              </a:rPr>
              <a:t>E-Mail: js.jiang@vertexcom.com	</a:t>
            </a:r>
          </a:p>
          <a:p>
            <a:pPr>
              <a:spcBef>
                <a:spcPts val="600"/>
              </a:spcBef>
              <a:spcAft>
                <a:spcPts val="600"/>
              </a:spcAft>
            </a:pPr>
            <a:r>
              <a:rPr lang="en-US" altLang="zh-TW" sz="1600" b="1" dirty="0">
                <a:solidFill>
                  <a:schemeClr val="tx2"/>
                </a:solidFill>
                <a:ea typeface="新細明體" panose="02020500000000000000" pitchFamily="18" charset="-120"/>
              </a:rPr>
              <a:t>Re:</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Abstract:</a:t>
            </a:r>
            <a:r>
              <a:rPr lang="en-US" altLang="zh-TW" sz="1600" dirty="0">
                <a:solidFill>
                  <a:schemeClr val="tx2"/>
                </a:solidFill>
                <a:ea typeface="新細明體" panose="02020500000000000000" pitchFamily="18" charset="-120"/>
              </a:rPr>
              <a:t>	Comparison of the candidates for SUN-OFDM PHR of new low rates</a:t>
            </a:r>
          </a:p>
          <a:p>
            <a:pPr>
              <a:spcBef>
                <a:spcPts val="600"/>
              </a:spcBef>
              <a:spcAft>
                <a:spcPts val="600"/>
              </a:spcAft>
            </a:pPr>
            <a:r>
              <a:rPr lang="en-US" altLang="zh-TW" sz="1600" b="1" dirty="0">
                <a:solidFill>
                  <a:schemeClr val="tx2"/>
                </a:solidFill>
                <a:ea typeface="新細明體" panose="02020500000000000000" pitchFamily="18" charset="-120"/>
              </a:rPr>
              <a:t>Purpose:</a:t>
            </a:r>
            <a:r>
              <a:rPr lang="en-US" altLang="zh-TW" sz="1600" dirty="0">
                <a:solidFill>
                  <a:schemeClr val="tx2"/>
                </a:solidFill>
                <a:ea typeface="新細明體" panose="02020500000000000000" pitchFamily="18" charset="-120"/>
              </a:rPr>
              <a:t>	Resolve the issues of SUN-OFDM PHR for new low rates</a:t>
            </a:r>
          </a:p>
          <a:p>
            <a:r>
              <a:rPr lang="en-US" altLang="zh-TW" sz="1600" b="1" dirty="0">
                <a:solidFill>
                  <a:schemeClr val="tx2"/>
                </a:solidFill>
                <a:ea typeface="新細明體" panose="02020500000000000000" pitchFamily="18" charset="-120"/>
              </a:rPr>
              <a:t>Notice:</a:t>
            </a:r>
            <a:r>
              <a:rPr lang="en-US" altLang="zh-TW" sz="1600" dirty="0">
                <a:solidFill>
                  <a:schemeClr val="tx2"/>
                </a:solidFill>
                <a:ea typeface="新細明體" panose="02020500000000000000" pitchFamily="18" charset="-12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TW" sz="1600" b="1" dirty="0">
                <a:solidFill>
                  <a:schemeClr val="tx2"/>
                </a:solidFill>
                <a:ea typeface="新細明體" panose="02020500000000000000" pitchFamily="18" charset="-120"/>
              </a:rPr>
              <a:t>Release:</a:t>
            </a:r>
            <a:r>
              <a:rPr lang="en-US" altLang="zh-TW" sz="1600" dirty="0">
                <a:solidFill>
                  <a:schemeClr val="tx2"/>
                </a:solidFill>
                <a:ea typeface="新細明體" panose="02020500000000000000" pitchFamily="18" charset="-12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36DB1C54-9366-45E1-B761-2136C7D2C954}"/>
              </a:ext>
            </a:extLst>
          </p:cNvPr>
          <p:cNvSpPr>
            <a:spLocks noGrp="1" noChangeArrowheads="1"/>
          </p:cNvSpPr>
          <p:nvPr>
            <p:ph type="ctrTitle"/>
          </p:nvPr>
        </p:nvSpPr>
        <p:spPr>
          <a:xfrm>
            <a:off x="685800" y="2286000"/>
            <a:ext cx="7772400" cy="1143000"/>
          </a:xfrm>
        </p:spPr>
        <p:txBody>
          <a:bodyPr anchor="ctr"/>
          <a:lstStyle/>
          <a:p>
            <a:r>
              <a:rPr lang="en-US" altLang="zh-TW" sz="3600" dirty="0">
                <a:ea typeface="新細明體" panose="02020500000000000000" pitchFamily="18" charset="-120"/>
              </a:rPr>
              <a:t>Candidates for SUN-OFDM PHR of New Low Rates</a:t>
            </a:r>
            <a:endParaRPr lang="zh-TW" altLang="zh-TW" sz="3600" dirty="0"/>
          </a:p>
        </p:txBody>
      </p:sp>
      <p:sp>
        <p:nvSpPr>
          <p:cNvPr id="26627" name="Rectangle 3">
            <a:extLst>
              <a:ext uri="{FF2B5EF4-FFF2-40B4-BE49-F238E27FC236}">
                <a16:creationId xmlns:a16="http://schemas.microsoft.com/office/drawing/2014/main" id="{8508D2E2-0401-408E-B0F8-DDD3A070F0B4}"/>
              </a:ext>
            </a:extLst>
          </p:cNvPr>
          <p:cNvSpPr>
            <a:spLocks noGrp="1" noChangeArrowheads="1"/>
          </p:cNvSpPr>
          <p:nvPr>
            <p:ph type="subTitle" idx="1"/>
          </p:nvPr>
        </p:nvSpPr>
        <p:spPr>
          <a:xfrm>
            <a:off x="1371600" y="3886200"/>
            <a:ext cx="6400800" cy="1752600"/>
          </a:xfrm>
        </p:spPr>
        <p:txBody>
          <a:bodyPr/>
          <a:lstStyle/>
          <a:p>
            <a:r>
              <a:rPr lang="en-US" altLang="zh-TW" sz="3200" dirty="0" err="1"/>
              <a:t>Jeng-Shiann</a:t>
            </a:r>
            <a:r>
              <a:rPr lang="en-US" altLang="zh-TW" sz="3200" dirty="0"/>
              <a:t> Jiang, Vertexcom</a:t>
            </a:r>
            <a:endParaRPr lang="zh-TW" altLang="zh-TW" sz="3200" dirty="0"/>
          </a:p>
          <a:p>
            <a:endParaRPr lang="zh-TW" altLang="zh-TW"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id="{F0ABA12A-0E90-487B-BA58-3BD39FD24945}"/>
              </a:ext>
            </a:extLst>
          </p:cNvPr>
          <p:cNvPicPr>
            <a:picLocks noChangeAspect="1"/>
          </p:cNvPicPr>
          <p:nvPr/>
        </p:nvPicPr>
        <p:blipFill>
          <a:blip r:embed="rId2"/>
          <a:stretch>
            <a:fillRect/>
          </a:stretch>
        </p:blipFill>
        <p:spPr>
          <a:xfrm>
            <a:off x="1236418" y="4108592"/>
            <a:ext cx="4451706" cy="2286835"/>
          </a:xfrm>
          <a:prstGeom prst="rect">
            <a:avLst/>
          </a:prstGeom>
        </p:spPr>
      </p:pic>
      <p:pic>
        <p:nvPicPr>
          <p:cNvPr id="9" name="圖片 8">
            <a:extLst>
              <a:ext uri="{FF2B5EF4-FFF2-40B4-BE49-F238E27FC236}">
                <a16:creationId xmlns:a16="http://schemas.microsoft.com/office/drawing/2014/main" id="{21F4E2F7-CF7D-41BA-A448-D2A3238A6782}"/>
              </a:ext>
            </a:extLst>
          </p:cNvPr>
          <p:cNvPicPr>
            <a:picLocks noChangeAspect="1"/>
          </p:cNvPicPr>
          <p:nvPr/>
        </p:nvPicPr>
        <p:blipFill>
          <a:blip r:embed="rId3"/>
          <a:stretch>
            <a:fillRect/>
          </a:stretch>
        </p:blipFill>
        <p:spPr>
          <a:xfrm>
            <a:off x="309953" y="2852936"/>
            <a:ext cx="5585839" cy="813213"/>
          </a:xfrm>
          <a:prstGeom prst="rect">
            <a:avLst/>
          </a:prstGeom>
        </p:spPr>
      </p:pic>
      <p:sp>
        <p:nvSpPr>
          <p:cNvPr id="2" name="標題 1">
            <a:extLst>
              <a:ext uri="{FF2B5EF4-FFF2-40B4-BE49-F238E27FC236}">
                <a16:creationId xmlns:a16="http://schemas.microsoft.com/office/drawing/2014/main" id="{87688138-7D2D-4D08-92B2-61DBAE4D72D1}"/>
              </a:ext>
            </a:extLst>
          </p:cNvPr>
          <p:cNvSpPr>
            <a:spLocks noGrp="1"/>
          </p:cNvSpPr>
          <p:nvPr>
            <p:ph type="title"/>
          </p:nvPr>
        </p:nvSpPr>
        <p:spPr/>
        <p:txBody>
          <a:bodyPr/>
          <a:lstStyle/>
          <a:p>
            <a:r>
              <a:rPr lang="en-US" altLang="zh-TW" dirty="0"/>
              <a:t>Origin of the Issues</a:t>
            </a:r>
            <a:endParaRPr lang="zh-TW" altLang="en-US" dirty="0"/>
          </a:p>
        </p:txBody>
      </p:sp>
      <p:sp>
        <p:nvSpPr>
          <p:cNvPr id="3" name="內容版面配置區 2">
            <a:extLst>
              <a:ext uri="{FF2B5EF4-FFF2-40B4-BE49-F238E27FC236}">
                <a16:creationId xmlns:a16="http://schemas.microsoft.com/office/drawing/2014/main" id="{ABDC5978-D092-4414-845D-F96B7A80EC3E}"/>
              </a:ext>
            </a:extLst>
          </p:cNvPr>
          <p:cNvSpPr>
            <a:spLocks noGrp="1"/>
          </p:cNvSpPr>
          <p:nvPr>
            <p:ph idx="1"/>
          </p:nvPr>
        </p:nvSpPr>
        <p:spPr/>
        <p:txBody>
          <a:bodyPr/>
          <a:lstStyle/>
          <a:p>
            <a:r>
              <a:rPr lang="en-US" altLang="zh-TW" sz="1800" dirty="0"/>
              <a:t>Inconsistency between the text and Table 20-9</a:t>
            </a:r>
          </a:p>
          <a:p>
            <a:r>
              <a:rPr lang="en-US" altLang="zh-TW" sz="1800" dirty="0"/>
              <a:t>Backward incompatible with legacy devices (IEEE 802.15.4-2015)</a:t>
            </a:r>
            <a:endParaRPr lang="zh-TW" altLang="en-US" sz="1800" dirty="0"/>
          </a:p>
        </p:txBody>
      </p:sp>
      <p:cxnSp>
        <p:nvCxnSpPr>
          <p:cNvPr id="6" name="直線單箭頭接點 5">
            <a:extLst>
              <a:ext uri="{FF2B5EF4-FFF2-40B4-BE49-F238E27FC236}">
                <a16:creationId xmlns:a16="http://schemas.microsoft.com/office/drawing/2014/main" id="{255A3027-B475-4244-ACE5-AEB7F1D02279}"/>
              </a:ext>
            </a:extLst>
          </p:cNvPr>
          <p:cNvCxnSpPr/>
          <p:nvPr/>
        </p:nvCxnSpPr>
        <p:spPr bwMode="auto">
          <a:xfrm flipH="1">
            <a:off x="4535996" y="3554840"/>
            <a:ext cx="436074" cy="53684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文字方塊 2">
            <a:extLst>
              <a:ext uri="{FF2B5EF4-FFF2-40B4-BE49-F238E27FC236}">
                <a16:creationId xmlns:a16="http://schemas.microsoft.com/office/drawing/2014/main" id="{74518994-7CAB-4519-AB82-56AB2687754C}"/>
              </a:ext>
            </a:extLst>
          </p:cNvPr>
          <p:cNvSpPr txBox="1"/>
          <p:nvPr/>
        </p:nvSpPr>
        <p:spPr>
          <a:xfrm>
            <a:off x="4942484" y="3740415"/>
            <a:ext cx="1836204" cy="33855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600" dirty="0">
                <a:solidFill>
                  <a:srgbClr val="FF0000"/>
                </a:solidFill>
              </a:rPr>
              <a:t>Inconsistent</a:t>
            </a:r>
            <a:endParaRPr lang="zh-TW" altLang="en-US" sz="1600" dirty="0">
              <a:solidFill>
                <a:srgbClr val="FF0000"/>
              </a:solidFill>
            </a:endParaRPr>
          </a:p>
        </p:txBody>
      </p:sp>
      <p:sp>
        <p:nvSpPr>
          <p:cNvPr id="8" name="文字方塊 2">
            <a:extLst>
              <a:ext uri="{FF2B5EF4-FFF2-40B4-BE49-F238E27FC236}">
                <a16:creationId xmlns:a16="http://schemas.microsoft.com/office/drawing/2014/main" id="{2E1E3341-4A58-4947-ABE1-1636A8EA8526}"/>
              </a:ext>
            </a:extLst>
          </p:cNvPr>
          <p:cNvSpPr txBox="1"/>
          <p:nvPr/>
        </p:nvSpPr>
        <p:spPr>
          <a:xfrm>
            <a:off x="6048164" y="5694168"/>
            <a:ext cx="1836204" cy="33855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600" dirty="0">
                <a:solidFill>
                  <a:srgbClr val="FF0000"/>
                </a:solidFill>
              </a:rPr>
              <a:t>MCS dependent</a:t>
            </a:r>
            <a:endParaRPr lang="zh-TW" altLang="en-US" sz="1600" dirty="0">
              <a:solidFill>
                <a:srgbClr val="FF0000"/>
              </a:solidFill>
            </a:endParaRPr>
          </a:p>
        </p:txBody>
      </p:sp>
      <p:cxnSp>
        <p:nvCxnSpPr>
          <p:cNvPr id="12" name="直線單箭頭接點 11">
            <a:extLst>
              <a:ext uri="{FF2B5EF4-FFF2-40B4-BE49-F238E27FC236}">
                <a16:creationId xmlns:a16="http://schemas.microsoft.com/office/drawing/2014/main" id="{9855080A-3980-4B52-9264-8ABEE74B23B1}"/>
              </a:ext>
            </a:extLst>
          </p:cNvPr>
          <p:cNvCxnSpPr>
            <a:endCxn id="8" idx="1"/>
          </p:cNvCxnSpPr>
          <p:nvPr/>
        </p:nvCxnSpPr>
        <p:spPr bwMode="auto">
          <a:xfrm>
            <a:off x="5688124" y="5763418"/>
            <a:ext cx="360040" cy="100027"/>
          </a:xfrm>
          <a:prstGeom prst="straightConnector1">
            <a:avLst/>
          </a:prstGeom>
          <a:solidFill>
            <a:schemeClr val="accent1"/>
          </a:solidFill>
          <a:ln w="12700" cap="flat" cmpd="sng" algn="ctr">
            <a:solidFill>
              <a:srgbClr val="FF0000"/>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單箭頭接點 15">
            <a:extLst>
              <a:ext uri="{FF2B5EF4-FFF2-40B4-BE49-F238E27FC236}">
                <a16:creationId xmlns:a16="http://schemas.microsoft.com/office/drawing/2014/main" id="{3CB33F39-6D3C-45DD-9F22-8F19AB0BAC7B}"/>
              </a:ext>
            </a:extLst>
          </p:cNvPr>
          <p:cNvCxnSpPr>
            <a:endCxn id="8" idx="1"/>
          </p:cNvCxnSpPr>
          <p:nvPr/>
        </p:nvCxnSpPr>
        <p:spPr bwMode="auto">
          <a:xfrm>
            <a:off x="5688124" y="5465568"/>
            <a:ext cx="360040" cy="397877"/>
          </a:xfrm>
          <a:prstGeom prst="straightConnector1">
            <a:avLst/>
          </a:prstGeom>
          <a:solidFill>
            <a:schemeClr val="accent1"/>
          </a:solidFill>
          <a:ln w="12700" cap="flat" cmpd="sng" algn="ctr">
            <a:solidFill>
              <a:srgbClr val="FF0000"/>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單箭頭接點 18">
            <a:extLst>
              <a:ext uri="{FF2B5EF4-FFF2-40B4-BE49-F238E27FC236}">
                <a16:creationId xmlns:a16="http://schemas.microsoft.com/office/drawing/2014/main" id="{EFBC0701-D35B-494E-8E13-66C798C3D58C}"/>
              </a:ext>
            </a:extLst>
          </p:cNvPr>
          <p:cNvCxnSpPr>
            <a:endCxn id="8" idx="1"/>
          </p:cNvCxnSpPr>
          <p:nvPr/>
        </p:nvCxnSpPr>
        <p:spPr bwMode="auto">
          <a:xfrm flipV="1">
            <a:off x="5688124" y="5863445"/>
            <a:ext cx="360040" cy="121624"/>
          </a:xfrm>
          <a:prstGeom prst="straightConnector1">
            <a:avLst/>
          </a:prstGeom>
          <a:solidFill>
            <a:schemeClr val="accent1"/>
          </a:solidFill>
          <a:ln w="12700" cap="flat" cmpd="sng" algn="ctr">
            <a:solidFill>
              <a:srgbClr val="FF0000"/>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單箭頭接點 21">
            <a:extLst>
              <a:ext uri="{FF2B5EF4-FFF2-40B4-BE49-F238E27FC236}">
                <a16:creationId xmlns:a16="http://schemas.microsoft.com/office/drawing/2014/main" id="{6D59C560-9041-4631-B200-14E502653E49}"/>
              </a:ext>
            </a:extLst>
          </p:cNvPr>
          <p:cNvCxnSpPr>
            <a:endCxn id="8" idx="1"/>
          </p:cNvCxnSpPr>
          <p:nvPr/>
        </p:nvCxnSpPr>
        <p:spPr bwMode="auto">
          <a:xfrm flipV="1">
            <a:off x="5688124" y="5863445"/>
            <a:ext cx="360040" cy="369622"/>
          </a:xfrm>
          <a:prstGeom prst="straightConnector1">
            <a:avLst/>
          </a:prstGeom>
          <a:solidFill>
            <a:schemeClr val="accent1"/>
          </a:solidFill>
          <a:ln w="12700" cap="flat" cmpd="sng" algn="ctr">
            <a:solidFill>
              <a:srgbClr val="FF0000"/>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文字方塊 2">
            <a:extLst>
              <a:ext uri="{FF2B5EF4-FFF2-40B4-BE49-F238E27FC236}">
                <a16:creationId xmlns:a16="http://schemas.microsoft.com/office/drawing/2014/main" id="{06A5F530-8DFF-479B-9190-6268C61D1C09}"/>
              </a:ext>
            </a:extLst>
          </p:cNvPr>
          <p:cNvSpPr txBox="1"/>
          <p:nvPr/>
        </p:nvSpPr>
        <p:spPr>
          <a:xfrm>
            <a:off x="6912260" y="3085894"/>
            <a:ext cx="1836204" cy="33855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600" dirty="0">
                <a:solidFill>
                  <a:srgbClr val="FF0000"/>
                </a:solidFill>
              </a:rPr>
              <a:t>MCS independent</a:t>
            </a:r>
            <a:endParaRPr lang="zh-TW" altLang="en-US" sz="1600" dirty="0">
              <a:solidFill>
                <a:srgbClr val="FF0000"/>
              </a:solidFill>
            </a:endParaRPr>
          </a:p>
        </p:txBody>
      </p:sp>
      <p:cxnSp>
        <p:nvCxnSpPr>
          <p:cNvPr id="26" name="直線單箭頭接點 25">
            <a:extLst>
              <a:ext uri="{FF2B5EF4-FFF2-40B4-BE49-F238E27FC236}">
                <a16:creationId xmlns:a16="http://schemas.microsoft.com/office/drawing/2014/main" id="{340556FD-2551-4599-995B-9B7735B55B10}"/>
              </a:ext>
            </a:extLst>
          </p:cNvPr>
          <p:cNvCxnSpPr>
            <a:cxnSpLocks/>
            <a:stCxn id="9" idx="3"/>
            <a:endCxn id="25" idx="1"/>
          </p:cNvCxnSpPr>
          <p:nvPr/>
        </p:nvCxnSpPr>
        <p:spPr bwMode="auto">
          <a:xfrm flipV="1">
            <a:off x="5895792" y="3255171"/>
            <a:ext cx="1016468" cy="4372"/>
          </a:xfrm>
          <a:prstGeom prst="straightConnector1">
            <a:avLst/>
          </a:prstGeom>
          <a:solidFill>
            <a:schemeClr val="accent1"/>
          </a:solidFill>
          <a:ln w="12700" cap="flat" cmpd="sng" algn="ctr">
            <a:solidFill>
              <a:srgbClr val="FF0000"/>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7276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AAE79C-8A36-4BC1-865B-E7B2EE822FC7}"/>
              </a:ext>
            </a:extLst>
          </p:cNvPr>
          <p:cNvSpPr>
            <a:spLocks noGrp="1"/>
          </p:cNvSpPr>
          <p:nvPr>
            <p:ph type="title"/>
          </p:nvPr>
        </p:nvSpPr>
        <p:spPr/>
        <p:txBody>
          <a:bodyPr/>
          <a:lstStyle/>
          <a:p>
            <a:r>
              <a:rPr lang="en-US" altLang="zh-TW" dirty="0"/>
              <a:t>Candidates</a:t>
            </a:r>
            <a:endParaRPr lang="zh-TW" altLang="en-US" dirty="0"/>
          </a:p>
        </p:txBody>
      </p:sp>
      <p:sp>
        <p:nvSpPr>
          <p:cNvPr id="3" name="內容版面配置區 2">
            <a:extLst>
              <a:ext uri="{FF2B5EF4-FFF2-40B4-BE49-F238E27FC236}">
                <a16:creationId xmlns:a16="http://schemas.microsoft.com/office/drawing/2014/main" id="{16A90C66-308D-4F8E-A306-7F66ADA4E3C4}"/>
              </a:ext>
            </a:extLst>
          </p:cNvPr>
          <p:cNvSpPr>
            <a:spLocks noGrp="1"/>
          </p:cNvSpPr>
          <p:nvPr>
            <p:ph idx="1"/>
          </p:nvPr>
        </p:nvSpPr>
        <p:spPr>
          <a:xfrm>
            <a:off x="685800" y="1981200"/>
            <a:ext cx="7772400" cy="4400128"/>
          </a:xfrm>
        </p:spPr>
        <p:txBody>
          <a:bodyPr>
            <a:normAutofit fontScale="92500" lnSpcReduction="20000"/>
          </a:bodyPr>
          <a:lstStyle/>
          <a:p>
            <a:r>
              <a:rPr lang="en-US" altLang="zh-TW" dirty="0"/>
              <a:t>Candidate 1</a:t>
            </a:r>
          </a:p>
          <a:p>
            <a:pPr lvl="1"/>
            <a:r>
              <a:rPr lang="en-US" altLang="zh-TW" dirty="0"/>
              <a:t>15-20-</a:t>
            </a:r>
            <a:r>
              <a:rPr lang="en-US" altLang="zh-TW" b="1" dirty="0">
                <a:solidFill>
                  <a:srgbClr val="00B0F0"/>
                </a:solidFill>
              </a:rPr>
              <a:t>0171</a:t>
            </a:r>
            <a:r>
              <a:rPr lang="en-US" altLang="zh-TW" dirty="0"/>
              <a:t>: Keep Table. Change Text</a:t>
            </a:r>
          </a:p>
          <a:p>
            <a:r>
              <a:rPr lang="en-US" altLang="zh-TW" dirty="0"/>
              <a:t>Candidate 2</a:t>
            </a:r>
          </a:p>
          <a:p>
            <a:pPr lvl="1"/>
            <a:r>
              <a:rPr lang="en-US" altLang="zh-TW" dirty="0"/>
              <a:t>15-20-</a:t>
            </a:r>
            <a:r>
              <a:rPr lang="en-US" altLang="zh-TW" b="1" dirty="0">
                <a:solidFill>
                  <a:srgbClr val="00B0F0"/>
                </a:solidFill>
              </a:rPr>
              <a:t>0393</a:t>
            </a:r>
            <a:r>
              <a:rPr lang="en-US" altLang="zh-TW" dirty="0"/>
              <a:t>: Keep Text. Change Table</a:t>
            </a:r>
          </a:p>
          <a:p>
            <a:r>
              <a:rPr lang="en-US" altLang="zh-TW" dirty="0"/>
              <a:t>Candidate 3</a:t>
            </a:r>
          </a:p>
          <a:p>
            <a:pPr lvl="1"/>
            <a:r>
              <a:rPr lang="en-US" altLang="zh-TW" dirty="0"/>
              <a:t>15-20-</a:t>
            </a:r>
            <a:r>
              <a:rPr lang="en-US" altLang="zh-TW" b="1" dirty="0">
                <a:solidFill>
                  <a:srgbClr val="00B0F0"/>
                </a:solidFill>
              </a:rPr>
              <a:t>0305</a:t>
            </a:r>
            <a:r>
              <a:rPr lang="en-US" altLang="zh-TW" dirty="0"/>
              <a:t>: Append PHR2</a:t>
            </a:r>
          </a:p>
          <a:p>
            <a:r>
              <a:rPr lang="en-US" altLang="zh-TW" dirty="0"/>
              <a:t>Candidate 4</a:t>
            </a:r>
          </a:p>
          <a:p>
            <a:pPr lvl="1"/>
            <a:r>
              <a:rPr lang="en-US" altLang="zh-TW" dirty="0"/>
              <a:t>15-20-</a:t>
            </a:r>
            <a:r>
              <a:rPr lang="en-US" altLang="zh-TW" b="1" dirty="0">
                <a:solidFill>
                  <a:srgbClr val="00B0F0"/>
                </a:solidFill>
              </a:rPr>
              <a:t>0387</a:t>
            </a:r>
            <a:r>
              <a:rPr lang="en-US" altLang="zh-TW" dirty="0"/>
              <a:t>: Cancel new low rates. </a:t>
            </a:r>
          </a:p>
          <a:p>
            <a:pPr lvl="2"/>
            <a:r>
              <a:rPr lang="en-US" altLang="zh-TW" dirty="0"/>
              <a:t>Set aside the issue for further observation, experiment, use case check, and better solution.</a:t>
            </a:r>
          </a:p>
          <a:p>
            <a:pPr lvl="2"/>
            <a:r>
              <a:rPr lang="en-US" altLang="zh-TW" dirty="0"/>
              <a:t>Leave room for change for future amendment</a:t>
            </a:r>
            <a:endParaRPr lang="zh-TW" altLang="en-US" dirty="0"/>
          </a:p>
        </p:txBody>
      </p:sp>
    </p:spTree>
    <p:extLst>
      <p:ext uri="{BB962C8B-B14F-4D97-AF65-F5344CB8AC3E}">
        <p14:creationId xmlns:p14="http://schemas.microsoft.com/office/powerpoint/2010/main" val="1286639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FA3891-7559-4F4E-A601-FA99828FEFE9}"/>
              </a:ext>
            </a:extLst>
          </p:cNvPr>
          <p:cNvSpPr>
            <a:spLocks noGrp="1"/>
          </p:cNvSpPr>
          <p:nvPr>
            <p:ph type="title"/>
          </p:nvPr>
        </p:nvSpPr>
        <p:spPr/>
        <p:txBody>
          <a:bodyPr/>
          <a:lstStyle/>
          <a:p>
            <a:r>
              <a:rPr lang="en-US" altLang="zh-TW" dirty="0"/>
              <a:t>More About PHR2 Proposal (1/2)</a:t>
            </a:r>
            <a:endParaRPr lang="zh-TW" altLang="en-US" dirty="0"/>
          </a:p>
        </p:txBody>
      </p:sp>
      <p:sp>
        <p:nvSpPr>
          <p:cNvPr id="3" name="內容版面配置區 2">
            <a:extLst>
              <a:ext uri="{FF2B5EF4-FFF2-40B4-BE49-F238E27FC236}">
                <a16:creationId xmlns:a16="http://schemas.microsoft.com/office/drawing/2014/main" id="{673D28D2-B19C-44B5-83A8-95F940B46865}"/>
              </a:ext>
            </a:extLst>
          </p:cNvPr>
          <p:cNvSpPr>
            <a:spLocks noGrp="1"/>
          </p:cNvSpPr>
          <p:nvPr>
            <p:ph idx="1"/>
          </p:nvPr>
        </p:nvSpPr>
        <p:spPr>
          <a:xfrm>
            <a:off x="685800" y="1981200"/>
            <a:ext cx="7772400" cy="4400128"/>
          </a:xfrm>
        </p:spPr>
        <p:txBody>
          <a:bodyPr>
            <a:normAutofit fontScale="77500" lnSpcReduction="20000"/>
          </a:bodyPr>
          <a:lstStyle/>
          <a:p>
            <a:r>
              <a:rPr lang="en-US" altLang="zh-TW" dirty="0"/>
              <a:t>A typical approach used in Wi-Fi 802.11 to guarantee backward compatibility</a:t>
            </a:r>
          </a:p>
          <a:p>
            <a:pPr lvl="1"/>
            <a:r>
              <a:rPr lang="en-US" altLang="zh-TW" dirty="0"/>
              <a:t>802.11</a:t>
            </a:r>
          </a:p>
          <a:p>
            <a:pPr lvl="2"/>
            <a:r>
              <a:rPr lang="en-US" altLang="zh-TW" dirty="0"/>
              <a:t>802.11g </a:t>
            </a:r>
            <a:r>
              <a:rPr lang="en-US" altLang="zh-TW" dirty="0">
                <a:sym typeface="Wingdings" panose="05000000000000000000" pitchFamily="2" charset="2"/>
              </a:rPr>
              <a:t> 802.11n: Keep L-SIG, append HT-SIG</a:t>
            </a:r>
          </a:p>
          <a:p>
            <a:pPr lvl="2"/>
            <a:r>
              <a:rPr lang="en-US" altLang="zh-TW" dirty="0">
                <a:sym typeface="Wingdings" panose="05000000000000000000" pitchFamily="2" charset="2"/>
              </a:rPr>
              <a:t>802.11n  802.11ac: Keep L-SIG, append VHT-SIG</a:t>
            </a:r>
          </a:p>
          <a:p>
            <a:pPr lvl="2"/>
            <a:r>
              <a:rPr lang="en-US" altLang="zh-TW" dirty="0">
                <a:sym typeface="Wingdings" panose="05000000000000000000" pitchFamily="2" charset="2"/>
              </a:rPr>
              <a:t>packet length is re-calculated based on 11g MCS0 with 6Mbps</a:t>
            </a:r>
          </a:p>
          <a:p>
            <a:pPr lvl="1"/>
            <a:r>
              <a:rPr lang="en-US" altLang="zh-TW" dirty="0">
                <a:sym typeface="Wingdings" panose="05000000000000000000" pitchFamily="2" charset="2"/>
              </a:rPr>
              <a:t>PHR2 approach</a:t>
            </a:r>
          </a:p>
          <a:p>
            <a:pPr lvl="2"/>
            <a:r>
              <a:rPr lang="en-US" altLang="zh-TW" dirty="0">
                <a:sym typeface="Wingdings" panose="05000000000000000000" pitchFamily="2" charset="2"/>
              </a:rPr>
              <a:t>new low rates: Keep PHR, append PHR2</a:t>
            </a:r>
          </a:p>
          <a:p>
            <a:pPr lvl="2"/>
            <a:r>
              <a:rPr lang="en-US" altLang="zh-TW" dirty="0">
                <a:sym typeface="Wingdings" panose="05000000000000000000" pitchFamily="2" charset="2"/>
              </a:rPr>
              <a:t>Frame length is re-calculated base on lowest supported rate</a:t>
            </a:r>
          </a:p>
          <a:p>
            <a:pPr lvl="1"/>
            <a:r>
              <a:rPr lang="en-US" altLang="zh-TW" dirty="0">
                <a:sym typeface="Wingdings" panose="05000000000000000000" pitchFamily="2" charset="2"/>
              </a:rPr>
              <a:t>Backward compatibility: Legacy devices know the packet duration to avoid causing interference and affecting throughput</a:t>
            </a:r>
          </a:p>
          <a:p>
            <a:pPr lvl="1"/>
            <a:endParaRPr lang="en-US" altLang="zh-TW" dirty="0">
              <a:sym typeface="Wingdings" panose="05000000000000000000" pitchFamily="2" charset="2"/>
            </a:endParaRPr>
          </a:p>
          <a:p>
            <a:pPr lvl="1"/>
            <a:endParaRPr lang="zh-TW" altLang="en-US" dirty="0"/>
          </a:p>
        </p:txBody>
      </p:sp>
    </p:spTree>
    <p:extLst>
      <p:ext uri="{BB962C8B-B14F-4D97-AF65-F5344CB8AC3E}">
        <p14:creationId xmlns:p14="http://schemas.microsoft.com/office/powerpoint/2010/main" val="27930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FA3891-7559-4F4E-A601-FA99828FEFE9}"/>
              </a:ext>
            </a:extLst>
          </p:cNvPr>
          <p:cNvSpPr>
            <a:spLocks noGrp="1"/>
          </p:cNvSpPr>
          <p:nvPr>
            <p:ph type="title"/>
          </p:nvPr>
        </p:nvSpPr>
        <p:spPr/>
        <p:txBody>
          <a:bodyPr/>
          <a:lstStyle/>
          <a:p>
            <a:r>
              <a:rPr lang="en-US" altLang="zh-TW" dirty="0"/>
              <a:t>More About PHR2 Proposal (2/2)</a:t>
            </a:r>
            <a:endParaRPr lang="zh-TW" altLang="en-US" dirty="0"/>
          </a:p>
        </p:txBody>
      </p:sp>
      <p:sp>
        <p:nvSpPr>
          <p:cNvPr id="3" name="內容版面配置區 2">
            <a:extLst>
              <a:ext uri="{FF2B5EF4-FFF2-40B4-BE49-F238E27FC236}">
                <a16:creationId xmlns:a16="http://schemas.microsoft.com/office/drawing/2014/main" id="{673D28D2-B19C-44B5-83A8-95F940B46865}"/>
              </a:ext>
            </a:extLst>
          </p:cNvPr>
          <p:cNvSpPr>
            <a:spLocks noGrp="1"/>
          </p:cNvSpPr>
          <p:nvPr>
            <p:ph idx="1"/>
          </p:nvPr>
        </p:nvSpPr>
        <p:spPr>
          <a:xfrm>
            <a:off x="685800" y="1981200"/>
            <a:ext cx="7772400" cy="4400128"/>
          </a:xfrm>
        </p:spPr>
        <p:txBody>
          <a:bodyPr>
            <a:normAutofit fontScale="70000" lnSpcReduction="20000"/>
          </a:bodyPr>
          <a:lstStyle/>
          <a:p>
            <a:r>
              <a:rPr lang="en-US" altLang="zh-TW" dirty="0">
                <a:sym typeface="Wingdings" panose="05000000000000000000" pitchFamily="2" charset="2"/>
              </a:rPr>
              <a:t>Cons pointed out in 15-21-0029</a:t>
            </a:r>
          </a:p>
          <a:p>
            <a:pPr lvl="1"/>
            <a:r>
              <a:rPr lang="en-US" altLang="zh-TW" dirty="0">
                <a:sym typeface="Wingdings" panose="05000000000000000000" pitchFamily="2" charset="2"/>
              </a:rPr>
              <a:t>Higher power consumption</a:t>
            </a:r>
          </a:p>
          <a:p>
            <a:pPr lvl="2"/>
            <a:r>
              <a:rPr lang="en-US" altLang="zh-TW" dirty="0">
                <a:sym typeface="Wingdings" panose="05000000000000000000" pitchFamily="2" charset="2"/>
              </a:rPr>
              <a:t>Negligible because new low-rate packets only occupy a small portion of all packets.</a:t>
            </a:r>
          </a:p>
          <a:p>
            <a:pPr lvl="2"/>
            <a:r>
              <a:rPr lang="en-US" altLang="zh-TW" dirty="0">
                <a:sym typeface="Wingdings" panose="05000000000000000000" pitchFamily="2" charset="2"/>
              </a:rPr>
              <a:t>Worthy for the trade-off of backward compatibility</a:t>
            </a:r>
          </a:p>
          <a:p>
            <a:pPr lvl="1"/>
            <a:r>
              <a:rPr lang="en-US" altLang="zh-TW" dirty="0">
                <a:sym typeface="Wingdings" panose="05000000000000000000" pitchFamily="2" charset="2"/>
              </a:rPr>
              <a:t>Restricted packet length</a:t>
            </a:r>
          </a:p>
          <a:p>
            <a:pPr lvl="2"/>
            <a:r>
              <a:rPr lang="en-US" altLang="zh-TW" dirty="0">
                <a:sym typeface="Wingdings" panose="05000000000000000000" pitchFamily="2" charset="2"/>
              </a:rPr>
              <a:t>Packet duration is around 0.655 sec for O3M0 2047B, and 1.3 secs for O4M0 2047B. Super long packet is vulnerable to </a:t>
            </a:r>
            <a:r>
              <a:rPr lang="en-US" altLang="zh-TW" dirty="0">
                <a:solidFill>
                  <a:srgbClr val="FF0000"/>
                </a:solidFill>
                <a:sym typeface="Wingdings" panose="05000000000000000000" pitchFamily="2" charset="2"/>
              </a:rPr>
              <a:t>time-varying channels</a:t>
            </a:r>
            <a:r>
              <a:rPr lang="en-US" altLang="zh-TW" dirty="0">
                <a:sym typeface="Wingdings" panose="05000000000000000000" pitchFamily="2" charset="2"/>
              </a:rPr>
              <a:t> and </a:t>
            </a:r>
            <a:r>
              <a:rPr lang="en-US" altLang="zh-TW" dirty="0">
                <a:solidFill>
                  <a:srgbClr val="FF0000"/>
                </a:solidFill>
                <a:sym typeface="Wingdings" panose="05000000000000000000" pitchFamily="2" charset="2"/>
              </a:rPr>
              <a:t>interferences</a:t>
            </a:r>
            <a:r>
              <a:rPr lang="en-US" altLang="zh-TW" dirty="0">
                <a:sym typeface="Wingdings" panose="05000000000000000000" pitchFamily="2" charset="2"/>
              </a:rPr>
              <a:t> from legacy devices</a:t>
            </a:r>
          </a:p>
          <a:p>
            <a:pPr lvl="2"/>
            <a:r>
              <a:rPr lang="en-US" altLang="zh-TW" dirty="0">
                <a:sym typeface="Wingdings" panose="05000000000000000000" pitchFamily="2" charset="2"/>
              </a:rPr>
              <a:t>The restricted packet length is around </a:t>
            </a:r>
            <a:r>
              <a:rPr lang="en-US" altLang="zh-TW" b="1" dirty="0">
                <a:solidFill>
                  <a:srgbClr val="00B050"/>
                </a:solidFill>
                <a:sym typeface="Wingdings" panose="05000000000000000000" pitchFamily="2" charset="2"/>
              </a:rPr>
              <a:t>330ms</a:t>
            </a:r>
            <a:r>
              <a:rPr lang="en-US" altLang="zh-TW" dirty="0">
                <a:sym typeface="Wingdings" panose="05000000000000000000" pitchFamily="2" charset="2"/>
              </a:rPr>
              <a:t>, which exceeds the maximum channel dwelling time </a:t>
            </a:r>
            <a:r>
              <a:rPr lang="en-US" altLang="zh-TW" b="1" dirty="0">
                <a:solidFill>
                  <a:srgbClr val="FF0000"/>
                </a:solidFill>
                <a:sym typeface="Wingdings" panose="05000000000000000000" pitchFamily="2" charset="2"/>
              </a:rPr>
              <a:t>250 </a:t>
            </a:r>
            <a:r>
              <a:rPr lang="en-US" altLang="zh-TW" b="1" dirty="0" err="1">
                <a:solidFill>
                  <a:srgbClr val="FF0000"/>
                </a:solidFill>
                <a:sym typeface="Wingdings" panose="05000000000000000000" pitchFamily="2" charset="2"/>
              </a:rPr>
              <a:t>ms</a:t>
            </a:r>
            <a:r>
              <a:rPr lang="en-US" altLang="zh-TW" dirty="0">
                <a:sym typeface="Wingdings" panose="05000000000000000000" pitchFamily="2" charset="2"/>
              </a:rPr>
              <a:t> when frequency hopping is used in Wi-SUN.</a:t>
            </a:r>
          </a:p>
          <a:p>
            <a:r>
              <a:rPr lang="en-US" altLang="zh-TW" dirty="0">
                <a:sym typeface="Wingdings" panose="05000000000000000000" pitchFamily="2" charset="2"/>
              </a:rPr>
              <a:t>The real concern about this proposal is that the </a:t>
            </a:r>
            <a:r>
              <a:rPr lang="en-US" altLang="zh-TW" b="1" dirty="0">
                <a:solidFill>
                  <a:srgbClr val="FF0000"/>
                </a:solidFill>
                <a:sym typeface="Wingdings" panose="05000000000000000000" pitchFamily="2" charset="2"/>
              </a:rPr>
              <a:t>packet format change</a:t>
            </a:r>
            <a:r>
              <a:rPr lang="en-US" altLang="zh-TW" dirty="0">
                <a:sym typeface="Wingdings" panose="05000000000000000000" pitchFamily="2" charset="2"/>
              </a:rPr>
              <a:t> is now suitable for </a:t>
            </a:r>
            <a:r>
              <a:rPr lang="en-US" altLang="zh-TW" b="1" dirty="0">
                <a:solidFill>
                  <a:srgbClr val="00B0F0"/>
                </a:solidFill>
                <a:sym typeface="Wingdings" panose="05000000000000000000" pitchFamily="2" charset="2"/>
              </a:rPr>
              <a:t>Corrigendum</a:t>
            </a:r>
            <a:r>
              <a:rPr lang="en-US" altLang="zh-TW" dirty="0">
                <a:sym typeface="Wingdings" panose="05000000000000000000" pitchFamily="2" charset="2"/>
              </a:rPr>
              <a:t>, but it is suitable for </a:t>
            </a:r>
            <a:r>
              <a:rPr lang="en-US" altLang="zh-TW" b="1" dirty="0">
                <a:solidFill>
                  <a:srgbClr val="00B050"/>
                </a:solidFill>
                <a:sym typeface="Wingdings" panose="05000000000000000000" pitchFamily="2" charset="2"/>
              </a:rPr>
              <a:t>future amendment</a:t>
            </a:r>
          </a:p>
          <a:p>
            <a:pPr lvl="1"/>
            <a:endParaRPr lang="en-US" altLang="zh-TW" dirty="0">
              <a:sym typeface="Wingdings" panose="05000000000000000000" pitchFamily="2" charset="2"/>
            </a:endParaRPr>
          </a:p>
          <a:p>
            <a:pPr lvl="1"/>
            <a:endParaRPr lang="zh-TW" altLang="en-US" dirty="0"/>
          </a:p>
        </p:txBody>
      </p:sp>
    </p:spTree>
    <p:extLst>
      <p:ext uri="{BB962C8B-B14F-4D97-AF65-F5344CB8AC3E}">
        <p14:creationId xmlns:p14="http://schemas.microsoft.com/office/powerpoint/2010/main" val="2925536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76F1DE-BE4F-4E44-8766-9F340A85F844}"/>
              </a:ext>
            </a:extLst>
          </p:cNvPr>
          <p:cNvSpPr>
            <a:spLocks noGrp="1"/>
          </p:cNvSpPr>
          <p:nvPr>
            <p:ph type="title"/>
          </p:nvPr>
        </p:nvSpPr>
        <p:spPr/>
        <p:txBody>
          <a:bodyPr/>
          <a:lstStyle/>
          <a:p>
            <a:r>
              <a:rPr lang="en-US" altLang="zh-TW" dirty="0"/>
              <a:t>Weighting of the Factors for Decision Making</a:t>
            </a:r>
            <a:endParaRPr lang="zh-TW" altLang="en-US" dirty="0"/>
          </a:p>
        </p:txBody>
      </p:sp>
      <p:sp>
        <p:nvSpPr>
          <p:cNvPr id="3" name="內容版面配置區 2">
            <a:extLst>
              <a:ext uri="{FF2B5EF4-FFF2-40B4-BE49-F238E27FC236}">
                <a16:creationId xmlns:a16="http://schemas.microsoft.com/office/drawing/2014/main" id="{458E7E16-EA55-456C-9CEB-6DAE4346CE3B}"/>
              </a:ext>
            </a:extLst>
          </p:cNvPr>
          <p:cNvSpPr>
            <a:spLocks noGrp="1"/>
          </p:cNvSpPr>
          <p:nvPr>
            <p:ph idx="1"/>
          </p:nvPr>
        </p:nvSpPr>
        <p:spPr/>
        <p:txBody>
          <a:bodyPr>
            <a:normAutofit fontScale="62500" lnSpcReduction="20000"/>
          </a:bodyPr>
          <a:lstStyle/>
          <a:p>
            <a:r>
              <a:rPr lang="en-US" altLang="zh-TW" dirty="0"/>
              <a:t>Candidate 1: 15-20-</a:t>
            </a:r>
            <a:r>
              <a:rPr lang="en-US" altLang="zh-TW" b="1" dirty="0">
                <a:solidFill>
                  <a:srgbClr val="00B0F0"/>
                </a:solidFill>
              </a:rPr>
              <a:t>0171</a:t>
            </a:r>
            <a:r>
              <a:rPr lang="en-US" altLang="zh-TW" dirty="0"/>
              <a:t>: Keep Table. Change Text</a:t>
            </a:r>
          </a:p>
          <a:p>
            <a:r>
              <a:rPr lang="en-US" altLang="zh-TW" dirty="0"/>
              <a:t>Candidate 2: 15-20-</a:t>
            </a:r>
            <a:r>
              <a:rPr lang="en-US" altLang="zh-TW" b="1" dirty="0">
                <a:solidFill>
                  <a:srgbClr val="00B0F0"/>
                </a:solidFill>
              </a:rPr>
              <a:t>0393</a:t>
            </a:r>
            <a:r>
              <a:rPr lang="en-US" altLang="zh-TW" dirty="0"/>
              <a:t>: Keep Text. Change Table</a:t>
            </a:r>
          </a:p>
          <a:p>
            <a:r>
              <a:rPr lang="en-US" altLang="zh-TW" dirty="0"/>
              <a:t>Candidate 3: 15-20-</a:t>
            </a:r>
            <a:r>
              <a:rPr lang="en-US" altLang="zh-TW" b="1" dirty="0">
                <a:solidFill>
                  <a:srgbClr val="00B0F0"/>
                </a:solidFill>
              </a:rPr>
              <a:t>0305</a:t>
            </a:r>
            <a:r>
              <a:rPr lang="en-US" altLang="zh-TW" dirty="0"/>
              <a:t>: Append PHR2</a:t>
            </a:r>
          </a:p>
          <a:p>
            <a:r>
              <a:rPr lang="en-US" altLang="zh-TW" dirty="0"/>
              <a:t>Candidate 4: 15-20-</a:t>
            </a:r>
            <a:r>
              <a:rPr lang="en-US" altLang="zh-TW" b="1" dirty="0">
                <a:solidFill>
                  <a:srgbClr val="00B0F0"/>
                </a:solidFill>
              </a:rPr>
              <a:t>0387</a:t>
            </a:r>
            <a:r>
              <a:rPr lang="en-US" altLang="zh-TW" dirty="0"/>
              <a:t>: Cancel new low rates</a:t>
            </a:r>
            <a:endParaRPr lang="zh-TW" altLang="en-US" dirty="0"/>
          </a:p>
          <a:p>
            <a:endParaRPr lang="en-US" altLang="zh-TW" dirty="0"/>
          </a:p>
          <a:p>
            <a:r>
              <a:rPr lang="en-US" altLang="zh-TW" dirty="0"/>
              <a:t>Weighting of factors</a:t>
            </a:r>
          </a:p>
          <a:p>
            <a:pPr marL="457200" lvl="1" indent="0">
              <a:buNone/>
            </a:pPr>
            <a:r>
              <a:rPr lang="en-US" altLang="zh-TW" dirty="0"/>
              <a:t>1. Backward compatibility: can only be sacrificed when</a:t>
            </a:r>
          </a:p>
          <a:p>
            <a:pPr lvl="2"/>
            <a:r>
              <a:rPr lang="en-US" altLang="zh-TW" dirty="0"/>
              <a:t>Technical errors in previous version (no error in PHR of 802.15.4-2015)</a:t>
            </a:r>
          </a:p>
          <a:p>
            <a:pPr lvl="2"/>
            <a:r>
              <a:rPr lang="en-US" altLang="zh-TW" dirty="0"/>
              <a:t>Greenfield (assume no legacy devices)</a:t>
            </a:r>
          </a:p>
          <a:p>
            <a:pPr lvl="2"/>
            <a:r>
              <a:rPr lang="en-US" altLang="zh-TW" dirty="0"/>
              <a:t>4 = 3 &gt; 2 &gt; 1</a:t>
            </a:r>
          </a:p>
          <a:p>
            <a:pPr marL="457200" lvl="1" indent="0">
              <a:buNone/>
            </a:pPr>
            <a:r>
              <a:rPr lang="en-US" altLang="zh-TW" dirty="0"/>
              <a:t>2. Performance</a:t>
            </a:r>
          </a:p>
          <a:p>
            <a:pPr lvl="2"/>
            <a:r>
              <a:rPr lang="en-US" altLang="zh-TW" dirty="0"/>
              <a:t>Better sensitivity with down to 12.5Kbps</a:t>
            </a:r>
          </a:p>
          <a:p>
            <a:pPr lvl="2"/>
            <a:r>
              <a:rPr lang="en-US" altLang="zh-TW" dirty="0"/>
              <a:t>3 = 1 &gt; 2</a:t>
            </a:r>
          </a:p>
          <a:p>
            <a:pPr marL="457200" lvl="1" indent="0">
              <a:buNone/>
            </a:pPr>
            <a:r>
              <a:rPr lang="en-US" altLang="zh-TW" dirty="0"/>
              <a:t>3. Others (simplicity, power consumption, …)</a:t>
            </a:r>
          </a:p>
          <a:p>
            <a:endParaRPr lang="en-US" altLang="zh-TW" dirty="0"/>
          </a:p>
          <a:p>
            <a:endParaRPr lang="en-US" altLang="zh-TW" dirty="0"/>
          </a:p>
          <a:p>
            <a:pPr lvl="1"/>
            <a:endParaRPr lang="zh-TW" altLang="en-US" dirty="0"/>
          </a:p>
        </p:txBody>
      </p:sp>
    </p:spTree>
    <p:extLst>
      <p:ext uri="{BB962C8B-B14F-4D97-AF65-F5344CB8AC3E}">
        <p14:creationId xmlns:p14="http://schemas.microsoft.com/office/powerpoint/2010/main" val="4095965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76F1DE-BE4F-4E44-8766-9F340A85F844}"/>
              </a:ext>
            </a:extLst>
          </p:cNvPr>
          <p:cNvSpPr>
            <a:spLocks noGrp="1"/>
          </p:cNvSpPr>
          <p:nvPr>
            <p:ph type="title"/>
          </p:nvPr>
        </p:nvSpPr>
        <p:spPr/>
        <p:txBody>
          <a:bodyPr/>
          <a:lstStyle/>
          <a:p>
            <a:r>
              <a:rPr lang="en-US" altLang="zh-TW" dirty="0"/>
              <a:t>Our Preference</a:t>
            </a:r>
            <a:endParaRPr lang="zh-TW" altLang="en-US" dirty="0"/>
          </a:p>
        </p:txBody>
      </p:sp>
      <p:sp>
        <p:nvSpPr>
          <p:cNvPr id="3" name="內容版面配置區 2">
            <a:extLst>
              <a:ext uri="{FF2B5EF4-FFF2-40B4-BE49-F238E27FC236}">
                <a16:creationId xmlns:a16="http://schemas.microsoft.com/office/drawing/2014/main" id="{458E7E16-EA55-456C-9CEB-6DAE4346CE3B}"/>
              </a:ext>
            </a:extLst>
          </p:cNvPr>
          <p:cNvSpPr>
            <a:spLocks noGrp="1"/>
          </p:cNvSpPr>
          <p:nvPr>
            <p:ph idx="1"/>
          </p:nvPr>
        </p:nvSpPr>
        <p:spPr/>
        <p:txBody>
          <a:bodyPr>
            <a:normAutofit fontScale="77500" lnSpcReduction="20000"/>
          </a:bodyPr>
          <a:lstStyle/>
          <a:p>
            <a:r>
              <a:rPr lang="en-US" altLang="zh-TW" dirty="0"/>
              <a:t>Candidate 1: 15-20-</a:t>
            </a:r>
            <a:r>
              <a:rPr lang="en-US" altLang="zh-TW" b="1" dirty="0">
                <a:solidFill>
                  <a:srgbClr val="00B0F0"/>
                </a:solidFill>
              </a:rPr>
              <a:t>0171</a:t>
            </a:r>
            <a:r>
              <a:rPr lang="en-US" altLang="zh-TW" dirty="0"/>
              <a:t>: Keep Table. Change Text</a:t>
            </a:r>
          </a:p>
          <a:p>
            <a:r>
              <a:rPr lang="en-US" altLang="zh-TW" dirty="0"/>
              <a:t>Candidate 2: 15-20-</a:t>
            </a:r>
            <a:r>
              <a:rPr lang="en-US" altLang="zh-TW" b="1" dirty="0">
                <a:solidFill>
                  <a:srgbClr val="00B0F0"/>
                </a:solidFill>
              </a:rPr>
              <a:t>0393</a:t>
            </a:r>
            <a:r>
              <a:rPr lang="en-US" altLang="zh-TW" dirty="0"/>
              <a:t>: Keep Text. Change Table</a:t>
            </a:r>
          </a:p>
          <a:p>
            <a:r>
              <a:rPr lang="en-US" altLang="zh-TW" dirty="0"/>
              <a:t>Candidate 3: 15-20-</a:t>
            </a:r>
            <a:r>
              <a:rPr lang="en-US" altLang="zh-TW" b="1" dirty="0">
                <a:solidFill>
                  <a:srgbClr val="00B0F0"/>
                </a:solidFill>
              </a:rPr>
              <a:t>0305</a:t>
            </a:r>
            <a:r>
              <a:rPr lang="en-US" altLang="zh-TW" dirty="0"/>
              <a:t>: Append PHR2</a:t>
            </a:r>
          </a:p>
          <a:p>
            <a:r>
              <a:rPr lang="en-US" altLang="zh-TW" dirty="0"/>
              <a:t>Candidate 4: 15-20-</a:t>
            </a:r>
            <a:r>
              <a:rPr lang="en-US" altLang="zh-TW" b="1" dirty="0">
                <a:solidFill>
                  <a:srgbClr val="00B0F0"/>
                </a:solidFill>
              </a:rPr>
              <a:t>0387</a:t>
            </a:r>
            <a:r>
              <a:rPr lang="en-US" altLang="zh-TW" dirty="0"/>
              <a:t>: Cancel new low rates</a:t>
            </a:r>
            <a:endParaRPr lang="zh-TW" altLang="en-US" dirty="0"/>
          </a:p>
          <a:p>
            <a:endParaRPr lang="en-US" altLang="zh-TW" dirty="0"/>
          </a:p>
          <a:p>
            <a:r>
              <a:rPr lang="en-US" altLang="zh-TW" dirty="0"/>
              <a:t>Preference</a:t>
            </a:r>
          </a:p>
          <a:p>
            <a:endParaRPr lang="en-US" altLang="zh-TW" dirty="0"/>
          </a:p>
          <a:p>
            <a:endParaRPr lang="en-US" altLang="zh-TW" dirty="0"/>
          </a:p>
          <a:p>
            <a:pPr marL="457200" lvl="1" indent="0">
              <a:buNone/>
            </a:pPr>
            <a:r>
              <a:rPr lang="en-US" altLang="zh-TW" dirty="0"/>
              <a:t>4   &gt;                3            &gt;              2           &gt;         1</a:t>
            </a:r>
          </a:p>
          <a:p>
            <a:endParaRPr lang="en-US" altLang="zh-TW" dirty="0"/>
          </a:p>
          <a:p>
            <a:endParaRPr lang="en-US" altLang="zh-TW" dirty="0"/>
          </a:p>
          <a:p>
            <a:pPr lvl="1"/>
            <a:endParaRPr lang="zh-TW" altLang="en-US" dirty="0"/>
          </a:p>
        </p:txBody>
      </p:sp>
      <p:sp>
        <p:nvSpPr>
          <p:cNvPr id="4" name="文字方塊 2">
            <a:extLst>
              <a:ext uri="{FF2B5EF4-FFF2-40B4-BE49-F238E27FC236}">
                <a16:creationId xmlns:a16="http://schemas.microsoft.com/office/drawing/2014/main" id="{A41F06CD-0F68-4209-B542-FB7F30FBC37E}"/>
              </a:ext>
            </a:extLst>
          </p:cNvPr>
          <p:cNvSpPr txBox="1"/>
          <p:nvPr/>
        </p:nvSpPr>
        <p:spPr>
          <a:xfrm>
            <a:off x="107504" y="4509120"/>
            <a:ext cx="2340260" cy="523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400" dirty="0">
                <a:solidFill>
                  <a:srgbClr val="00B050"/>
                </a:solidFill>
              </a:rPr>
              <a:t>Backward compatible</a:t>
            </a:r>
          </a:p>
          <a:p>
            <a:r>
              <a:rPr lang="en-US" altLang="zh-TW" sz="1400" dirty="0">
                <a:solidFill>
                  <a:srgbClr val="00B050"/>
                </a:solidFill>
              </a:rPr>
              <a:t>Room for future amendment</a:t>
            </a:r>
            <a:endParaRPr lang="zh-TW" altLang="en-US" sz="1400" dirty="0">
              <a:solidFill>
                <a:srgbClr val="00B050"/>
              </a:solidFill>
            </a:endParaRPr>
          </a:p>
        </p:txBody>
      </p:sp>
      <p:sp>
        <p:nvSpPr>
          <p:cNvPr id="5" name="文字方塊 2">
            <a:extLst>
              <a:ext uri="{FF2B5EF4-FFF2-40B4-BE49-F238E27FC236}">
                <a16:creationId xmlns:a16="http://schemas.microsoft.com/office/drawing/2014/main" id="{A5FE038E-6E98-4C2F-A878-6920B9C805EF}"/>
              </a:ext>
            </a:extLst>
          </p:cNvPr>
          <p:cNvSpPr txBox="1"/>
          <p:nvPr/>
        </p:nvSpPr>
        <p:spPr>
          <a:xfrm>
            <a:off x="2526048" y="5295324"/>
            <a:ext cx="1584176" cy="584775"/>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600" dirty="0">
                <a:solidFill>
                  <a:srgbClr val="FF0000"/>
                </a:solidFill>
              </a:rPr>
              <a:t>Packet format change</a:t>
            </a:r>
            <a:endParaRPr lang="zh-TW" altLang="en-US" sz="1600" dirty="0">
              <a:solidFill>
                <a:srgbClr val="FF0000"/>
              </a:solidFill>
            </a:endParaRPr>
          </a:p>
        </p:txBody>
      </p:sp>
      <p:sp>
        <p:nvSpPr>
          <p:cNvPr id="6" name="文字方塊 2">
            <a:extLst>
              <a:ext uri="{FF2B5EF4-FFF2-40B4-BE49-F238E27FC236}">
                <a16:creationId xmlns:a16="http://schemas.microsoft.com/office/drawing/2014/main" id="{F011CE7F-9FE0-4205-B825-7E1EEC9666EB}"/>
              </a:ext>
            </a:extLst>
          </p:cNvPr>
          <p:cNvSpPr txBox="1"/>
          <p:nvPr/>
        </p:nvSpPr>
        <p:spPr>
          <a:xfrm>
            <a:off x="2529208" y="4509120"/>
            <a:ext cx="1836204" cy="523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400" dirty="0">
                <a:solidFill>
                  <a:srgbClr val="00B050"/>
                </a:solidFill>
              </a:rPr>
              <a:t>Backward compatible</a:t>
            </a:r>
          </a:p>
          <a:p>
            <a:r>
              <a:rPr lang="en-US" altLang="zh-TW" sz="1400" dirty="0">
                <a:solidFill>
                  <a:srgbClr val="00B050"/>
                </a:solidFill>
              </a:rPr>
              <a:t>Good sensitivity</a:t>
            </a:r>
            <a:endParaRPr lang="zh-TW" altLang="en-US" sz="1400" dirty="0">
              <a:solidFill>
                <a:srgbClr val="00B050"/>
              </a:solidFill>
            </a:endParaRPr>
          </a:p>
        </p:txBody>
      </p:sp>
      <p:sp>
        <p:nvSpPr>
          <p:cNvPr id="7" name="文字方塊 2">
            <a:extLst>
              <a:ext uri="{FF2B5EF4-FFF2-40B4-BE49-F238E27FC236}">
                <a16:creationId xmlns:a16="http://schemas.microsoft.com/office/drawing/2014/main" id="{56D181BF-3878-4141-8A6A-E83D305FAD9B}"/>
              </a:ext>
            </a:extLst>
          </p:cNvPr>
          <p:cNvSpPr txBox="1"/>
          <p:nvPr/>
        </p:nvSpPr>
        <p:spPr>
          <a:xfrm>
            <a:off x="5085492" y="4495953"/>
            <a:ext cx="1090320" cy="30777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400" dirty="0">
                <a:solidFill>
                  <a:srgbClr val="00B050"/>
                </a:solidFill>
              </a:rPr>
              <a:t>Simple</a:t>
            </a:r>
            <a:endParaRPr lang="zh-TW" altLang="en-US" sz="1400" dirty="0">
              <a:solidFill>
                <a:srgbClr val="00B050"/>
              </a:solidFill>
            </a:endParaRPr>
          </a:p>
        </p:txBody>
      </p:sp>
      <p:sp>
        <p:nvSpPr>
          <p:cNvPr id="8" name="文字方塊 2">
            <a:extLst>
              <a:ext uri="{FF2B5EF4-FFF2-40B4-BE49-F238E27FC236}">
                <a16:creationId xmlns:a16="http://schemas.microsoft.com/office/drawing/2014/main" id="{AF2D4E30-DF98-4D87-A3E4-E5A7E7857A21}"/>
              </a:ext>
            </a:extLst>
          </p:cNvPr>
          <p:cNvSpPr txBox="1"/>
          <p:nvPr/>
        </p:nvSpPr>
        <p:spPr>
          <a:xfrm>
            <a:off x="4509428" y="5297452"/>
            <a:ext cx="1903112" cy="523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400" dirty="0">
                <a:solidFill>
                  <a:srgbClr val="FF0000"/>
                </a:solidFill>
              </a:rPr>
              <a:t>Backward incompatible</a:t>
            </a:r>
          </a:p>
          <a:p>
            <a:r>
              <a:rPr lang="en-US" altLang="zh-TW" sz="1400" dirty="0">
                <a:solidFill>
                  <a:srgbClr val="FF0000"/>
                </a:solidFill>
              </a:rPr>
              <a:t>Suffer sensitivity</a:t>
            </a:r>
            <a:endParaRPr lang="zh-TW" altLang="en-US" sz="1400" dirty="0">
              <a:solidFill>
                <a:srgbClr val="FF0000"/>
              </a:solidFill>
            </a:endParaRPr>
          </a:p>
        </p:txBody>
      </p:sp>
      <p:sp>
        <p:nvSpPr>
          <p:cNvPr id="9" name="文字方塊 2">
            <a:extLst>
              <a:ext uri="{FF2B5EF4-FFF2-40B4-BE49-F238E27FC236}">
                <a16:creationId xmlns:a16="http://schemas.microsoft.com/office/drawing/2014/main" id="{F1FA4CBA-91BA-4295-89DB-40D27E7AFC0B}"/>
              </a:ext>
            </a:extLst>
          </p:cNvPr>
          <p:cNvSpPr txBox="1"/>
          <p:nvPr/>
        </p:nvSpPr>
        <p:spPr>
          <a:xfrm>
            <a:off x="6921696" y="4509120"/>
            <a:ext cx="1617948" cy="30777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400" dirty="0">
                <a:solidFill>
                  <a:srgbClr val="00B050"/>
                </a:solidFill>
              </a:rPr>
              <a:t>Good sensitivity</a:t>
            </a:r>
            <a:endParaRPr lang="zh-TW" altLang="en-US" sz="1400" dirty="0">
              <a:solidFill>
                <a:srgbClr val="00B050"/>
              </a:solidFill>
            </a:endParaRPr>
          </a:p>
        </p:txBody>
      </p:sp>
      <p:sp>
        <p:nvSpPr>
          <p:cNvPr id="10" name="文字方塊 2">
            <a:extLst>
              <a:ext uri="{FF2B5EF4-FFF2-40B4-BE49-F238E27FC236}">
                <a16:creationId xmlns:a16="http://schemas.microsoft.com/office/drawing/2014/main" id="{4B674439-312D-4D15-839E-23D5E9BDB290}"/>
              </a:ext>
            </a:extLst>
          </p:cNvPr>
          <p:cNvSpPr txBox="1"/>
          <p:nvPr/>
        </p:nvSpPr>
        <p:spPr>
          <a:xfrm>
            <a:off x="6917360" y="5301356"/>
            <a:ext cx="1903112" cy="523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1400" dirty="0">
                <a:solidFill>
                  <a:srgbClr val="FF0000"/>
                </a:solidFill>
              </a:rPr>
              <a:t>Backward incompatible</a:t>
            </a:r>
          </a:p>
          <a:p>
            <a:r>
              <a:rPr lang="en-US" altLang="zh-TW" sz="1400" dirty="0">
                <a:solidFill>
                  <a:srgbClr val="FF0000"/>
                </a:solidFill>
              </a:rPr>
              <a:t>Higher Rx complexity</a:t>
            </a:r>
          </a:p>
        </p:txBody>
      </p:sp>
      <p:sp>
        <p:nvSpPr>
          <p:cNvPr id="11" name="文字方塊 2">
            <a:extLst>
              <a:ext uri="{FF2B5EF4-FFF2-40B4-BE49-F238E27FC236}">
                <a16:creationId xmlns:a16="http://schemas.microsoft.com/office/drawing/2014/main" id="{3B55A98B-6973-4883-BB36-59839896317C}"/>
              </a:ext>
            </a:extLst>
          </p:cNvPr>
          <p:cNvSpPr txBox="1"/>
          <p:nvPr/>
        </p:nvSpPr>
        <p:spPr>
          <a:xfrm>
            <a:off x="107504" y="4184020"/>
            <a:ext cx="2340260" cy="4001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2000" b="1" dirty="0">
                <a:solidFill>
                  <a:srgbClr val="00B050"/>
                </a:solidFill>
              </a:rPr>
              <a:t>Pros</a:t>
            </a:r>
            <a:endParaRPr lang="zh-TW" altLang="en-US" sz="2000" b="1" dirty="0">
              <a:solidFill>
                <a:srgbClr val="00B050"/>
              </a:solidFill>
            </a:endParaRPr>
          </a:p>
        </p:txBody>
      </p:sp>
      <p:sp>
        <p:nvSpPr>
          <p:cNvPr id="12" name="文字方塊 2">
            <a:extLst>
              <a:ext uri="{FF2B5EF4-FFF2-40B4-BE49-F238E27FC236}">
                <a16:creationId xmlns:a16="http://schemas.microsoft.com/office/drawing/2014/main" id="{21E4ACBD-FAB1-4218-931D-EA51F65C97ED}"/>
              </a:ext>
            </a:extLst>
          </p:cNvPr>
          <p:cNvSpPr txBox="1"/>
          <p:nvPr/>
        </p:nvSpPr>
        <p:spPr>
          <a:xfrm>
            <a:off x="146958" y="5680044"/>
            <a:ext cx="2340260" cy="4001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sz="2000" b="1" dirty="0">
                <a:solidFill>
                  <a:srgbClr val="FF0000"/>
                </a:solidFill>
              </a:rPr>
              <a:t>Cons</a:t>
            </a:r>
            <a:endParaRPr lang="zh-TW" altLang="en-US" sz="2000" b="1" dirty="0">
              <a:solidFill>
                <a:srgbClr val="FF0000"/>
              </a:solidFill>
            </a:endParaRPr>
          </a:p>
        </p:txBody>
      </p:sp>
    </p:spTree>
    <p:extLst>
      <p:ext uri="{BB962C8B-B14F-4D97-AF65-F5344CB8AC3E}">
        <p14:creationId xmlns:p14="http://schemas.microsoft.com/office/powerpoint/2010/main" val="1182024948"/>
      </p:ext>
    </p:extLst>
  </p:cSld>
  <p:clrMapOvr>
    <a:masterClrMapping/>
  </p:clrMapOvr>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IEEE-P802_15_template</Template>
  <TotalTime>629</TotalTime>
  <Words>682</Words>
  <Application>Microsoft Office PowerPoint</Application>
  <PresentationFormat>如螢幕大小 (4:3)</PresentationFormat>
  <Paragraphs>90</Paragraphs>
  <Slides>8</Slides>
  <Notes>0</Notes>
  <HiddenSlides>0</HiddenSlides>
  <MMClips>0</MMClips>
  <ScaleCrop>false</ScaleCrop>
  <HeadingPairs>
    <vt:vector size="6" baseType="variant">
      <vt:variant>
        <vt:lpstr>使用字型</vt:lpstr>
      </vt:variant>
      <vt:variant>
        <vt:i4>2</vt:i4>
      </vt:variant>
      <vt:variant>
        <vt:lpstr>佈景主題</vt:lpstr>
      </vt:variant>
      <vt:variant>
        <vt:i4>1</vt:i4>
      </vt:variant>
      <vt:variant>
        <vt:lpstr>投影片標題</vt:lpstr>
      </vt:variant>
      <vt:variant>
        <vt:i4>8</vt:i4>
      </vt:variant>
    </vt:vector>
  </HeadingPairs>
  <TitlesOfParts>
    <vt:vector size="11" baseType="lpstr">
      <vt:lpstr>Arial</vt:lpstr>
      <vt:lpstr>Times New Roman</vt:lpstr>
      <vt:lpstr>Office 佈景主題</vt:lpstr>
      <vt:lpstr>PowerPoint 簡報</vt:lpstr>
      <vt:lpstr>Candidates for SUN-OFDM PHR of New Low Rates</vt:lpstr>
      <vt:lpstr>Origin of the Issues</vt:lpstr>
      <vt:lpstr>Candidates</vt:lpstr>
      <vt:lpstr>More About PHR2 Proposal (1/2)</vt:lpstr>
      <vt:lpstr>More About PHR2 Proposal (2/2)</vt:lpstr>
      <vt:lpstr>Weighting of the Factors for Decision Making</vt:lpstr>
      <vt:lpstr>Our Preference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subject>IEEE 802.15 &lt;subject&gt;</dc:subject>
  <dc:creator>js.jiang(江政憲)</dc:creator>
  <cp:keywords/>
  <dc:description>&lt;doc#&gt;</dc:description>
  <cp:lastModifiedBy>js.jiang(江政憲)</cp:lastModifiedBy>
  <cp:revision>166</cp:revision>
  <cp:lastPrinted>1998-02-10T13:28:06Z</cp:lastPrinted>
  <dcterms:created xsi:type="dcterms:W3CDTF">2020-12-15T05:31:51Z</dcterms:created>
  <dcterms:modified xsi:type="dcterms:W3CDTF">2021-01-18T05:44:37Z</dcterms:modified>
</cp:coreProperties>
</file>