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0" r:id="rId2"/>
    <p:sldId id="304" r:id="rId3"/>
    <p:sldId id="327" r:id="rId4"/>
    <p:sldId id="340" r:id="rId5"/>
    <p:sldId id="324" r:id="rId6"/>
    <p:sldId id="334" r:id="rId7"/>
    <p:sldId id="328" r:id="rId8"/>
    <p:sldId id="339" r:id="rId9"/>
    <p:sldId id="338" r:id="rId10"/>
    <p:sldId id="306"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85D8A"/>
    <a:srgbClr val="FBF9A1"/>
    <a:srgbClr val="B1C8CE"/>
    <a:srgbClr val="F8F456"/>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6159" autoAdjust="0"/>
  </p:normalViewPr>
  <p:slideViewPr>
    <p:cSldViewPr>
      <p:cViewPr varScale="1">
        <p:scale>
          <a:sx n="82" d="100"/>
          <a:sy n="82" d="100"/>
        </p:scale>
        <p:origin x="8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2018</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424264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10</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49770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30847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2706729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17309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6</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36846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7</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51395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8</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260959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9</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153164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115FEB-C0C2-44B2-8576-63B23E679622}" type="datetime1">
              <a:rPr lang="en-US" altLang="ko-KR" smtClean="0"/>
              <a:t>1/18/2021</a:t>
            </a:fld>
            <a:endParaRPr lang="en-US"/>
          </a:p>
        </p:txBody>
      </p:sp>
      <p:sp>
        <p:nvSpPr>
          <p:cNvPr id="5" name="Footer Placeholder 4"/>
          <p:cNvSpPr>
            <a:spLocks noGrp="1"/>
          </p:cNvSpPr>
          <p:nvPr>
            <p:ph type="ftr" sz="quarter" idx="11"/>
          </p:nvPr>
        </p:nvSpPr>
        <p:spPr/>
        <p:txBody>
          <a:bodyPr/>
          <a:lstStyle/>
          <a:p>
            <a:endParaRPr lang="en-US" dirty="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Submission</a:t>
            </a: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Vinayagam Mariappan (SMR </a:t>
            </a:r>
            <a:r>
              <a:rPr lang="en-US" altLang="ko-KR" sz="1400" dirty="0" smtClean="0">
                <a:latin typeface="Times New Roman" pitchFamily="18" charset="0"/>
                <a:cs typeface="Times New Roman" pitchFamily="18" charset="0"/>
              </a:rPr>
              <a:t>Automotive,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Korea)</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January 2021</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15-21-0036-01-007a</a:t>
            </a:r>
            <a:endParaRPr lang="en-US" sz="1400" b="1" dirty="0">
              <a:solidFill>
                <a:schemeClr val="tx1"/>
              </a:solidFill>
              <a:latin typeface="Times New Roman" pitchFamily="18" charset="0"/>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8BCA0-C4B0-4F4B-9BD6-ECB6A89BB459}" type="datetime1">
              <a:rPr lang="en-US" altLang="ko-KR" smtClean="0"/>
              <a:t>1/18/2021</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50560-CFFF-41B0-95AA-ACED0D2CE62E}" type="datetime1">
              <a:rPr lang="en-US" altLang="ko-KR" smtClean="0"/>
              <a:t>1/18/2021</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Submission</a:t>
            </a: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Vinayagam Mariappan (SMR </a:t>
            </a:r>
            <a:r>
              <a:rPr lang="en-US" altLang="ko-KR" sz="1400" dirty="0" smtClean="0">
                <a:latin typeface="Times New Roman" pitchFamily="18" charset="0"/>
                <a:cs typeface="Times New Roman" pitchFamily="18" charset="0"/>
              </a:rPr>
              <a:t>Automotive, </a:t>
            </a: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Korea)</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TextBox 13"/>
          <p:cNvSpPr txBox="1"/>
          <p:nvPr userDrawn="1"/>
        </p:nvSpPr>
        <p:spPr>
          <a:xfrm>
            <a:off x="457200" y="152400"/>
            <a:ext cx="1524000" cy="307777"/>
          </a:xfrm>
          <a:prstGeom prst="rect">
            <a:avLst/>
          </a:prstGeom>
          <a:noFill/>
        </p:spPr>
        <p:txBody>
          <a:bodyPr wrap="square" rtlCol="0">
            <a:spAutoFit/>
          </a:bodyPr>
          <a:lstStyle/>
          <a:p>
            <a:r>
              <a:rPr lang="en-US" altLang="ko-KR" sz="1400" b="1" dirty="0" smtClean="0">
                <a:latin typeface="Times New Roman" pitchFamily="18" charset="0"/>
                <a:cs typeface="Times New Roman" pitchFamily="18" charset="0"/>
              </a:rPr>
              <a:t> January 2021</a:t>
            </a:r>
            <a:endParaRPr lang="en-US" altLang="ko-KR" sz="1400" b="1" dirty="0">
              <a:latin typeface="Times New Roman" pitchFamily="18" charset="0"/>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15-21-0036-01-007a</a:t>
            </a:r>
            <a:endParaRPr lang="en-US" sz="1400" b="1" dirty="0">
              <a:solidFill>
                <a:schemeClr val="tx1"/>
              </a:solidFill>
              <a:latin typeface="Times New Roman" pitchFamily="18"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3E348-21EF-4662-80B7-936EA8F6F6AA}" type="datetime1">
              <a:rPr lang="en-US" altLang="ko-KR" smtClean="0"/>
              <a:t>1/18/2021</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D47906-A4C6-4B78-BB4C-0FE0B7675573}" type="datetime1">
              <a:rPr lang="en-US" altLang="ko-KR" smtClean="0"/>
              <a:t>1/18/2021</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A33777-6A9D-4A4C-A39E-294487E50A1C}" type="datetime1">
              <a:rPr lang="en-US" altLang="ko-KR" smtClean="0"/>
              <a:t>1/18/2021</a:t>
            </a:fld>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68E480-9EEE-4439-BA24-87AE8A816B91}" type="datetime1">
              <a:rPr lang="en-US" altLang="ko-KR" smtClean="0"/>
              <a:t>1/18/2021</a:t>
            </a:fld>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BABCE-71B8-4B31-B429-9AFEE638606D}" type="datetime1">
              <a:rPr lang="en-US" altLang="ko-KR" smtClean="0"/>
              <a:t>1/18/2021</a:t>
            </a:fld>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9500A1-322B-4B69-89CA-EC8799F4F9FE}" type="datetime1">
              <a:rPr lang="en-US" altLang="ko-KR" smtClean="0"/>
              <a:t>1/18/2021</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7A7A5F-9AEE-405A-9504-1557156FE56A}" type="datetime1">
              <a:rPr lang="en-US" altLang="ko-KR" smtClean="0"/>
              <a:t>1/18/2021</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F6695-E35C-4422-AD2A-C088693806FA}" type="datetime1">
              <a:rPr lang="en-US" altLang="ko-KR" smtClean="0"/>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011" y="459224"/>
            <a:ext cx="9144000" cy="5847755"/>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a:t>
            </a:r>
            <a:r>
              <a:rPr lang="en-US" sz="1600" b="1" dirty="0">
                <a:latin typeface="Times New Roman" pitchFamily="18" charset="0"/>
                <a:cs typeface="Times New Roman" pitchFamily="18" charset="0"/>
              </a:rPr>
              <a:t>Title: </a:t>
            </a:r>
            <a:r>
              <a:rPr lang="en-US" sz="1600" dirty="0">
                <a:latin typeface="Times New Roman" pitchFamily="18" charset="0"/>
                <a:cs typeface="Times New Roman" pitchFamily="18" charset="0"/>
              </a:rPr>
              <a:t>OOC Enabled V2X </a:t>
            </a:r>
            <a:r>
              <a:rPr lang="en-US" sz="1600" dirty="0" smtClean="0">
                <a:latin typeface="Times New Roman" pitchFamily="18" charset="0"/>
                <a:cs typeface="Times New Roman" pitchFamily="18" charset="0"/>
              </a:rPr>
              <a:t>Stack Architecture for Connected Mobility</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 </a:t>
            </a:r>
            <a:r>
              <a:rPr lang="en-US" sz="1600" dirty="0" smtClean="0">
                <a:latin typeface="Times New Roman" pitchFamily="18" charset="0"/>
                <a:cs typeface="Times New Roman" pitchFamily="18" charset="0"/>
              </a:rPr>
              <a:t>January 2021</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lgn="just"/>
            <a:r>
              <a:rPr lang="en-US" sz="1600" b="1" dirty="0" smtClean="0">
                <a:latin typeface="Times New Roman" pitchFamily="18" charset="0"/>
                <a:cs typeface="Times New Roman" pitchFamily="18" charset="0"/>
              </a:rPr>
              <a:t>Source:</a:t>
            </a:r>
            <a:r>
              <a:rPr lang="en-US" sz="1600" dirty="0" smtClean="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Vinayagam Mariappan (SMR Automotive Modules Korea Ltd.), Geonyoung Choi, Jaehong Kim, Jong Chang Ham, Wonsik Hong, Hojin Huh </a:t>
            </a:r>
            <a:r>
              <a:rPr lang="en-US" altLang="ko-KR" sz="1600" dirty="0">
                <a:latin typeface="Times New Roman" pitchFamily="18" charset="0"/>
                <a:cs typeface="Times New Roman" pitchFamily="18" charset="0"/>
              </a:rPr>
              <a:t>(SMR Automotive Modules Korea Ltd</a:t>
            </a:r>
            <a:r>
              <a:rPr lang="en-US" altLang="ko-KR" sz="1600" dirty="0" smtClean="0">
                <a:latin typeface="Times New Roman" pitchFamily="18" charset="0"/>
                <a:cs typeface="Times New Roman" pitchFamily="18" charset="0"/>
              </a:rPr>
              <a:t>.). </a:t>
            </a:r>
          </a:p>
          <a:p>
            <a:pPr marL="228600" algn="just"/>
            <a:endParaRPr lang="en-US" sz="1600" b="1"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Contact Information: +</a:t>
            </a:r>
            <a:r>
              <a:rPr lang="en-US" sz="1600" dirty="0" smtClean="0">
                <a:latin typeface="Times New Roman" pitchFamily="18" charset="0"/>
                <a:cs typeface="Times New Roman" pitchFamily="18" charset="0"/>
              </a:rPr>
              <a:t>82-32-6507-785, </a:t>
            </a:r>
            <a:r>
              <a:rPr lang="en-US" sz="1600" dirty="0">
                <a:latin typeface="Times New Roman" pitchFamily="18" charset="0"/>
                <a:cs typeface="Times New Roman" pitchFamily="18" charset="0"/>
              </a:rPr>
              <a:t>FAX: +</a:t>
            </a:r>
            <a:r>
              <a:rPr lang="en-US" sz="1600" dirty="0" smtClean="0">
                <a:latin typeface="Times New Roman" pitchFamily="18" charset="0"/>
                <a:cs typeface="Times New Roman" pitchFamily="18" charset="0"/>
              </a:rPr>
              <a:t>82-32-6507-871, </a:t>
            </a:r>
            <a:r>
              <a:rPr lang="en-US" sz="1600" dirty="0">
                <a:latin typeface="Times New Roman" pitchFamily="18" charset="0"/>
                <a:cs typeface="Times New Roman" pitchFamily="18" charset="0"/>
              </a:rPr>
              <a:t>E-Mail: </a:t>
            </a:r>
            <a:r>
              <a:rPr lang="en-US" sz="1600" dirty="0" smtClean="0">
                <a:latin typeface="Times New Roman" pitchFamily="18" charset="0"/>
                <a:cs typeface="Times New Roman" pitchFamily="18" charset="0"/>
              </a:rPr>
              <a:t>vinayagam@ieee.org </a:t>
            </a:r>
            <a:endParaRPr lang="en-US" sz="1600"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Re:</a:t>
            </a:r>
          </a:p>
          <a:p>
            <a:pPr marL="228600" algn="just">
              <a:spcBef>
                <a:spcPts val="600"/>
              </a:spcBef>
              <a:spcAft>
                <a:spcPts val="600"/>
              </a:spcAft>
            </a:pPr>
            <a:r>
              <a:rPr lang="en-US" sz="1600" b="1" dirty="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a:t>
            </a:r>
            <a:r>
              <a:rPr lang="en-US" altLang="ko-KR" sz="1600" dirty="0" smtClean="0">
                <a:latin typeface="Times New Roman" pitchFamily="18" charset="0"/>
                <a:cs typeface="Times New Roman" pitchFamily="18" charset="0"/>
              </a:rPr>
              <a:t>document introduces </a:t>
            </a:r>
            <a:r>
              <a:rPr lang="en-US" altLang="ko-KR" sz="1600" dirty="0">
                <a:latin typeface="Times New Roman" pitchFamily="18" charset="0"/>
                <a:cs typeface="Times New Roman" pitchFamily="18" charset="0"/>
              </a:rPr>
              <a:t>the </a:t>
            </a:r>
            <a:r>
              <a:rPr lang="en-US" altLang="ko-KR" sz="1600" dirty="0" smtClean="0">
                <a:latin typeface="Times New Roman" pitchFamily="18" charset="0"/>
                <a:cs typeface="Times New Roman" pitchFamily="18" charset="0"/>
              </a:rPr>
              <a:t>OCC enabled V2X technology stack architecture to be used in IEEE802.15.7a High Data Rate OCC (Optical Camera Communication) TG. The proposed V2X stack architecture requirements considered to use with varying </a:t>
            </a:r>
            <a:r>
              <a:rPr lang="en-US" altLang="ko-KR" sz="1600" dirty="0">
                <a:latin typeface="Times New Roman" pitchFamily="18" charset="0"/>
                <a:cs typeface="Times New Roman" pitchFamily="18" charset="0"/>
              </a:rPr>
              <a:t>channel conditions and maintaining </a:t>
            </a:r>
            <a:r>
              <a:rPr lang="en-US" altLang="ko-KR" sz="1600" dirty="0" smtClean="0">
                <a:latin typeface="Times New Roman" pitchFamily="18" charset="0"/>
                <a:cs typeface="Times New Roman" pitchFamily="18" charset="0"/>
              </a:rPr>
              <a:t>automotive connectivity </a:t>
            </a:r>
            <a:r>
              <a:rPr lang="en-US" altLang="ko-KR" sz="1600" dirty="0">
                <a:latin typeface="Times New Roman" pitchFamily="18" charset="0"/>
                <a:cs typeface="Times New Roman" pitchFamily="18" charset="0"/>
              </a:rPr>
              <a:t>during high mobility (speeds up to 350 km/h), flicker mitigation, Radio Frequency (RF) co-existence, and a communication range of up to </a:t>
            </a:r>
            <a:r>
              <a:rPr lang="en-US" altLang="ko-KR" sz="1600" dirty="0" smtClean="0">
                <a:latin typeface="Times New Roman" pitchFamily="18" charset="0"/>
                <a:cs typeface="Times New Roman" pitchFamily="18" charset="0"/>
              </a:rPr>
              <a:t>200m in on-road mobility scenario.</a:t>
            </a:r>
            <a:endParaRPr lang="en-US" altLang="ko-KR" sz="1600" dirty="0">
              <a:latin typeface="Times New Roman" pitchFamily="18" charset="0"/>
              <a:cs typeface="Times New Roman" pitchFamily="18" charset="0"/>
            </a:endParaRPr>
          </a:p>
          <a:p>
            <a:pPr marL="228600" algn="just">
              <a:spcBef>
                <a:spcPts val="600"/>
              </a:spcBef>
              <a:spcAft>
                <a:spcPts val="600"/>
              </a:spcAft>
            </a:pPr>
            <a:r>
              <a:rPr lang="en-US" sz="1600" b="1" dirty="0">
                <a:latin typeface="Times New Roman" pitchFamily="18" charset="0"/>
                <a:cs typeface="Times New Roman" pitchFamily="18" charset="0"/>
              </a:rPr>
              <a:t>Purpose: </a:t>
            </a:r>
            <a:r>
              <a:rPr lang="en-US" sz="1600" dirty="0">
                <a:latin typeface="Times New Roman" pitchFamily="18" charset="0"/>
                <a:cs typeface="Times New Roman" pitchFamily="18" charset="0"/>
              </a:rPr>
              <a:t>To provided </a:t>
            </a:r>
            <a:r>
              <a:rPr lang="en-US" sz="1600" dirty="0" smtClean="0">
                <a:latin typeface="Times New Roman" pitchFamily="18" charset="0"/>
                <a:cs typeface="Times New Roman" pitchFamily="18" charset="0"/>
              </a:rPr>
              <a:t>OCC enabled V2X stack architecture </a:t>
            </a:r>
            <a:r>
              <a:rPr lang="en-US" altLang="ko-KR" sz="1600" dirty="0" smtClean="0">
                <a:latin typeface="Times New Roman" pitchFamily="18" charset="0"/>
                <a:cs typeface="Times New Roman" pitchFamily="18" charset="0"/>
              </a:rPr>
              <a:t>for</a:t>
            </a:r>
            <a:r>
              <a:rPr lang="en-US" sz="1600" dirty="0" smtClean="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IEEE802.15.7a </a:t>
            </a:r>
            <a:r>
              <a:rPr lang="en-US" altLang="ko-KR" sz="1600" dirty="0">
                <a:latin typeface="Times New Roman" pitchFamily="18" charset="0"/>
                <a:cs typeface="Times New Roman" pitchFamily="18" charset="0"/>
              </a:rPr>
              <a:t>High Data Rate </a:t>
            </a:r>
            <a:r>
              <a:rPr lang="en-US" altLang="ko-KR" sz="1600" dirty="0" smtClean="0">
                <a:latin typeface="Times New Roman" pitchFamily="18" charset="0"/>
                <a:cs typeface="Times New Roman" pitchFamily="18" charset="0"/>
              </a:rPr>
              <a:t>OCC. </a:t>
            </a:r>
            <a:r>
              <a:rPr lang="en-US" sz="1600" dirty="0">
                <a:latin typeface="Times New Roman" pitchFamily="18" charset="0"/>
                <a:cs typeface="Times New Roman" pitchFamily="18" charset="0"/>
              </a:rPr>
              <a:t>	</a:t>
            </a:r>
            <a:endParaRPr lang="en-US" sz="1600" b="1"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a:latin typeface="Times New Roman" pitchFamily="18" charset="0"/>
                <a:cs typeface="Times New Roman" pitchFamily="18" charset="0"/>
              </a:rPr>
              <a:t>Release:</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	</a:t>
            </a:r>
          </a:p>
        </p:txBody>
      </p:sp>
      <p:sp>
        <p:nvSpPr>
          <p:cNvPr id="5" name="TextBox 4"/>
          <p:cNvSpPr txBox="1"/>
          <p:nvPr/>
        </p:nvSpPr>
        <p:spPr>
          <a:xfrm>
            <a:off x="4209984" y="638115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cs typeface="Times New Roman" panose="02020603050405020304" pitchFamily="18" charset="0"/>
              </a:rPr>
              <a:t>Conclusion</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84111" y="1447800"/>
            <a:ext cx="8202689" cy="457199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OOC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Enabled V2X Stack Architecture for Connected Mobility.</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This proposed V2X stack architecture will act as a central driver in the enhancement of mobility through increased safety, value-added services, and advanced driving capabilities (e.g., ADAS, Autonomous, etc</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Discussed the different V2X Infrastructure Data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Communication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standards.</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This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OCC Enabled V2X stack design consideration helps to provide flexible, secure, and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safety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communication in an on-road mobility scenario through the OCC access link</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r>
              <a:rPr lang="en-US" altLang="ko-KR" sz="2000" dirty="0" smtClean="0">
                <a:latin typeface="Times New Roman" pitchFamily="18" charset="0"/>
                <a:cs typeface="Times New Roman" pitchFamily="18" charset="0"/>
              </a:rPr>
              <a:t> </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9" name="TextBox 8"/>
          <p:cNvSpPr txBox="1"/>
          <p:nvPr/>
        </p:nvSpPr>
        <p:spPr>
          <a:xfrm>
            <a:off x="4209984" y="6381155"/>
            <a:ext cx="77777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a:t>
            </a:r>
            <a:r>
              <a:rPr lang="en-US" sz="1400" dirty="0" smtClean="0">
                <a:latin typeface="Times New Roman" pitchFamily="18" charset="0"/>
                <a:cs typeface="Times New Roman" pitchFamily="18" charset="0"/>
              </a:rPr>
              <a:t>10</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ea typeface="굴림" panose="020B0600000101010101" pitchFamily="50" charset="-127"/>
                <a:cs typeface="Times New Roman" panose="02020603050405020304" pitchFamily="18" charset="0"/>
              </a:rPr>
              <a:t>Contents</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95300" y="1600201"/>
            <a:ext cx="8153400" cy="3657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Connectivity in the Automotive / Mobility</a:t>
            </a:r>
          </a:p>
          <a:p>
            <a:pPr marL="342900" indent="-342900" algn="l">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V2X Stack Architecture</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V2X Data Communication Standards</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OCC Enabled V2X Stack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Architecture</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9" name="TextBox 8"/>
          <p:cNvSpPr txBox="1"/>
          <p:nvPr/>
        </p:nvSpPr>
        <p:spPr>
          <a:xfrm>
            <a:off x="4209984" y="638115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a:t>
            </a:r>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11927"/>
            <a:ext cx="9144000" cy="6072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latin typeface="Times New Roman" panose="02020603050405020304" pitchFamily="18" charset="0"/>
                <a:ea typeface="굴림" panose="020B0600000101010101" pitchFamily="50" charset="-127"/>
                <a:cs typeface="Times New Roman" panose="02020603050405020304" pitchFamily="18" charset="0"/>
              </a:rPr>
              <a:t>Connectivity in the Automotive / Mobility</a:t>
            </a:r>
          </a:p>
        </p:txBody>
      </p:sp>
      <p:sp>
        <p:nvSpPr>
          <p:cNvPr id="10" name="TextBox 9"/>
          <p:cNvSpPr txBox="1"/>
          <p:nvPr/>
        </p:nvSpPr>
        <p:spPr>
          <a:xfrm>
            <a:off x="4209984" y="638115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a:t>
            </a:r>
            <a:r>
              <a:rPr lang="en-US" sz="1400" dirty="0" smtClean="0">
                <a:latin typeface="Times New Roman" pitchFamily="18" charset="0"/>
                <a:cs typeface="Times New Roman" pitchFamily="18" charset="0"/>
              </a:rPr>
              <a:t>3</a:t>
            </a:r>
            <a:endParaRPr lang="en-US" sz="1400" dirty="0">
              <a:latin typeface="Times New Roman" pitchFamily="18" charset="0"/>
              <a:cs typeface="Times New Roman" pitchFamily="18" charset="0"/>
            </a:endParaRPr>
          </a:p>
        </p:txBody>
      </p:sp>
      <p:sp>
        <p:nvSpPr>
          <p:cNvPr id="5" name="Content Placeholder 2">
            <a:extLst>
              <a:ext uri="{FF2B5EF4-FFF2-40B4-BE49-F238E27FC236}">
                <a16:creationId xmlns:a16="http://schemas.microsoft.com/office/drawing/2014/main" id="{8E145E7A-0258-4ED1-873E-374593BB4804}"/>
              </a:ext>
            </a:extLst>
          </p:cNvPr>
          <p:cNvSpPr txBox="1">
            <a:spLocks/>
          </p:cNvSpPr>
          <p:nvPr/>
        </p:nvSpPr>
        <p:spPr>
          <a:xfrm>
            <a:off x="458238" y="1447800"/>
            <a:ext cx="8228562" cy="464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Automotive / Mobility landscape is undergoing a significant transformation driven by connectivity</a:t>
            </a:r>
          </a:p>
          <a:p>
            <a:pPr marL="285750" indent="-285750" algn="just">
              <a:lnSpc>
                <a:spcPct val="150000"/>
              </a:lnSpc>
              <a:buFont typeface="Arial" panose="020B0604020202020204" pitchFamily="34"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Connectivity on  Mobility is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 critical piece of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automotive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evolution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that will unlock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new capabilities such as safety alerts, enhanced traffic management, and next-gen capabilities (e.g.,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ADAS, Autonomous).</a:t>
            </a:r>
          </a:p>
          <a:p>
            <a:pPr marL="285750" indent="-285750" algn="just">
              <a:lnSpc>
                <a:spcPct val="150000"/>
              </a:lnSpc>
              <a:buFont typeface="Arial" panose="020B0604020202020204" pitchFamily="34"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Connectivity-enabled services in Mobility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will support a proliferating, future set of mobility models and continued evolution in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connected vehicles,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which requires communication standards to ensure data interoperability and security to maximize the benefits of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V2X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vehicle-to-everything</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infrastructure</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285750" indent="-285750" algn="just">
              <a:lnSpc>
                <a:spcPct val="150000"/>
              </a:lnSpc>
              <a:buFont typeface="Arial" panose="020B0604020202020204" pitchFamily="34"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Wi-Fi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DSRC (Dedicated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Short-Range Communications </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C-V2X (Cellular V2X), and 5G C-V2X standards have risen as the primary candidates for V2X data communication.</a:t>
            </a:r>
            <a:endPar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1911548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11927"/>
            <a:ext cx="9144000" cy="6072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latin typeface="Times New Roman" panose="02020603050405020304" pitchFamily="18" charset="0"/>
                <a:ea typeface="굴림" panose="020B0600000101010101" pitchFamily="50" charset="-127"/>
                <a:cs typeface="Times New Roman" panose="02020603050405020304" pitchFamily="18" charset="0"/>
              </a:rPr>
              <a:t>Connectivity in the Automotive / </a:t>
            </a:r>
            <a:r>
              <a:rPr lang="en-US" altLang="ko-KR" sz="3200" b="1" dirty="0" smtClean="0">
                <a:latin typeface="Times New Roman" panose="02020603050405020304" pitchFamily="18" charset="0"/>
                <a:ea typeface="굴림" panose="020B0600000101010101" pitchFamily="50" charset="-127"/>
                <a:cs typeface="Times New Roman" panose="02020603050405020304" pitchFamily="18" charset="0"/>
              </a:rPr>
              <a:t>Mobility…Cont.</a:t>
            </a:r>
            <a:endParaRPr lang="en-US" altLang="ko-KR" sz="32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0" name="TextBox 9"/>
          <p:cNvSpPr txBox="1"/>
          <p:nvPr/>
        </p:nvSpPr>
        <p:spPr>
          <a:xfrm>
            <a:off x="4209984" y="638115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a:t>
            </a:r>
            <a:r>
              <a:rPr lang="en-US" sz="1400" dirty="0" smtClean="0">
                <a:latin typeface="Times New Roman" pitchFamily="18" charset="0"/>
                <a:cs typeface="Times New Roman" pitchFamily="18" charset="0"/>
              </a:rPr>
              <a:t>4</a:t>
            </a:r>
            <a:endParaRPr lang="en-US" sz="1400" dirty="0">
              <a:latin typeface="Times New Roman" pitchFamily="18" charset="0"/>
              <a:cs typeface="Times New Roman" pitchFamily="18" charset="0"/>
            </a:endParaRPr>
          </a:p>
        </p:txBody>
      </p:sp>
      <p:sp>
        <p:nvSpPr>
          <p:cNvPr id="5" name="Content Placeholder 2">
            <a:extLst>
              <a:ext uri="{FF2B5EF4-FFF2-40B4-BE49-F238E27FC236}">
                <a16:creationId xmlns:a16="http://schemas.microsoft.com/office/drawing/2014/main" id="{8E145E7A-0258-4ED1-873E-374593BB4804}"/>
              </a:ext>
            </a:extLst>
          </p:cNvPr>
          <p:cNvSpPr txBox="1">
            <a:spLocks/>
          </p:cNvSpPr>
          <p:nvPr/>
        </p:nvSpPr>
        <p:spPr>
          <a:xfrm>
            <a:off x="457719" y="1295400"/>
            <a:ext cx="8228562"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Connectivity-Enabled Services  Vs On-Board Sensors-Enabled Services</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285225" y="1881554"/>
            <a:ext cx="6537526" cy="4335494"/>
          </a:xfrm>
          <a:prstGeom prst="rect">
            <a:avLst/>
          </a:prstGeom>
        </p:spPr>
      </p:pic>
    </p:spTree>
    <p:extLst>
      <p:ext uri="{BB962C8B-B14F-4D97-AF65-F5344CB8AC3E}">
        <p14:creationId xmlns:p14="http://schemas.microsoft.com/office/powerpoint/2010/main" val="242439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rot="16200000">
            <a:off x="-1638759" y="3619960"/>
            <a:ext cx="4801518" cy="457199"/>
          </a:xfrm>
          <a:prstGeom prst="rect">
            <a:avLst/>
          </a:prstGeom>
          <a:solidFill>
            <a:schemeClr val="accent3">
              <a:lumMod val="40000"/>
              <a:lumOff val="60000"/>
            </a:schemeClr>
          </a:solidFill>
          <a:ln w="9525">
            <a:solidFill>
              <a:schemeClr val="accent3">
                <a:lumMod val="40000"/>
                <a:lumOff val="60000"/>
              </a:schemeClr>
            </a:solidFill>
            <a:prstDash val="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2000" b="1" dirty="0" smtClean="0">
                <a:latin typeface="Times New Roman" panose="02020603050405020304" pitchFamily="18" charset="0"/>
                <a:ea typeface="굴림" panose="020B0600000101010101" pitchFamily="50" charset="-127"/>
                <a:cs typeface="Times New Roman" panose="02020603050405020304" pitchFamily="18" charset="0"/>
              </a:rPr>
              <a:t>Impact </a:t>
            </a:r>
            <a:r>
              <a:rPr lang="en-US" altLang="ko-KR" sz="2000" b="1" dirty="0">
                <a:latin typeface="Times New Roman" panose="02020603050405020304" pitchFamily="18" charset="0"/>
                <a:ea typeface="굴림" panose="020B0600000101010101" pitchFamily="50" charset="-127"/>
                <a:cs typeface="Times New Roman" panose="02020603050405020304" pitchFamily="18" charset="0"/>
              </a:rPr>
              <a:t>on Automotive / Mobility </a:t>
            </a:r>
            <a:r>
              <a:rPr lang="en-US" altLang="ko-KR" sz="2000" b="1" dirty="0" smtClean="0">
                <a:latin typeface="Times New Roman" panose="02020603050405020304" pitchFamily="18" charset="0"/>
                <a:ea typeface="굴림" panose="020B0600000101010101" pitchFamily="50" charset="-127"/>
                <a:cs typeface="Times New Roman" panose="02020603050405020304" pitchFamily="18" charset="0"/>
              </a:rPr>
              <a:t>Industry</a:t>
            </a:r>
            <a:endParaRPr lang="en-US" altLang="ko-KR" sz="20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0" name="TextBox 9"/>
          <p:cNvSpPr txBox="1"/>
          <p:nvPr/>
        </p:nvSpPr>
        <p:spPr>
          <a:xfrm>
            <a:off x="4209984" y="638115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a:t>
            </a:r>
            <a:r>
              <a:rPr lang="en-US" sz="1400" dirty="0" smtClean="0">
                <a:latin typeface="Times New Roman" pitchFamily="18" charset="0"/>
                <a:cs typeface="Times New Roman" pitchFamily="18" charset="0"/>
              </a:rPr>
              <a:t>5</a:t>
            </a:r>
            <a:endParaRPr lang="en-US" sz="1400" dirty="0">
              <a:latin typeface="Times New Roman" pitchFamily="18" charset="0"/>
              <a:cs typeface="Times New Roman" pitchFamily="18" charset="0"/>
            </a:endParaRPr>
          </a:p>
        </p:txBody>
      </p:sp>
      <p:sp>
        <p:nvSpPr>
          <p:cNvPr id="5" name="Content Placeholder 2">
            <a:extLst>
              <a:ext uri="{FF2B5EF4-FFF2-40B4-BE49-F238E27FC236}">
                <a16:creationId xmlns:a16="http://schemas.microsoft.com/office/drawing/2014/main" id="{8E145E7A-0258-4ED1-873E-374593BB4804}"/>
              </a:ext>
            </a:extLst>
          </p:cNvPr>
          <p:cNvSpPr txBox="1">
            <a:spLocks/>
          </p:cNvSpPr>
          <p:nvPr/>
        </p:nvSpPr>
        <p:spPr>
          <a:xfrm>
            <a:off x="1067838" y="1447800"/>
            <a:ext cx="7618962" cy="480059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Communication Standards in V2X Evolution</a:t>
            </a:r>
            <a:endParaRPr lang="en-US" altLang="ko-KR" sz="18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742950" lvl="1" indent="-285750" algn="just">
              <a:lnSpc>
                <a:spcPct val="150000"/>
              </a:lnSpc>
              <a:buFont typeface="맑은 고딕" panose="020B0503020000020004" pitchFamily="50" charset="-127"/>
              <a:buChar char="ￚ"/>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Player across the Automotive, Mobile, and Telecom industries are driving investment / innovation in connectivity / sensors for vehicles, infrastructure, and vehicle networks on the path towards next-generation V2X mobility.</a:t>
            </a:r>
            <a:endPar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Growth of Smart Mobility</a:t>
            </a:r>
            <a:endParaRPr lang="en-US" altLang="ko-KR" sz="18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742950" lvl="1" indent="-285750" algn="just">
              <a:lnSpc>
                <a:spcPct val="150000"/>
              </a:lnSpc>
              <a:buFont typeface="맑은 고딕" panose="020B0503020000020004" pitchFamily="50" charset="-127"/>
              <a:buChar char="ￚ"/>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Incumbents and new entrants are experimenting with novel mobility models (e.g. ride share) which are enhanced by a V2X connectivity environment, with the potentials to unlock new capabilities (e.g., ADAS, Autonomous).</a:t>
            </a:r>
            <a:endPar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18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Connected Ecosystem Development</a:t>
            </a:r>
            <a:endParaRPr lang="en-US" altLang="ko-KR" sz="18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742950" lvl="1" indent="-285750" algn="just">
              <a:lnSpc>
                <a:spcPct val="150000"/>
              </a:lnSpc>
              <a:buFont typeface="맑은 고딕" panose="020B0503020000020004" pitchFamily="50" charset="-127"/>
              <a:buChar char="ￚ"/>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Driving a computing Applications in Mobility which offer added functionality for the in-vehicle experience, linkage to other connected ecosystems (e.g., connected home,), eventually surrounding vehicles</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and connected on-road infrastructure </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endPar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6" name="Title 1"/>
          <p:cNvSpPr txBox="1">
            <a:spLocks/>
          </p:cNvSpPr>
          <p:nvPr/>
        </p:nvSpPr>
        <p:spPr>
          <a:xfrm>
            <a:off x="0" y="611927"/>
            <a:ext cx="9144000" cy="6072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latin typeface="Times New Roman" panose="02020603050405020304" pitchFamily="18" charset="0"/>
                <a:ea typeface="굴림" panose="020B0600000101010101" pitchFamily="50" charset="-127"/>
                <a:cs typeface="Times New Roman" panose="02020603050405020304" pitchFamily="18" charset="0"/>
              </a:rPr>
              <a:t>Connectivity in the Automotive / </a:t>
            </a:r>
            <a:r>
              <a:rPr lang="en-US" altLang="ko-KR" sz="3200" b="1" dirty="0" smtClean="0">
                <a:latin typeface="Times New Roman" panose="02020603050405020304" pitchFamily="18" charset="0"/>
                <a:ea typeface="굴림" panose="020B0600000101010101" pitchFamily="50" charset="-127"/>
                <a:cs typeface="Times New Roman" panose="02020603050405020304" pitchFamily="18" charset="0"/>
              </a:rPr>
              <a:t>Mobility…Cont.</a:t>
            </a:r>
            <a:endParaRPr lang="en-US" altLang="ko-KR" sz="3200" b="1" dirty="0">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2744388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11927"/>
            <a:ext cx="9144000" cy="858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latin typeface="Times New Roman" panose="02020603050405020304" pitchFamily="18" charset="0"/>
                <a:cs typeface="Times New Roman" panose="02020603050405020304" pitchFamily="18" charset="0"/>
              </a:rPr>
              <a:t>V2X </a:t>
            </a:r>
            <a:r>
              <a:rPr lang="en-US" altLang="ko-KR" sz="3200" b="1" dirty="0" smtClean="0">
                <a:latin typeface="Times New Roman" panose="02020603050405020304" pitchFamily="18" charset="0"/>
                <a:cs typeface="Times New Roman" panose="02020603050405020304" pitchFamily="18" charset="0"/>
              </a:rPr>
              <a:t>Stack </a:t>
            </a:r>
            <a:r>
              <a:rPr lang="en-US" altLang="ko-KR" sz="3200" b="1" dirty="0">
                <a:latin typeface="Times New Roman" panose="02020603050405020304" pitchFamily="18" charset="0"/>
                <a:cs typeface="Times New Roman" panose="02020603050405020304" pitchFamily="18" charset="0"/>
              </a:rPr>
              <a:t>Architecture</a:t>
            </a:r>
            <a:endParaRPr lang="en-US" altLang="ko-KR" sz="32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0" name="TextBox 9"/>
          <p:cNvSpPr txBox="1"/>
          <p:nvPr/>
        </p:nvSpPr>
        <p:spPr>
          <a:xfrm>
            <a:off x="4209984" y="638115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a:t>
            </a:r>
            <a:r>
              <a:rPr lang="en-US" sz="1400" dirty="0" smtClean="0">
                <a:latin typeface="Times New Roman" pitchFamily="18" charset="0"/>
                <a:cs typeface="Times New Roman" pitchFamily="18" charset="0"/>
              </a:rPr>
              <a:t>6</a:t>
            </a:r>
            <a:endParaRPr lang="en-US" sz="1400" dirty="0">
              <a:latin typeface="Times New Roman" pitchFamily="18" charset="0"/>
              <a:cs typeface="Times New Roman" pitchFamily="18" charset="0"/>
            </a:endParaRPr>
          </a:p>
        </p:txBody>
      </p:sp>
      <p:sp>
        <p:nvSpPr>
          <p:cNvPr id="7" name="Rectangle 6"/>
          <p:cNvSpPr/>
          <p:nvPr/>
        </p:nvSpPr>
        <p:spPr>
          <a:xfrm>
            <a:off x="609600" y="5814324"/>
            <a:ext cx="7696200" cy="307777"/>
          </a:xfrm>
          <a:prstGeom prst="rect">
            <a:avLst/>
          </a:prstGeom>
        </p:spPr>
        <p:txBody>
          <a:bodyPr wrap="square">
            <a:spAutoFit/>
          </a:bodyPr>
          <a:lstStyle/>
          <a:p>
            <a:pPr algn="ctr"/>
            <a:r>
              <a:rPr lang="en-US" altLang="ko-KR" sz="1400" b="1" dirty="0" smtClean="0">
                <a:latin typeface="Times New Roman" panose="02020603050405020304" pitchFamily="18" charset="0"/>
                <a:cs typeface="Times New Roman" panose="02020603050405020304" pitchFamily="18" charset="0"/>
              </a:rPr>
              <a:t>&lt; V2X Stack Architecture</a:t>
            </a:r>
            <a:r>
              <a:rPr lang="ko-KR" altLang="en-US" sz="1400" b="1" dirty="0" smtClean="0">
                <a:latin typeface="Times New Roman" panose="02020603050405020304" pitchFamily="18" charset="0"/>
                <a:cs typeface="Times New Roman" panose="02020603050405020304" pitchFamily="18" charset="0"/>
              </a:rPr>
              <a:t> </a:t>
            </a:r>
            <a:r>
              <a:rPr lang="en-US" altLang="ko-KR" sz="1400" b="1" dirty="0" smtClean="0">
                <a:latin typeface="Times New Roman" panose="02020603050405020304" pitchFamily="18" charset="0"/>
                <a:cs typeface="Times New Roman" panose="02020603050405020304" pitchFamily="18" charset="0"/>
              </a:rPr>
              <a:t>&gt;</a:t>
            </a:r>
            <a:endParaRPr lang="ko-KR" altLang="en-US" sz="1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276600" y="6136638"/>
            <a:ext cx="5465208" cy="215444"/>
          </a:xfrm>
          <a:prstGeom prst="rect">
            <a:avLst/>
          </a:prstGeom>
        </p:spPr>
        <p:txBody>
          <a:bodyPr wrap="square">
            <a:spAutoFit/>
          </a:bodyPr>
          <a:lstStyle/>
          <a:p>
            <a:pPr algn="r"/>
            <a:r>
              <a:rPr lang="en-US" altLang="ko-KR" sz="800" dirty="0" smtClean="0">
                <a:latin typeface="Times New Roman" panose="02020603050405020304" pitchFamily="18" charset="0"/>
                <a:cs typeface="Times New Roman" panose="02020603050405020304" pitchFamily="18" charset="0"/>
              </a:rPr>
              <a:t>Sources(s): Red Chalk Group Analysis</a:t>
            </a:r>
            <a:endParaRPr lang="ko-KR" altLang="en-US" sz="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09600" y="1421112"/>
            <a:ext cx="7696200" cy="4385943"/>
          </a:xfrm>
          <a:prstGeom prst="rect">
            <a:avLst/>
          </a:prstGeom>
        </p:spPr>
      </p:pic>
    </p:spTree>
    <p:extLst>
      <p:ext uri="{BB962C8B-B14F-4D97-AF65-F5344CB8AC3E}">
        <p14:creationId xmlns:p14="http://schemas.microsoft.com/office/powerpoint/2010/main" val="29085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11927"/>
            <a:ext cx="9144000" cy="8358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latin typeface="Times New Roman" panose="02020603050405020304" pitchFamily="18" charset="0"/>
                <a:cs typeface="Times New Roman" panose="02020603050405020304" pitchFamily="18" charset="0"/>
              </a:rPr>
              <a:t>V2X Data Communication Standards</a:t>
            </a:r>
            <a:endParaRPr lang="en-US" altLang="ko-KR" sz="32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0" name="TextBox 9"/>
          <p:cNvSpPr txBox="1"/>
          <p:nvPr/>
        </p:nvSpPr>
        <p:spPr>
          <a:xfrm>
            <a:off x="4209984" y="638115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a:t>
            </a:r>
            <a:r>
              <a:rPr lang="en-US" sz="1400" dirty="0" smtClean="0">
                <a:latin typeface="Times New Roman" pitchFamily="18" charset="0"/>
                <a:cs typeface="Times New Roman" pitchFamily="18" charset="0"/>
              </a:rPr>
              <a:t>7</a:t>
            </a:r>
            <a:endParaRPr lang="en-US" sz="1400" dirty="0">
              <a:latin typeface="Times New Roman" pitchFamily="18" charset="0"/>
              <a:cs typeface="Times New Roman" pitchFamily="18" charset="0"/>
            </a:endParaRPr>
          </a:p>
        </p:txBody>
      </p:sp>
      <p:grpSp>
        <p:nvGrpSpPr>
          <p:cNvPr id="21" name="Group 20"/>
          <p:cNvGrpSpPr/>
          <p:nvPr/>
        </p:nvGrpSpPr>
        <p:grpSpPr>
          <a:xfrm>
            <a:off x="76200" y="1447800"/>
            <a:ext cx="8915400" cy="4800600"/>
            <a:chOff x="76200" y="1371600"/>
            <a:chExt cx="8915400" cy="4800600"/>
          </a:xfrm>
        </p:grpSpPr>
        <p:sp>
          <p:nvSpPr>
            <p:cNvPr id="6" name="Chevron 5"/>
            <p:cNvSpPr/>
            <p:nvPr/>
          </p:nvSpPr>
          <p:spPr>
            <a:xfrm>
              <a:off x="76200" y="1828800"/>
              <a:ext cx="1962216" cy="664452"/>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400" b="1" dirty="0" smtClean="0">
                <a:solidFill>
                  <a:schemeClr val="tx1"/>
                </a:solidFill>
              </a:endParaRPr>
            </a:p>
            <a:p>
              <a:pPr algn="ctr"/>
              <a:r>
                <a:rPr lang="en-US" altLang="ko-KR" sz="1400" b="1" dirty="0" smtClean="0">
                  <a:solidFill>
                    <a:schemeClr val="tx1"/>
                  </a:solidFill>
                </a:rPr>
                <a:t>Commercial </a:t>
              </a:r>
              <a:r>
                <a:rPr lang="en-US" altLang="ko-KR" sz="1400" b="1" dirty="0">
                  <a:solidFill>
                    <a:schemeClr val="tx1"/>
                  </a:solidFill>
                </a:rPr>
                <a:t>Readiness</a:t>
              </a:r>
              <a:endParaRPr lang="ko-KR" altLang="en-US" sz="1400" b="1" dirty="0">
                <a:solidFill>
                  <a:schemeClr val="tx1"/>
                </a:solidFill>
              </a:endParaRPr>
            </a:p>
            <a:p>
              <a:pPr algn="ctr"/>
              <a:endParaRPr lang="ko-KR" altLang="en-US" sz="1400" dirty="0">
                <a:solidFill>
                  <a:schemeClr val="tx1"/>
                </a:solidFill>
              </a:endParaRPr>
            </a:p>
          </p:txBody>
        </p:sp>
        <p:sp>
          <p:nvSpPr>
            <p:cNvPr id="11" name="Chevron 10"/>
            <p:cNvSpPr/>
            <p:nvPr/>
          </p:nvSpPr>
          <p:spPr>
            <a:xfrm>
              <a:off x="76200" y="2667000"/>
              <a:ext cx="1962216" cy="664452"/>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400" b="1" dirty="0" smtClean="0">
                <a:solidFill>
                  <a:schemeClr val="tx1"/>
                </a:solidFill>
              </a:endParaRPr>
            </a:p>
            <a:p>
              <a:pPr algn="ctr"/>
              <a:r>
                <a:rPr lang="en-US" altLang="ko-KR" sz="1400" b="1" dirty="0" smtClean="0">
                  <a:solidFill>
                    <a:schemeClr val="tx1"/>
                  </a:solidFill>
                </a:rPr>
                <a:t>Illustrative </a:t>
              </a:r>
            </a:p>
            <a:p>
              <a:pPr algn="ctr"/>
              <a:r>
                <a:rPr lang="en-US" altLang="ko-KR" sz="1400" b="1" dirty="0" smtClean="0">
                  <a:solidFill>
                    <a:schemeClr val="tx1"/>
                  </a:solidFill>
                </a:rPr>
                <a:t>Use Cases</a:t>
              </a:r>
              <a:endParaRPr lang="ko-KR" altLang="en-US" sz="1400" b="1" dirty="0">
                <a:solidFill>
                  <a:schemeClr val="tx1"/>
                </a:solidFill>
              </a:endParaRPr>
            </a:p>
            <a:p>
              <a:pPr algn="ctr"/>
              <a:endParaRPr lang="ko-KR" altLang="en-US" sz="1400" dirty="0">
                <a:solidFill>
                  <a:schemeClr val="tx1"/>
                </a:solidFill>
              </a:endParaRPr>
            </a:p>
          </p:txBody>
        </p:sp>
        <p:sp>
          <p:nvSpPr>
            <p:cNvPr id="12" name="Chevron 11"/>
            <p:cNvSpPr/>
            <p:nvPr/>
          </p:nvSpPr>
          <p:spPr>
            <a:xfrm>
              <a:off x="76200" y="3657600"/>
              <a:ext cx="1962216" cy="664452"/>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400" b="1" dirty="0" smtClean="0">
                <a:solidFill>
                  <a:schemeClr val="tx1"/>
                </a:solidFill>
              </a:endParaRPr>
            </a:p>
            <a:p>
              <a:pPr algn="ctr"/>
              <a:r>
                <a:rPr lang="en-US" altLang="ko-KR" sz="1400" b="1" dirty="0" smtClean="0">
                  <a:solidFill>
                    <a:schemeClr val="tx1"/>
                  </a:solidFill>
                </a:rPr>
                <a:t>Data Transmission Characteristics</a:t>
              </a:r>
              <a:endParaRPr lang="ko-KR" altLang="en-US" sz="1400" b="1" dirty="0">
                <a:solidFill>
                  <a:schemeClr val="tx1"/>
                </a:solidFill>
              </a:endParaRPr>
            </a:p>
            <a:p>
              <a:pPr algn="ctr"/>
              <a:endParaRPr lang="ko-KR" altLang="en-US" sz="1400" dirty="0">
                <a:solidFill>
                  <a:schemeClr val="tx1"/>
                </a:solidFill>
              </a:endParaRPr>
            </a:p>
          </p:txBody>
        </p:sp>
        <p:sp>
          <p:nvSpPr>
            <p:cNvPr id="7" name="Rectangle 6"/>
            <p:cNvSpPr/>
            <p:nvPr/>
          </p:nvSpPr>
          <p:spPr>
            <a:xfrm>
              <a:off x="2590800" y="1371600"/>
              <a:ext cx="1905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Wi-Fi DSRC / IEEE 802.11p</a:t>
              </a:r>
              <a:endParaRPr lang="ko-KR" altLang="en-US" sz="1200" b="1" dirty="0">
                <a:solidFill>
                  <a:schemeClr val="tx1"/>
                </a:solidFill>
              </a:endParaRPr>
            </a:p>
          </p:txBody>
        </p:sp>
        <p:sp>
          <p:nvSpPr>
            <p:cNvPr id="13" name="Rectangle 12"/>
            <p:cNvSpPr/>
            <p:nvPr/>
          </p:nvSpPr>
          <p:spPr>
            <a:xfrm>
              <a:off x="4838700" y="1371600"/>
              <a:ext cx="1905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3GPP C-V2X</a:t>
              </a:r>
              <a:endParaRPr lang="ko-KR" altLang="en-US" sz="1200" b="1" dirty="0">
                <a:solidFill>
                  <a:schemeClr val="tx1"/>
                </a:solidFill>
              </a:endParaRPr>
            </a:p>
          </p:txBody>
        </p:sp>
        <p:sp>
          <p:nvSpPr>
            <p:cNvPr id="14" name="Rectangle 13"/>
            <p:cNvSpPr/>
            <p:nvPr/>
          </p:nvSpPr>
          <p:spPr>
            <a:xfrm>
              <a:off x="7086600" y="1371600"/>
              <a:ext cx="1905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rPr>
                <a:t>NR-Based 5G V-V2X</a:t>
              </a:r>
              <a:endParaRPr lang="ko-KR" altLang="en-US" sz="1200" b="1" dirty="0">
                <a:solidFill>
                  <a:schemeClr val="tx1"/>
                </a:solidFill>
              </a:endParaRPr>
            </a:p>
          </p:txBody>
        </p:sp>
        <p:cxnSp>
          <p:nvCxnSpPr>
            <p:cNvPr id="15" name="Straight Connector 14"/>
            <p:cNvCxnSpPr/>
            <p:nvPr/>
          </p:nvCxnSpPr>
          <p:spPr>
            <a:xfrm>
              <a:off x="1828800" y="2590800"/>
              <a:ext cx="7162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3581400"/>
              <a:ext cx="7162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2590800" y="1981200"/>
              <a:ext cx="1905000" cy="5120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Commercialized and installed in Vehicles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9" name="Content Placeholder 2"/>
            <p:cNvSpPr txBox="1">
              <a:spLocks/>
            </p:cNvSpPr>
            <p:nvPr/>
          </p:nvSpPr>
          <p:spPr>
            <a:xfrm>
              <a:off x="4825760" y="1981200"/>
              <a:ext cx="1905000"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Commercialization started</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cxnSp>
          <p:nvCxnSpPr>
            <p:cNvPr id="20" name="Straight Connector 19"/>
            <p:cNvCxnSpPr/>
            <p:nvPr/>
          </p:nvCxnSpPr>
          <p:spPr>
            <a:xfrm>
              <a:off x="4648200" y="1812048"/>
              <a:ext cx="0" cy="42839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34200" y="1828800"/>
              <a:ext cx="0" cy="42839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7086600" y="1981200"/>
              <a:ext cx="1905000"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Commercialization started</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4" name="Content Placeholder 2"/>
            <p:cNvSpPr txBox="1">
              <a:spLocks/>
            </p:cNvSpPr>
            <p:nvPr/>
          </p:nvSpPr>
          <p:spPr>
            <a:xfrm>
              <a:off x="2590800" y="2667000"/>
              <a:ext cx="1905000" cy="8837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Safety-related messages for local/close range communication for V2V and V2I situations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5" name="Content Placeholder 2"/>
            <p:cNvSpPr txBox="1">
              <a:spLocks/>
            </p:cNvSpPr>
            <p:nvPr/>
          </p:nvSpPr>
          <p:spPr>
            <a:xfrm>
              <a:off x="4827918" y="2667000"/>
              <a:ext cx="1905000" cy="88478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Supports node-to-note (V2V, V2I, V2P) as well as node-to-network (V2N) communication</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6" name="Content Placeholder 2"/>
            <p:cNvSpPr txBox="1">
              <a:spLocks/>
            </p:cNvSpPr>
            <p:nvPr/>
          </p:nvSpPr>
          <p:spPr>
            <a:xfrm>
              <a:off x="7086600" y="2667000"/>
              <a:ext cx="1905000" cy="88478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Ability to support  autonomous driving due to data volume, reliability and latency capabilities </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7" name="Content Placeholder 2"/>
            <p:cNvSpPr txBox="1">
              <a:spLocks/>
            </p:cNvSpPr>
            <p:nvPr/>
          </p:nvSpPr>
          <p:spPr>
            <a:xfrm>
              <a:off x="1905000" y="3581400"/>
              <a:ext cx="1371600" cy="27564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Volume:</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8" name="Content Placeholder 2"/>
            <p:cNvSpPr txBox="1">
              <a:spLocks/>
            </p:cNvSpPr>
            <p:nvPr/>
          </p:nvSpPr>
          <p:spPr>
            <a:xfrm>
              <a:off x="2648309" y="3831866"/>
              <a:ext cx="1905000" cy="46538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Low-to moderate data volumes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0" name="Content Placeholder 2"/>
            <p:cNvSpPr txBox="1">
              <a:spLocks/>
            </p:cNvSpPr>
            <p:nvPr/>
          </p:nvSpPr>
          <p:spPr>
            <a:xfrm>
              <a:off x="4879675" y="3810000"/>
              <a:ext cx="1905000" cy="78617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Ability to drive high capacity / throughput by leveraging existing mobile infrastructure</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1" name="Content Placeholder 2"/>
            <p:cNvSpPr txBox="1">
              <a:spLocks/>
            </p:cNvSpPr>
            <p:nvPr/>
          </p:nvSpPr>
          <p:spPr>
            <a:xfrm>
              <a:off x="7067909" y="3810000"/>
              <a:ext cx="1905000" cy="78617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Expected to have order of magnitude increases in data volume and device capacity per geographical area</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2" name="Content Placeholder 2"/>
            <p:cNvSpPr txBox="1">
              <a:spLocks/>
            </p:cNvSpPr>
            <p:nvPr/>
          </p:nvSpPr>
          <p:spPr>
            <a:xfrm>
              <a:off x="1905000" y="4495800"/>
              <a:ext cx="1752600" cy="27564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Range / Reliability:</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3" name="Content Placeholder 2"/>
            <p:cNvSpPr txBox="1">
              <a:spLocks/>
            </p:cNvSpPr>
            <p:nvPr/>
          </p:nvSpPr>
          <p:spPr>
            <a:xfrm>
              <a:off x="2590800" y="4723216"/>
              <a:ext cx="1905000" cy="8178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Short range (~ 1 km) communication limits the possibility of data interference</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4" name="Content Placeholder 2"/>
            <p:cNvSpPr txBox="1">
              <a:spLocks/>
            </p:cNvSpPr>
            <p:nvPr/>
          </p:nvSpPr>
          <p:spPr>
            <a:xfrm>
              <a:off x="1962150" y="5541092"/>
              <a:ext cx="1752600" cy="27564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Latency:</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5" name="Content Placeholder 2"/>
            <p:cNvSpPr txBox="1">
              <a:spLocks/>
            </p:cNvSpPr>
            <p:nvPr/>
          </p:nvSpPr>
          <p:spPr>
            <a:xfrm>
              <a:off x="4835106" y="4777070"/>
              <a:ext cx="1905000" cy="53815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 advantage on line-of-sight communication range</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6" name="Content Placeholder 2"/>
            <p:cNvSpPr txBox="1">
              <a:spLocks/>
            </p:cNvSpPr>
            <p:nvPr/>
          </p:nvSpPr>
          <p:spPr>
            <a:xfrm>
              <a:off x="7014713" y="4771442"/>
              <a:ext cx="1905000" cy="6387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Strong data reliability , even in high density environment</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7" name="Content Placeholder 2"/>
            <p:cNvSpPr txBox="1">
              <a:spLocks/>
            </p:cNvSpPr>
            <p:nvPr/>
          </p:nvSpPr>
          <p:spPr>
            <a:xfrm>
              <a:off x="2590800" y="5706814"/>
              <a:ext cx="1905000" cy="46538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Low Latency (2ms) for basic safety messages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8" name="Content Placeholder 2"/>
            <p:cNvSpPr txBox="1">
              <a:spLocks/>
            </p:cNvSpPr>
            <p:nvPr/>
          </p:nvSpPr>
          <p:spPr>
            <a:xfrm>
              <a:off x="4842295" y="5696992"/>
              <a:ext cx="1905000" cy="46538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Transmission duration is fixed at 1ms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9" name="Content Placeholder 2"/>
            <p:cNvSpPr txBox="1">
              <a:spLocks/>
            </p:cNvSpPr>
            <p:nvPr/>
          </p:nvSpPr>
          <p:spPr>
            <a:xfrm>
              <a:off x="7010400" y="5706814"/>
              <a:ext cx="1905000" cy="46538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tabLst>
                  <a:tab pos="2417763" algn="l"/>
                </a:tabLst>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Expected to reach 1ms for V2X communication</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cxnSp>
          <p:nvCxnSpPr>
            <p:cNvPr id="40" name="Straight Connector 39"/>
            <p:cNvCxnSpPr/>
            <p:nvPr/>
          </p:nvCxnSpPr>
          <p:spPr>
            <a:xfrm>
              <a:off x="1828800" y="1752600"/>
              <a:ext cx="7162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28800" y="6172200"/>
              <a:ext cx="7162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560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09600"/>
            <a:ext cx="9144000" cy="7519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latin typeface="Times New Roman" panose="02020603050405020304" pitchFamily="18" charset="0"/>
                <a:cs typeface="Times New Roman" panose="02020603050405020304" pitchFamily="18" charset="0"/>
              </a:rPr>
              <a:t>OCC Enabled V2X </a:t>
            </a:r>
            <a:r>
              <a:rPr lang="en-US" altLang="ko-KR" sz="3200" b="1" dirty="0" smtClean="0">
                <a:latin typeface="Times New Roman" panose="02020603050405020304" pitchFamily="18" charset="0"/>
                <a:cs typeface="Times New Roman" panose="02020603050405020304" pitchFamily="18" charset="0"/>
              </a:rPr>
              <a:t>Stack </a:t>
            </a:r>
            <a:r>
              <a:rPr lang="en-US" altLang="ko-KR" sz="3200" b="1" dirty="0">
                <a:latin typeface="Times New Roman" panose="02020603050405020304" pitchFamily="18" charset="0"/>
                <a:cs typeface="Times New Roman" panose="02020603050405020304" pitchFamily="18" charset="0"/>
              </a:rPr>
              <a:t>Architecture</a:t>
            </a:r>
            <a:endParaRPr lang="en-US" altLang="ko-KR" sz="32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0" name="TextBox 9"/>
          <p:cNvSpPr txBox="1"/>
          <p:nvPr/>
        </p:nvSpPr>
        <p:spPr>
          <a:xfrm>
            <a:off x="4209984" y="638115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a:t>
            </a:r>
            <a:r>
              <a:rPr lang="en-US" sz="1400" dirty="0" smtClean="0">
                <a:latin typeface="Times New Roman" pitchFamily="18" charset="0"/>
                <a:cs typeface="Times New Roman" pitchFamily="18" charset="0"/>
              </a:rPr>
              <a:t>8</a:t>
            </a:r>
            <a:endParaRPr lang="en-US" sz="1400" dirty="0">
              <a:latin typeface="Times New Roman" pitchFamily="18" charset="0"/>
              <a:cs typeface="Times New Roman" pitchFamily="18" charset="0"/>
            </a:endParaRPr>
          </a:p>
        </p:txBody>
      </p:sp>
      <p:sp>
        <p:nvSpPr>
          <p:cNvPr id="5" name="Rectangle 4"/>
          <p:cNvSpPr/>
          <p:nvPr/>
        </p:nvSpPr>
        <p:spPr>
          <a:xfrm>
            <a:off x="609600" y="6016823"/>
            <a:ext cx="7696200" cy="307777"/>
          </a:xfrm>
          <a:prstGeom prst="rect">
            <a:avLst/>
          </a:prstGeom>
        </p:spPr>
        <p:txBody>
          <a:bodyPr wrap="square">
            <a:spAutoFit/>
          </a:bodyPr>
          <a:lstStyle/>
          <a:p>
            <a:pPr algn="ctr"/>
            <a:r>
              <a:rPr lang="en-US" altLang="ko-KR" sz="1400" b="1" dirty="0" smtClean="0">
                <a:latin typeface="Times New Roman" panose="02020603050405020304" pitchFamily="18" charset="0"/>
                <a:cs typeface="Times New Roman" panose="02020603050405020304" pitchFamily="18" charset="0"/>
              </a:rPr>
              <a:t>&lt; OCC Enabled V2X Stack Architecture</a:t>
            </a:r>
            <a:r>
              <a:rPr lang="ko-KR" altLang="en-US" sz="1400" b="1" dirty="0" smtClean="0">
                <a:latin typeface="Times New Roman" panose="02020603050405020304" pitchFamily="18" charset="0"/>
                <a:cs typeface="Times New Roman" panose="02020603050405020304" pitchFamily="18" charset="0"/>
              </a:rPr>
              <a:t> </a:t>
            </a:r>
            <a:r>
              <a:rPr lang="en-US" altLang="ko-KR" sz="1400" b="1" dirty="0" smtClean="0">
                <a:latin typeface="Times New Roman" panose="02020603050405020304" pitchFamily="18" charset="0"/>
                <a:cs typeface="Times New Roman" panose="02020603050405020304" pitchFamily="18" charset="0"/>
              </a:rPr>
              <a:t>&gt;</a:t>
            </a:r>
            <a:endParaRPr lang="ko-KR" altLang="en-US" sz="1400" b="1" dirty="0">
              <a:latin typeface="Times New Roman" panose="02020603050405020304" pitchFamily="18" charset="0"/>
              <a:cs typeface="Times New Roman" panose="02020603050405020304" pitchFamily="18" charset="0"/>
            </a:endParaRPr>
          </a:p>
        </p:txBody>
      </p:sp>
      <p:grpSp>
        <p:nvGrpSpPr>
          <p:cNvPr id="135" name="Group 134"/>
          <p:cNvGrpSpPr/>
          <p:nvPr/>
        </p:nvGrpSpPr>
        <p:grpSpPr>
          <a:xfrm>
            <a:off x="152400" y="1447800"/>
            <a:ext cx="8763000" cy="4495800"/>
            <a:chOff x="76200" y="1600200"/>
            <a:chExt cx="8763000" cy="4495800"/>
          </a:xfrm>
        </p:grpSpPr>
        <p:cxnSp>
          <p:nvCxnSpPr>
            <p:cNvPr id="106" name="Straight Arrow Connector 105"/>
            <p:cNvCxnSpPr/>
            <p:nvPr/>
          </p:nvCxnSpPr>
          <p:spPr>
            <a:xfrm>
              <a:off x="7304929" y="2322636"/>
              <a:ext cx="0" cy="133496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0376" y="3740551"/>
              <a:ext cx="1913224"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OCC-V2X / IEEE 802.15</a:t>
              </a:r>
              <a:endParaRPr lang="ko-KR" altLang="en-US" sz="1200" dirty="0">
                <a:solidFill>
                  <a:schemeClr val="tx1"/>
                </a:solidFill>
              </a:endParaRPr>
            </a:p>
          </p:txBody>
        </p:sp>
        <p:sp>
          <p:nvSpPr>
            <p:cNvPr id="2" name="Rectangle 1"/>
            <p:cNvSpPr/>
            <p:nvPr/>
          </p:nvSpPr>
          <p:spPr>
            <a:xfrm>
              <a:off x="2376128" y="3736664"/>
              <a:ext cx="16002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DSRC / IEEE 802.11</a:t>
              </a:r>
              <a:endParaRPr lang="ko-KR" altLang="en-US" sz="1200" dirty="0">
                <a:solidFill>
                  <a:schemeClr val="tx1"/>
                </a:solidFill>
              </a:endParaRPr>
            </a:p>
          </p:txBody>
        </p:sp>
        <p:sp>
          <p:nvSpPr>
            <p:cNvPr id="11" name="Rectangle 10"/>
            <p:cNvSpPr/>
            <p:nvPr/>
          </p:nvSpPr>
          <p:spPr>
            <a:xfrm>
              <a:off x="4743227" y="3736664"/>
              <a:ext cx="16002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3GPP C-V2X</a:t>
              </a:r>
              <a:endParaRPr lang="ko-KR" altLang="en-US" sz="1200" dirty="0">
                <a:solidFill>
                  <a:schemeClr val="tx1"/>
                </a:solidFill>
              </a:endParaRPr>
            </a:p>
          </p:txBody>
        </p:sp>
        <p:sp>
          <p:nvSpPr>
            <p:cNvPr id="12" name="Rectangle 11"/>
            <p:cNvSpPr/>
            <p:nvPr/>
          </p:nvSpPr>
          <p:spPr>
            <a:xfrm>
              <a:off x="7110326" y="3736664"/>
              <a:ext cx="16002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NR-Based 5G C-V2X</a:t>
              </a:r>
              <a:endParaRPr lang="ko-KR" altLang="en-US" sz="1200" dirty="0">
                <a:solidFill>
                  <a:schemeClr val="tx1"/>
                </a:solidFill>
              </a:endParaRPr>
            </a:p>
          </p:txBody>
        </p:sp>
        <p:sp>
          <p:nvSpPr>
            <p:cNvPr id="21" name="Rectangle 20"/>
            <p:cNvSpPr/>
            <p:nvPr/>
          </p:nvSpPr>
          <p:spPr>
            <a:xfrm>
              <a:off x="6645937" y="4651641"/>
              <a:ext cx="915838"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Person / Pedestrian</a:t>
              </a:r>
              <a:endParaRPr lang="ko-KR" altLang="en-US" sz="1200" dirty="0">
                <a:solidFill>
                  <a:schemeClr val="tx1"/>
                </a:solidFill>
              </a:endParaRPr>
            </a:p>
          </p:txBody>
        </p:sp>
        <p:sp>
          <p:nvSpPr>
            <p:cNvPr id="22" name="Rectangle 21"/>
            <p:cNvSpPr/>
            <p:nvPr/>
          </p:nvSpPr>
          <p:spPr>
            <a:xfrm>
              <a:off x="2376128" y="4652684"/>
              <a:ext cx="723902"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Other Vehicles</a:t>
              </a:r>
              <a:endParaRPr lang="ko-KR" altLang="en-US" sz="1200" dirty="0">
                <a:solidFill>
                  <a:schemeClr val="tx1"/>
                </a:solidFill>
              </a:endParaRPr>
            </a:p>
          </p:txBody>
        </p:sp>
        <p:sp>
          <p:nvSpPr>
            <p:cNvPr id="23" name="Rectangle 22"/>
            <p:cNvSpPr/>
            <p:nvPr/>
          </p:nvSpPr>
          <p:spPr>
            <a:xfrm>
              <a:off x="3184227" y="4645496"/>
              <a:ext cx="658483"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Phone</a:t>
              </a:r>
              <a:endParaRPr lang="ko-KR" altLang="en-US" sz="1200" dirty="0">
                <a:solidFill>
                  <a:schemeClr val="tx1"/>
                </a:solidFill>
              </a:endParaRPr>
            </a:p>
          </p:txBody>
        </p:sp>
        <p:sp>
          <p:nvSpPr>
            <p:cNvPr id="24" name="Rectangle 23"/>
            <p:cNvSpPr/>
            <p:nvPr/>
          </p:nvSpPr>
          <p:spPr>
            <a:xfrm>
              <a:off x="3925380" y="4645497"/>
              <a:ext cx="6477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Traffic Light</a:t>
              </a:r>
              <a:endParaRPr lang="ko-KR" altLang="en-US" sz="1200" dirty="0">
                <a:solidFill>
                  <a:schemeClr val="tx1"/>
                </a:solidFill>
              </a:endParaRPr>
            </a:p>
          </p:txBody>
        </p:sp>
        <p:sp>
          <p:nvSpPr>
            <p:cNvPr id="25" name="Rectangle 24"/>
            <p:cNvSpPr/>
            <p:nvPr/>
          </p:nvSpPr>
          <p:spPr>
            <a:xfrm>
              <a:off x="4651078" y="4648664"/>
              <a:ext cx="9144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Roadside Unit / Beacon</a:t>
              </a:r>
              <a:endParaRPr lang="ko-KR" altLang="en-US" sz="1200" dirty="0">
                <a:solidFill>
                  <a:schemeClr val="tx1"/>
                </a:solidFill>
              </a:endParaRPr>
            </a:p>
          </p:txBody>
        </p:sp>
        <p:sp>
          <p:nvSpPr>
            <p:cNvPr id="26" name="Rectangle 25"/>
            <p:cNvSpPr/>
            <p:nvPr/>
          </p:nvSpPr>
          <p:spPr>
            <a:xfrm>
              <a:off x="5648148" y="4648664"/>
              <a:ext cx="915838"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Camera / Security System</a:t>
              </a:r>
              <a:endParaRPr lang="ko-KR" altLang="en-US" sz="1200" dirty="0">
                <a:solidFill>
                  <a:schemeClr val="tx1"/>
                </a:solidFill>
              </a:endParaRPr>
            </a:p>
          </p:txBody>
        </p:sp>
        <p:sp>
          <p:nvSpPr>
            <p:cNvPr id="27" name="Rectangle 26"/>
            <p:cNvSpPr/>
            <p:nvPr/>
          </p:nvSpPr>
          <p:spPr>
            <a:xfrm>
              <a:off x="7643726" y="4648665"/>
              <a:ext cx="10668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On-Road infrastructure</a:t>
              </a:r>
              <a:endParaRPr lang="ko-KR" altLang="en-US" sz="1200" dirty="0">
                <a:solidFill>
                  <a:schemeClr val="tx1"/>
                </a:solidFill>
              </a:endParaRPr>
            </a:p>
          </p:txBody>
        </p:sp>
        <p:sp>
          <p:nvSpPr>
            <p:cNvPr id="28" name="Rectangle 27"/>
            <p:cNvSpPr/>
            <p:nvPr/>
          </p:nvSpPr>
          <p:spPr>
            <a:xfrm>
              <a:off x="1219200" y="4645495"/>
              <a:ext cx="9144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Vehicles Camera / Lights</a:t>
              </a:r>
              <a:endParaRPr lang="ko-KR" altLang="en-US" sz="1200" dirty="0">
                <a:solidFill>
                  <a:schemeClr val="tx1"/>
                </a:solidFill>
              </a:endParaRPr>
            </a:p>
          </p:txBody>
        </p:sp>
        <p:sp>
          <p:nvSpPr>
            <p:cNvPr id="30" name="Rectangle 29"/>
            <p:cNvSpPr/>
            <p:nvPr/>
          </p:nvSpPr>
          <p:spPr>
            <a:xfrm>
              <a:off x="220376" y="4645494"/>
              <a:ext cx="9144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rPr>
                <a:t>On-Road </a:t>
              </a:r>
              <a:r>
                <a:rPr lang="en-US" altLang="ko-KR" sz="1200" dirty="0" smtClean="0">
                  <a:solidFill>
                    <a:schemeClr val="tx1"/>
                  </a:solidFill>
                </a:rPr>
                <a:t> Signage</a:t>
              </a:r>
              <a:endParaRPr lang="ko-KR" altLang="en-US" sz="1200" dirty="0">
                <a:solidFill>
                  <a:schemeClr val="tx1"/>
                </a:solidFill>
              </a:endParaRPr>
            </a:p>
          </p:txBody>
        </p:sp>
        <p:grpSp>
          <p:nvGrpSpPr>
            <p:cNvPr id="32" name="Group 31"/>
            <p:cNvGrpSpPr/>
            <p:nvPr/>
          </p:nvGrpSpPr>
          <p:grpSpPr>
            <a:xfrm>
              <a:off x="2286000" y="1600200"/>
              <a:ext cx="6553200" cy="847393"/>
              <a:chOff x="2286000" y="2505407"/>
              <a:chExt cx="6553200" cy="847393"/>
            </a:xfrm>
          </p:grpSpPr>
          <p:grpSp>
            <p:nvGrpSpPr>
              <p:cNvPr id="3" name="Group 2"/>
              <p:cNvGrpSpPr/>
              <p:nvPr/>
            </p:nvGrpSpPr>
            <p:grpSpPr>
              <a:xfrm>
                <a:off x="2376128" y="2653530"/>
                <a:ext cx="6324600" cy="578193"/>
                <a:chOff x="2209800" y="2843050"/>
                <a:chExt cx="6324600" cy="578193"/>
              </a:xfrm>
            </p:grpSpPr>
            <p:sp>
              <p:nvSpPr>
                <p:cNvPr id="14" name="Rectangle 13"/>
                <p:cNvSpPr/>
                <p:nvPr/>
              </p:nvSpPr>
              <p:spPr>
                <a:xfrm>
                  <a:off x="7543800" y="2844662"/>
                  <a:ext cx="9906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ADAS / Autonomous Driving</a:t>
                  </a:r>
                  <a:endParaRPr lang="ko-KR" altLang="en-US" sz="1200" dirty="0">
                    <a:solidFill>
                      <a:schemeClr val="tx1"/>
                    </a:solidFill>
                  </a:endParaRPr>
                </a:p>
              </p:txBody>
            </p:sp>
            <p:sp>
              <p:nvSpPr>
                <p:cNvPr id="15" name="Rectangle 14"/>
                <p:cNvSpPr/>
                <p:nvPr/>
              </p:nvSpPr>
              <p:spPr>
                <a:xfrm>
                  <a:off x="2209800" y="2843050"/>
                  <a:ext cx="9906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Emergency / Safety Alerts</a:t>
                  </a:r>
                  <a:endParaRPr lang="ko-KR" altLang="en-US" sz="1200" dirty="0">
                    <a:solidFill>
                      <a:schemeClr val="tx1"/>
                    </a:solidFill>
                  </a:endParaRPr>
                </a:p>
              </p:txBody>
            </p:sp>
            <p:sp>
              <p:nvSpPr>
                <p:cNvPr id="16" name="Rectangle 15"/>
                <p:cNvSpPr/>
                <p:nvPr/>
              </p:nvSpPr>
              <p:spPr>
                <a:xfrm>
                  <a:off x="3276600" y="2846930"/>
                  <a:ext cx="9906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Traffic Alerts</a:t>
                  </a:r>
                  <a:endParaRPr lang="ko-KR" altLang="en-US" sz="1200" dirty="0">
                    <a:solidFill>
                      <a:schemeClr val="tx1"/>
                    </a:solidFill>
                  </a:endParaRPr>
                </a:p>
              </p:txBody>
            </p:sp>
            <p:sp>
              <p:nvSpPr>
                <p:cNvPr id="17" name="Rectangle 16"/>
                <p:cNvSpPr/>
                <p:nvPr/>
              </p:nvSpPr>
              <p:spPr>
                <a:xfrm>
                  <a:off x="4343400" y="2844661"/>
                  <a:ext cx="9906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Navigation / Mapping</a:t>
                  </a:r>
                  <a:endParaRPr lang="ko-KR" altLang="en-US" sz="1200" dirty="0">
                    <a:solidFill>
                      <a:schemeClr val="tx1"/>
                    </a:solidFill>
                  </a:endParaRPr>
                </a:p>
              </p:txBody>
            </p:sp>
            <p:sp>
              <p:nvSpPr>
                <p:cNvPr id="18" name="Rectangle 17"/>
                <p:cNvSpPr/>
                <p:nvPr/>
              </p:nvSpPr>
              <p:spPr>
                <a:xfrm>
                  <a:off x="5410200" y="2844662"/>
                  <a:ext cx="9906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Parking</a:t>
                  </a:r>
                  <a:endParaRPr lang="ko-KR" altLang="en-US" sz="1200" dirty="0">
                    <a:solidFill>
                      <a:schemeClr val="tx1"/>
                    </a:solidFill>
                  </a:endParaRPr>
                </a:p>
              </p:txBody>
            </p:sp>
            <p:sp>
              <p:nvSpPr>
                <p:cNvPr id="19" name="Rectangle 18"/>
                <p:cNvSpPr/>
                <p:nvPr/>
              </p:nvSpPr>
              <p:spPr>
                <a:xfrm>
                  <a:off x="6477000" y="2844662"/>
                  <a:ext cx="990600" cy="574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Energy Efficiency / Traffic Flow</a:t>
                  </a:r>
                  <a:endParaRPr lang="ko-KR" altLang="en-US" sz="1200" dirty="0">
                    <a:solidFill>
                      <a:schemeClr val="tx1"/>
                    </a:solidFill>
                  </a:endParaRPr>
                </a:p>
              </p:txBody>
            </p:sp>
          </p:grpSp>
          <p:sp>
            <p:nvSpPr>
              <p:cNvPr id="7" name="Rectangle 6"/>
              <p:cNvSpPr/>
              <p:nvPr/>
            </p:nvSpPr>
            <p:spPr>
              <a:xfrm>
                <a:off x="2286000" y="2505407"/>
                <a:ext cx="6553200" cy="84739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Rectangle 12"/>
            <p:cNvSpPr/>
            <p:nvPr/>
          </p:nvSpPr>
          <p:spPr>
            <a:xfrm>
              <a:off x="2376128" y="2904202"/>
              <a:ext cx="6334397"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rPr>
                <a:t>Server / Cloud Network</a:t>
              </a:r>
              <a:endParaRPr lang="ko-KR" altLang="en-US" sz="1200" dirty="0">
                <a:solidFill>
                  <a:schemeClr val="tx1"/>
                </a:solidFill>
              </a:endParaRPr>
            </a:p>
          </p:txBody>
        </p:sp>
        <p:sp>
          <p:nvSpPr>
            <p:cNvPr id="31" name="Rectangle 30"/>
            <p:cNvSpPr/>
            <p:nvPr/>
          </p:nvSpPr>
          <p:spPr>
            <a:xfrm>
              <a:off x="2286000" y="2743200"/>
              <a:ext cx="6553200" cy="62452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Rectangle 36"/>
            <p:cNvSpPr/>
            <p:nvPr/>
          </p:nvSpPr>
          <p:spPr>
            <a:xfrm>
              <a:off x="2266726" y="3657599"/>
              <a:ext cx="6553200" cy="68568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ectangle 37"/>
            <p:cNvSpPr/>
            <p:nvPr/>
          </p:nvSpPr>
          <p:spPr>
            <a:xfrm>
              <a:off x="76200" y="4499959"/>
              <a:ext cx="8763000" cy="8340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9" name="Picture 38"/>
            <p:cNvPicPr>
              <a:picLocks noChangeAspect="1"/>
            </p:cNvPicPr>
            <p:nvPr/>
          </p:nvPicPr>
          <p:blipFill>
            <a:blip r:embed="rId3"/>
            <a:stretch>
              <a:fillRect/>
            </a:stretch>
          </p:blipFill>
          <p:spPr>
            <a:xfrm>
              <a:off x="4317884" y="5810250"/>
              <a:ext cx="561975" cy="285750"/>
            </a:xfrm>
            <a:prstGeom prst="rect">
              <a:avLst/>
            </a:prstGeom>
          </p:spPr>
        </p:pic>
        <p:cxnSp>
          <p:nvCxnSpPr>
            <p:cNvPr id="41" name="Straight Arrow Connector 40"/>
            <p:cNvCxnSpPr/>
            <p:nvPr/>
          </p:nvCxnSpPr>
          <p:spPr>
            <a:xfrm flipV="1">
              <a:off x="2754923" y="2322636"/>
              <a:ext cx="0" cy="5815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810000" y="2322636"/>
              <a:ext cx="0" cy="5815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928102" y="2322636"/>
              <a:ext cx="0" cy="5815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943600" y="2322636"/>
              <a:ext cx="0" cy="5815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010400" y="2322636"/>
              <a:ext cx="0" cy="5815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077200" y="2322636"/>
              <a:ext cx="0" cy="5815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738079" y="3367726"/>
              <a:ext cx="0" cy="28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667000" y="4343286"/>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452446" y="4350476"/>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191000" y="4350476"/>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105400" y="4343286"/>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6037385" y="4345992"/>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7086600" y="4350476"/>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8153400" y="4350476"/>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3505200" y="3367725"/>
              <a:ext cx="0" cy="28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301040" y="3367725"/>
              <a:ext cx="0" cy="28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4953000" y="3367725"/>
              <a:ext cx="0" cy="28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5943600" y="3367725"/>
              <a:ext cx="0" cy="28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7010400" y="3367725"/>
              <a:ext cx="0" cy="28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8077200" y="3367725"/>
              <a:ext cx="0" cy="28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685800" y="5219807"/>
              <a:ext cx="7467600" cy="319347"/>
              <a:chOff x="685800" y="5219807"/>
              <a:chExt cx="7467600" cy="319347"/>
            </a:xfrm>
          </p:grpSpPr>
          <p:cxnSp>
            <p:nvCxnSpPr>
              <p:cNvPr id="73" name="Straight Arrow Connector 72"/>
              <p:cNvCxnSpPr/>
              <p:nvPr/>
            </p:nvCxnSpPr>
            <p:spPr>
              <a:xfrm flipV="1">
                <a:off x="685800" y="5226997"/>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1676400" y="5226997"/>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8153400" y="5236946"/>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5800" y="5529205"/>
                <a:ext cx="7467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738079" y="5236946"/>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505200" y="5219807"/>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4267200" y="5219807"/>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5181600" y="5219807"/>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6096000" y="5236946"/>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7173071" y="5219807"/>
                <a:ext cx="0" cy="3022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a:off x="4495800" y="5539154"/>
              <a:ext cx="0" cy="28246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4645322" y="5521569"/>
              <a:ext cx="2878" cy="299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609600" y="4193864"/>
              <a:ext cx="1123" cy="4516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1751477" y="4193864"/>
              <a:ext cx="1123" cy="4516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8305800" y="2322636"/>
              <a:ext cx="0" cy="133496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6191027" y="2322636"/>
              <a:ext cx="0" cy="133496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5146431" y="2322636"/>
              <a:ext cx="0" cy="133496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4038600" y="2322636"/>
              <a:ext cx="0" cy="133496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2983525" y="2322636"/>
              <a:ext cx="0" cy="133496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flipV="1">
              <a:off x="800977" y="4193864"/>
              <a:ext cx="1123" cy="451630"/>
            </a:xfrm>
            <a:prstGeom prst="straightConnector1">
              <a:avLst/>
            </a:prstGeom>
            <a:ln w="19050">
              <a:solidFill>
                <a:srgbClr val="00B05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1589867" y="4193864"/>
              <a:ext cx="1123" cy="451630"/>
            </a:xfrm>
            <a:prstGeom prst="straightConnector1">
              <a:avLst/>
            </a:prstGeom>
            <a:ln w="19050">
              <a:solidFill>
                <a:srgbClr val="00B05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8305800" y="4343400"/>
              <a:ext cx="0" cy="302208"/>
            </a:xfrm>
            <a:prstGeom prst="straightConnector1">
              <a:avLst/>
            </a:prstGeom>
            <a:ln w="19050">
              <a:solidFill>
                <a:srgbClr val="00B05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7220395" y="4343400"/>
              <a:ext cx="0" cy="302208"/>
            </a:xfrm>
            <a:prstGeom prst="straightConnector1">
              <a:avLst/>
            </a:prstGeom>
            <a:ln w="19050">
              <a:solidFill>
                <a:srgbClr val="00B05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6189785" y="4343400"/>
              <a:ext cx="0" cy="302208"/>
            </a:xfrm>
            <a:prstGeom prst="straightConnector1">
              <a:avLst/>
            </a:prstGeom>
            <a:ln w="19050">
              <a:solidFill>
                <a:srgbClr val="00B05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5257800" y="4343400"/>
              <a:ext cx="0" cy="302208"/>
            </a:xfrm>
            <a:prstGeom prst="straightConnector1">
              <a:avLst/>
            </a:prstGeom>
            <a:ln w="19050">
              <a:solidFill>
                <a:srgbClr val="00B05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4343400" y="4345992"/>
              <a:ext cx="0" cy="302208"/>
            </a:xfrm>
            <a:prstGeom prst="straightConnector1">
              <a:avLst/>
            </a:prstGeom>
            <a:ln w="19050">
              <a:solidFill>
                <a:srgbClr val="00B05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3604846" y="4343400"/>
              <a:ext cx="0" cy="302208"/>
            </a:xfrm>
            <a:prstGeom prst="straightConnector1">
              <a:avLst/>
            </a:prstGeom>
            <a:ln w="19050">
              <a:solidFill>
                <a:srgbClr val="00B05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2824521" y="4343400"/>
              <a:ext cx="0" cy="302208"/>
            </a:xfrm>
            <a:prstGeom prst="straightConnector1">
              <a:avLst/>
            </a:prstGeom>
            <a:ln w="19050">
              <a:solidFill>
                <a:srgbClr val="00B05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1676400" y="2164033"/>
              <a:ext cx="0" cy="1572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1666764" y="2172253"/>
              <a:ext cx="633164" cy="7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609600" y="1748323"/>
              <a:ext cx="1657126"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09600" y="1748323"/>
              <a:ext cx="0" cy="1988341"/>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8731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11927"/>
            <a:ext cx="9144000" cy="8358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latin typeface="Times New Roman" panose="02020603050405020304" pitchFamily="18" charset="0"/>
                <a:cs typeface="Times New Roman" panose="02020603050405020304" pitchFamily="18" charset="0"/>
              </a:rPr>
              <a:t>OCC Enabled V2X </a:t>
            </a:r>
            <a:r>
              <a:rPr lang="en-US" altLang="ko-KR" sz="3200" b="1" dirty="0" smtClean="0">
                <a:latin typeface="Times New Roman" panose="02020603050405020304" pitchFamily="18" charset="0"/>
                <a:cs typeface="Times New Roman" panose="02020603050405020304" pitchFamily="18" charset="0"/>
              </a:rPr>
              <a:t>Stack Architecture…Cont.</a:t>
            </a:r>
            <a:endParaRPr lang="en-US" altLang="ko-KR" sz="32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9" name="Content Placeholder 2">
            <a:extLst>
              <a:ext uri="{FF2B5EF4-FFF2-40B4-BE49-F238E27FC236}">
                <a16:creationId xmlns:a16="http://schemas.microsoft.com/office/drawing/2014/main" id="{8E145E7A-0258-4ED1-873E-374593BB4804}"/>
              </a:ext>
            </a:extLst>
          </p:cNvPr>
          <p:cNvSpPr txBox="1">
            <a:spLocks/>
          </p:cNvSpPr>
          <p:nvPr/>
        </p:nvSpPr>
        <p:spPr>
          <a:xfrm>
            <a:off x="477288" y="1711805"/>
            <a:ext cx="8153400" cy="400319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V2X OCC Link Characteristics </a:t>
            </a:r>
            <a:endParaRPr lang="en-US" altLang="ko-KR" sz="2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Carries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300 THz of license-free bandwidth carried on visible wavelengths .</a:t>
            </a:r>
            <a:endPar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Low-to moderate data volumes</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Short range (~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200 m</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communication limits the possibility of data interference</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Low Latency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safety and alert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messages</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Provides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flexible, secure, and safety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communication.</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Does not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required additional automotive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cybersecurity methods in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connected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mobility.</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0" name="TextBox 9"/>
          <p:cNvSpPr txBox="1"/>
          <p:nvPr/>
        </p:nvSpPr>
        <p:spPr>
          <a:xfrm>
            <a:off x="4209984" y="638115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a:t>
            </a:r>
            <a:r>
              <a:rPr lang="en-US" sz="1400" dirty="0" smtClean="0">
                <a:latin typeface="Times New Roman" pitchFamily="18" charset="0"/>
                <a:cs typeface="Times New Roman" pitchFamily="18" charset="0"/>
              </a:rPr>
              <a:t>9</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457907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25765</TotalTime>
  <Words>1021</Words>
  <Application>Microsoft Office PowerPoint</Application>
  <PresentationFormat>On-screen Show (4:3)</PresentationFormat>
  <Paragraphs>147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굴림</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Mariappan, Vinayagam (SMR)</cp:lastModifiedBy>
  <cp:revision>738</cp:revision>
  <cp:lastPrinted>2017-05-07T15:48:38Z</cp:lastPrinted>
  <dcterms:created xsi:type="dcterms:W3CDTF">2010-05-15T17:50:32Z</dcterms:created>
  <dcterms:modified xsi:type="dcterms:W3CDTF">2021-01-18T01:54:43Z</dcterms:modified>
</cp:coreProperties>
</file>