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69" r:id="rId2"/>
    <p:sldId id="424" r:id="rId3"/>
    <p:sldId id="386" r:id="rId4"/>
    <p:sldId id="754" r:id="rId5"/>
    <p:sldId id="828" r:id="rId6"/>
    <p:sldId id="853" r:id="rId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ngnickel, Volker" initials="JV" lastIdx="1" clrIdx="0">
    <p:extLst>
      <p:ext uri="{19B8F6BF-5375-455C-9EA6-DF929625EA0E}">
        <p15:presenceInfo xmlns:p15="http://schemas.microsoft.com/office/powerpoint/2012/main" userId="S-1-5-21-229799756-4240444915-3125021034-14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261" autoAdjust="0"/>
    <p:restoredTop sz="95409" autoAdjust="0"/>
  </p:normalViewPr>
  <p:slideViewPr>
    <p:cSldViewPr>
      <p:cViewPr varScale="1">
        <p:scale>
          <a:sx n="82" d="100"/>
          <a:sy n="82" d="100"/>
        </p:scale>
        <p:origin x="1650"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DFEC75B-208D-4717-A1AF-804B53ECFC72}" type="slidenum">
              <a:rPr lang="en-US" altLang="en-US" smtClean="0"/>
              <a:pPr>
                <a:spcBef>
                  <a:spcPct val="0"/>
                </a:spcBef>
              </a:pPr>
              <a:t>3</a:t>
            </a:fld>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4</a:t>
            </a:fld>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userDrawn="1"/>
        </p:nvSpPr>
        <p:spPr bwMode="auto">
          <a:xfrm>
            <a:off x="5458122" y="304026"/>
            <a:ext cx="292387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en-US" altLang="en-US" sz="1800" b="1" dirty="0" smtClean="0"/>
              <a:t>15-21</a:t>
            </a:r>
            <a:r>
              <a:rPr lang="en-US" sz="1800" b="1" dirty="0" smtClean="0"/>
              <a:t>-0195-00-0013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3" name="Date Placeholder 3"/>
          <p:cNvSpPr txBox="1">
            <a:spLocks/>
          </p:cNvSpPr>
          <p:nvPr userDrawn="1"/>
        </p:nvSpPr>
        <p:spPr bwMode="auto">
          <a:xfrm>
            <a:off x="6096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2021</a:t>
            </a:r>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March 2021 Closing Report</a:t>
            </a:r>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2021-03-17</a:t>
            </a:r>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6911"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Wireless Communication </a:t>
            </a:r>
            <a:r>
              <a:rPr lang="en-US" altLang="en-US" dirty="0" smtClean="0"/>
              <a:t>Closing report for </a:t>
            </a:r>
            <a:r>
              <a:rPr lang="en-US" altLang="en-US" dirty="0"/>
              <a:t>the </a:t>
            </a:r>
            <a:r>
              <a:rPr lang="en-US" altLang="en-US" dirty="0" smtClean="0"/>
              <a:t>March 2021 virtual meeting.</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6EC035D-6983-44A7-9182-D0B7115AE266}" type="slidenum">
              <a:rPr lang="en-US" altLang="en-US" sz="1200" b="0" smtClean="0"/>
              <a:pPr>
                <a:spcBef>
                  <a:spcPct val="0"/>
                </a:spcBef>
                <a:buFontTx/>
                <a:buNone/>
              </a:pPr>
              <a:t>3</a:t>
            </a:fld>
            <a:endParaRPr lang="en-US" altLang="en-US" sz="1200" b="0" smtClean="0"/>
          </a:p>
        </p:txBody>
      </p:sp>
      <p:sp>
        <p:nvSpPr>
          <p:cNvPr id="2765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schedule </a:t>
            </a:r>
            <a:r>
              <a:rPr lang="en-US" altLang="en-US" sz="3200" dirty="0" smtClean="0">
                <a:solidFill>
                  <a:schemeClr val="tx2"/>
                </a:solidFill>
              </a:rPr>
              <a:t>for March</a:t>
            </a:r>
            <a:endParaRPr lang="en-US" altLang="en-US" sz="3200" dirty="0">
              <a:solidFill>
                <a:schemeClr val="tx2"/>
              </a:solidFill>
            </a:endParaRPr>
          </a:p>
        </p:txBody>
      </p:sp>
      <p:sp>
        <p:nvSpPr>
          <p:cNvPr id="2765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le 1"/>
          <p:cNvGraphicFramePr>
            <a:graphicFrameLocks noGrp="1"/>
          </p:cNvGraphicFramePr>
          <p:nvPr>
            <p:extLst>
              <p:ext uri="{D42A27DB-BD31-4B8C-83A1-F6EECF244321}">
                <p14:modId xmlns:p14="http://schemas.microsoft.com/office/powerpoint/2010/main" val="3572882994"/>
              </p:ext>
            </p:extLst>
          </p:nvPr>
        </p:nvGraphicFramePr>
        <p:xfrm>
          <a:off x="2032000" y="2209800"/>
          <a:ext cx="5080000" cy="2253264"/>
        </p:xfrm>
        <a:graphic>
          <a:graphicData uri="http://schemas.openxmlformats.org/drawingml/2006/table">
            <a:tbl>
              <a:tblPr firstRow="1" bandRow="1">
                <a:tableStyleId>{21E4AEA4-8DFA-4A89-87EB-49C32662AFE0}</a:tableStyleId>
              </a:tblPr>
              <a:tblGrid>
                <a:gridCol w="1016000">
                  <a:extLst>
                    <a:ext uri="{9D8B030D-6E8A-4147-A177-3AD203B41FA5}">
                      <a16:colId xmlns:a16="http://schemas.microsoft.com/office/drawing/2014/main" val="20000"/>
                    </a:ext>
                  </a:extLst>
                </a:gridCol>
                <a:gridCol w="1016000">
                  <a:extLst>
                    <a:ext uri="{9D8B030D-6E8A-4147-A177-3AD203B41FA5}">
                      <a16:colId xmlns:a16="http://schemas.microsoft.com/office/drawing/2014/main" val="20001"/>
                    </a:ext>
                  </a:extLst>
                </a:gridCol>
                <a:gridCol w="1016000">
                  <a:extLst>
                    <a:ext uri="{9D8B030D-6E8A-4147-A177-3AD203B41FA5}">
                      <a16:colId xmlns:a16="http://schemas.microsoft.com/office/drawing/2014/main" val="20002"/>
                    </a:ext>
                  </a:extLst>
                </a:gridCol>
                <a:gridCol w="1016000">
                  <a:extLst>
                    <a:ext uri="{9D8B030D-6E8A-4147-A177-3AD203B41FA5}">
                      <a16:colId xmlns:a16="http://schemas.microsoft.com/office/drawing/2014/main" val="20003"/>
                    </a:ext>
                  </a:extLst>
                </a:gridCol>
                <a:gridCol w="1016000">
                  <a:extLst>
                    <a:ext uri="{9D8B030D-6E8A-4147-A177-3AD203B41FA5}">
                      <a16:colId xmlns:a16="http://schemas.microsoft.com/office/drawing/2014/main" val="20004"/>
                    </a:ext>
                  </a:extLst>
                </a:gridCol>
              </a:tblGrid>
              <a:tr h="751088">
                <a:tc>
                  <a:txBody>
                    <a:bodyPr/>
                    <a:lstStyle/>
                    <a:p>
                      <a:endParaRPr lang="en-US" sz="1800" dirty="0"/>
                    </a:p>
                  </a:txBody>
                  <a:tcPr marT="45744" marB="45744"/>
                </a:tc>
                <a:tc>
                  <a:txBody>
                    <a:bodyPr/>
                    <a:lstStyle/>
                    <a:p>
                      <a:pPr algn="ctr"/>
                      <a:r>
                        <a:rPr lang="en-US" sz="1800" dirty="0" smtClean="0"/>
                        <a:t>THUR</a:t>
                      </a:r>
                      <a:endParaRPr lang="en-US" sz="1800" dirty="0"/>
                    </a:p>
                  </a:txBody>
                  <a:tcPr marT="45744" marB="45744"/>
                </a:tc>
                <a:tc>
                  <a:txBody>
                    <a:bodyPr/>
                    <a:lstStyle/>
                    <a:p>
                      <a:pPr algn="ctr"/>
                      <a:r>
                        <a:rPr lang="en-US" sz="1800" dirty="0" smtClean="0"/>
                        <a:t>MON</a:t>
                      </a:r>
                      <a:endParaRPr lang="en-US" sz="1800" dirty="0"/>
                    </a:p>
                  </a:txBody>
                  <a:tcPr marT="45744" marB="45744"/>
                </a:tc>
                <a:tc>
                  <a:txBody>
                    <a:bodyPr/>
                    <a:lstStyle/>
                    <a:p>
                      <a:pPr algn="ctr"/>
                      <a:r>
                        <a:rPr lang="en-US" sz="1800" dirty="0" smtClean="0"/>
                        <a:t>TUES</a:t>
                      </a:r>
                      <a:endParaRPr lang="en-US" sz="1800" dirty="0"/>
                    </a:p>
                  </a:txBody>
                  <a:tcPr marT="45744" marB="45744"/>
                </a:tc>
                <a:tc>
                  <a:txBody>
                    <a:bodyPr/>
                    <a:lstStyle/>
                    <a:p>
                      <a:pPr algn="ctr"/>
                      <a:r>
                        <a:rPr lang="en-US" sz="1800" dirty="0" smtClean="0"/>
                        <a:t>WED</a:t>
                      </a:r>
                      <a:endParaRPr lang="en-US" sz="1800" dirty="0"/>
                    </a:p>
                  </a:txBody>
                  <a:tcPr marT="45744" marB="45744"/>
                </a:tc>
                <a:extLst>
                  <a:ext uri="{0D108BD9-81ED-4DB2-BD59-A6C34878D82A}">
                    <a16:rowId xmlns:a16="http://schemas.microsoft.com/office/drawing/2014/main" val="10000"/>
                  </a:ext>
                </a:extLst>
              </a:tr>
              <a:tr h="751088">
                <a:tc>
                  <a:txBody>
                    <a:bodyPr/>
                    <a:lstStyle/>
                    <a:p>
                      <a:pPr algn="ctr"/>
                      <a:r>
                        <a:rPr lang="en-US" sz="1800" dirty="0" smtClean="0"/>
                        <a:t>5-7/6-8 EDT</a:t>
                      </a:r>
                      <a:endParaRPr lang="en-US" sz="1800"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TG13#1</a:t>
                      </a:r>
                      <a:endParaRPr lang="en-US" sz="14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400" b="1" dirty="0" smtClean="0"/>
                        <a:t>TG13#2</a:t>
                      </a:r>
                      <a:endParaRPr lang="en-US" sz="12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de-DE" sz="1600" i="1"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smtClean="0"/>
                        <a:t>TG13#3</a:t>
                      </a:r>
                      <a:endParaRPr lang="en-US" sz="1400" b="0" dirty="0" smtClean="0">
                        <a:solidFill>
                          <a:schemeClr val="tx1"/>
                        </a:solidFill>
                      </a:endParaRPr>
                    </a:p>
                  </a:txBody>
                  <a:tcPr marT="45744" marB="45744" anchor="ctr"/>
                </a:tc>
                <a:extLst>
                  <a:ext uri="{0D108BD9-81ED-4DB2-BD59-A6C34878D82A}">
                    <a16:rowId xmlns:a16="http://schemas.microsoft.com/office/drawing/2014/main" val="10001"/>
                  </a:ext>
                </a:extLst>
              </a:tr>
              <a:tr h="751088">
                <a:tc>
                  <a:txBody>
                    <a:bodyPr/>
                    <a:lstStyle/>
                    <a:p>
                      <a:pPr algn="ctr"/>
                      <a:r>
                        <a:rPr lang="en-US" sz="1800" dirty="0" smtClean="0"/>
                        <a:t>10-12 EDT</a:t>
                      </a:r>
                      <a:endParaRPr lang="en-US" sz="1800"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de-DE" sz="1600" i="1"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smtClean="0">
                          <a:solidFill>
                            <a:schemeClr val="tx1"/>
                          </a:solidFill>
                        </a:rPr>
                        <a:t>WG15</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smtClean="0">
                          <a:solidFill>
                            <a:schemeClr val="tx1"/>
                          </a:solidFill>
                        </a:rPr>
                        <a:t>Closing</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0" dirty="0" smtClean="0">
                        <a:solidFill>
                          <a:schemeClr val="tx1"/>
                        </a:solidFill>
                      </a:endParaRPr>
                    </a:p>
                  </a:txBody>
                  <a:tcPr marT="45744" marB="45744" anchor="ctr"/>
                </a:tc>
                <a:extLst>
                  <a:ext uri="{0D108BD9-81ED-4DB2-BD59-A6C34878D82A}">
                    <a16:rowId xmlns:a16="http://schemas.microsoft.com/office/drawing/2014/main" val="1406228956"/>
                  </a:ext>
                </a:extLst>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en-US" sz="1800" dirty="0" smtClean="0"/>
              <a:t>Agenda in doc. 15-21/0159r1</a:t>
            </a:r>
          </a:p>
          <a:p>
            <a:pPr marL="342900" indent="-342900" algn="just">
              <a:buFont typeface="Arial" panose="020B0604020202020204" pitchFamily="34" charset="0"/>
              <a:buChar char="•"/>
              <a:defRPr/>
            </a:pPr>
            <a:r>
              <a:rPr lang="en-US" sz="1800" dirty="0" smtClean="0"/>
              <a:t>3 slots</a:t>
            </a:r>
          </a:p>
          <a:p>
            <a:pPr marL="342900" indent="-342900" algn="just">
              <a:buFont typeface="Arial" panose="020B0604020202020204" pitchFamily="34" charset="0"/>
              <a:buChar char="•"/>
              <a:defRPr/>
            </a:pPr>
            <a:r>
              <a:rPr lang="en-US" sz="1800" dirty="0" smtClean="0"/>
              <a:t>Thursday</a:t>
            </a:r>
          </a:p>
          <a:p>
            <a:pPr marL="1085850" lvl="1" indent="-342900" algn="just">
              <a:buFont typeface="Arial" panose="020B0604020202020204" pitchFamily="34" charset="0"/>
              <a:buChar char="•"/>
              <a:defRPr/>
            </a:pPr>
            <a:r>
              <a:rPr lang="en-US" sz="1600" dirty="0" smtClean="0"/>
              <a:t>Motion on agenda</a:t>
            </a:r>
          </a:p>
          <a:p>
            <a:pPr marL="1085850" lvl="1" indent="-342900" algn="just">
              <a:buFont typeface="Arial" panose="020B0604020202020204" pitchFamily="34" charset="0"/>
              <a:buChar char="•"/>
              <a:defRPr/>
            </a:pPr>
            <a:r>
              <a:rPr lang="en-US" sz="1600" dirty="0" smtClean="0"/>
              <a:t>Comment resolution against D4.0</a:t>
            </a:r>
          </a:p>
          <a:p>
            <a:pPr marL="342900" indent="-342900" algn="just">
              <a:buFont typeface="Arial" panose="020B0604020202020204" pitchFamily="34" charset="0"/>
              <a:buChar char="•"/>
              <a:defRPr/>
            </a:pPr>
            <a:r>
              <a:rPr lang="en-US" sz="1800" dirty="0" smtClean="0"/>
              <a:t>Monday</a:t>
            </a:r>
          </a:p>
          <a:p>
            <a:pPr marL="1085850" lvl="1" indent="-342900" algn="just">
              <a:buFont typeface="Arial" panose="020B0604020202020204" pitchFamily="34" charset="0"/>
              <a:buChar char="•"/>
              <a:defRPr/>
            </a:pPr>
            <a:r>
              <a:rPr lang="en-US" sz="1600" dirty="0" smtClean="0"/>
              <a:t>Comment resolution against D4.0</a:t>
            </a:r>
          </a:p>
          <a:p>
            <a:pPr marL="1085850" lvl="1" indent="-342900" algn="just">
              <a:buFont typeface="Arial" panose="020B0604020202020204" pitchFamily="34" charset="0"/>
              <a:buChar char="•"/>
              <a:defRPr/>
            </a:pPr>
            <a:r>
              <a:rPr lang="en-US" sz="1600" dirty="0" smtClean="0"/>
              <a:t>Motion to reconfirm CRG</a:t>
            </a:r>
          </a:p>
          <a:p>
            <a:pPr marL="342900" indent="-342900" algn="just">
              <a:buFont typeface="Arial" panose="020B0604020202020204" pitchFamily="34" charset="0"/>
              <a:buChar char="•"/>
              <a:defRPr/>
            </a:pPr>
            <a:r>
              <a:rPr lang="en-US" sz="2000" dirty="0" smtClean="0"/>
              <a:t>Wednesday</a:t>
            </a:r>
          </a:p>
          <a:p>
            <a:pPr marL="1085850" lvl="1" indent="-342900" algn="just">
              <a:buFont typeface="Arial" panose="020B0604020202020204" pitchFamily="34" charset="0"/>
              <a:buChar char="•"/>
              <a:defRPr/>
            </a:pPr>
            <a:r>
              <a:rPr lang="en-US" sz="1600" dirty="0" smtClean="0"/>
              <a:t>Motion minutes from January and CRG </a:t>
            </a:r>
            <a:r>
              <a:rPr lang="en-US" sz="1600" dirty="0" err="1" smtClean="0"/>
              <a:t>Telcos</a:t>
            </a:r>
            <a:endParaRPr lang="en-US" sz="1600" dirty="0" smtClean="0"/>
          </a:p>
          <a:p>
            <a:pPr marL="1085850" lvl="1" indent="-342900" algn="just">
              <a:buFont typeface="Arial" panose="020B0604020202020204" pitchFamily="34" charset="0"/>
              <a:buChar char="•"/>
              <a:defRPr/>
            </a:pPr>
            <a:r>
              <a:rPr lang="en-US" sz="1600" dirty="0" smtClean="0"/>
              <a:t>Comment resolution against D4.0</a:t>
            </a:r>
            <a:endParaRPr lang="en-US" dirty="0" smtClean="0"/>
          </a:p>
          <a:p>
            <a:pPr marL="342900" indent="-342900" algn="just">
              <a:buFont typeface="Arial" panose="020B0604020202020204" pitchFamily="34" charset="0"/>
              <a:buChar char="•"/>
              <a:defRPr/>
            </a:pPr>
            <a:r>
              <a:rPr lang="en-US" sz="2000" dirty="0" smtClean="0"/>
              <a:t>Technical comments: 10 are unhandled, 37 are assigned, 43 handled</a:t>
            </a:r>
          </a:p>
          <a:p>
            <a:pPr marL="342900" indent="-342900" algn="just">
              <a:buFont typeface="Arial" panose="020B0604020202020204" pitchFamily="34" charset="0"/>
              <a:buChar char="•"/>
              <a:defRPr/>
            </a:pPr>
            <a:r>
              <a:rPr lang="en-US" sz="2000" dirty="0" smtClean="0"/>
              <a:t>Editorial comments: 192 unhandled</a:t>
            </a:r>
          </a:p>
          <a:p>
            <a:pPr marL="342900" indent="-342900" algn="just">
              <a:buFont typeface="Arial" panose="020B0604020202020204" pitchFamily="34" charset="0"/>
              <a:buChar char="•"/>
              <a:defRPr/>
            </a:pPr>
            <a:r>
              <a:rPr lang="en-US" sz="2000" dirty="0" smtClean="0"/>
              <a:t>Additional (rogue): 19 </a:t>
            </a:r>
            <a:r>
              <a:rPr lang="en-US" sz="2000" smtClean="0"/>
              <a:t>new comments</a:t>
            </a:r>
            <a:endParaRPr lang="en-US" sz="1600" dirty="0" smtClean="0"/>
          </a:p>
        </p:txBody>
      </p:sp>
      <p:sp>
        <p:nvSpPr>
          <p:cNvPr id="29698" name="Slide Number Placeholder 5"/>
          <p:cNvSpPr>
            <a:spLocks noGrp="1"/>
          </p:cNvSpPr>
          <p:nvPr>
            <p:ph type="sldNum" sz="quarter" idx="10"/>
          </p:nvPr>
        </p:nvSpPr>
        <p:spPr>
          <a:xfrm>
            <a:off x="4393695"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Slide </a:t>
            </a:r>
            <a:fld id="{CE92B1CF-42C3-4957-B9D9-3C50DCFDE095}" type="slidenum">
              <a:rPr lang="en-US" altLang="en-US" sz="1200" b="0" smtClean="0"/>
              <a:pPr>
                <a:spcBef>
                  <a:spcPct val="0"/>
                </a:spcBef>
                <a:buFontTx/>
                <a:buNone/>
              </a:pPr>
              <a:t>4</a:t>
            </a:fld>
            <a:endParaRPr lang="en-US" altLang="en-US" sz="1200" b="0" dirty="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activities this week</a:t>
            </a: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(Fraunhofer HHI)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 Motion </a:t>
            </a:r>
            <a:r>
              <a:rPr lang="de-DE" dirty="0" err="1" smtClean="0"/>
              <a:t>to</a:t>
            </a:r>
            <a:r>
              <a:rPr lang="de-DE" dirty="0" smtClean="0"/>
              <a:t> </a:t>
            </a:r>
            <a:r>
              <a:rPr lang="de-DE" dirty="0" err="1" smtClean="0"/>
              <a:t>reconfirm</a:t>
            </a:r>
            <a:r>
              <a:rPr lang="de-DE" dirty="0" smtClean="0"/>
              <a:t> CRG</a:t>
            </a:r>
            <a:endParaRPr lang="de-DE" dirty="0"/>
          </a:p>
        </p:txBody>
      </p:sp>
      <p:sp>
        <p:nvSpPr>
          <p:cNvPr id="3" name="Inhaltsplatzhalter 2"/>
          <p:cNvSpPr>
            <a:spLocks noGrp="1"/>
          </p:cNvSpPr>
          <p:nvPr>
            <p:ph idx="1"/>
          </p:nvPr>
        </p:nvSpPr>
        <p:spPr>
          <a:xfrm>
            <a:off x="381000" y="1981200"/>
            <a:ext cx="8534400" cy="2286000"/>
          </a:xfrm>
        </p:spPr>
        <p:txBody>
          <a:bodyPr/>
          <a:lstStyle/>
          <a:p>
            <a:pPr marL="0" lvl="0" indent="0">
              <a:buNone/>
            </a:pPr>
            <a:r>
              <a:rPr lang="en-US" sz="1800" b="0" i="1" dirty="0" smtClean="0"/>
              <a:t>Move to request </a:t>
            </a:r>
            <a:r>
              <a:rPr lang="en-US" sz="1800" b="0" i="1" dirty="0"/>
              <a:t>that 802.15 WG approves the formation of a Comment Resolution Group (CRG) for the Standards Association balloting of the </a:t>
            </a:r>
            <a:r>
              <a:rPr lang="en-US" sz="1800" b="0" i="1" dirty="0" smtClean="0"/>
              <a:t>P802.15.13_D4+D5 </a:t>
            </a:r>
            <a:r>
              <a:rPr lang="en-US" sz="1800" b="0" i="1" dirty="0"/>
              <a:t>with the following membership: Volker Jungnickel as Chair, Nikola </a:t>
            </a:r>
            <a:r>
              <a:rPr lang="en-US" sz="1800" b="0" i="1" dirty="0" err="1"/>
              <a:t>Serafimovski</a:t>
            </a:r>
            <a:r>
              <a:rPr lang="en-US" sz="1800" b="0" i="1" dirty="0"/>
              <a:t>, Tuncer Baykas, Sang-Kyu Lim, </a:t>
            </a:r>
            <a:r>
              <a:rPr lang="en-US" sz="1800" b="0" i="1" dirty="0" smtClean="0"/>
              <a:t>Tero </a:t>
            </a:r>
            <a:r>
              <a:rPr lang="en-US" sz="1800" b="0" i="1" dirty="0"/>
              <a:t>Kivinen. The 802.15.13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r>
              <a:rPr lang="en-US" sz="1800" b="0" i="1" dirty="0" smtClean="0"/>
              <a:t>.</a:t>
            </a:r>
          </a:p>
          <a:p>
            <a:pPr lvl="0"/>
            <a:endParaRPr lang="de-DE" sz="2000" dirty="0"/>
          </a:p>
          <a:p>
            <a:pPr marL="457200" lvl="1" indent="0">
              <a:buNone/>
            </a:pPr>
            <a:r>
              <a:rPr lang="en-US" sz="1800" b="1" dirty="0"/>
              <a:t>Moved</a:t>
            </a:r>
            <a:r>
              <a:rPr lang="en-US" sz="1800" b="1" dirty="0" smtClean="0"/>
              <a:t>:  Tuncer Baykas</a:t>
            </a:r>
          </a:p>
          <a:p>
            <a:pPr marL="457200" lvl="1" indent="0">
              <a:buNone/>
            </a:pPr>
            <a:r>
              <a:rPr lang="en-US" sz="1800" b="1" dirty="0" smtClean="0"/>
              <a:t>Second:  Tero Kivinen</a:t>
            </a:r>
            <a:endParaRPr lang="de-DE" sz="1800" b="1" dirty="0" smtClean="0"/>
          </a:p>
          <a:p>
            <a:pPr marL="457200" lvl="1" indent="0">
              <a:buNone/>
            </a:pPr>
            <a:endParaRPr lang="en-US" sz="1800" dirty="0" smtClean="0"/>
          </a:p>
          <a:p>
            <a:pPr marL="457200" lvl="1" indent="0">
              <a:buNone/>
            </a:pPr>
            <a:r>
              <a:rPr lang="en-US" sz="1800" dirty="0" smtClean="0"/>
              <a:t>Result</a:t>
            </a:r>
            <a:r>
              <a:rPr lang="en-US" sz="1800" dirty="0"/>
              <a:t>: </a:t>
            </a:r>
            <a:r>
              <a:rPr lang="en-US" sz="1800" dirty="0" smtClean="0"/>
              <a:t>Motion passed unanimously.</a:t>
            </a:r>
            <a:endParaRPr lang="de-DE" sz="1800" dirty="0">
              <a:effectLst/>
            </a:endParaRPr>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5</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7992049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Plan for finalization of TG13 Spec</a:t>
            </a:r>
            <a:endParaRPr lang="en-US" dirty="0"/>
          </a:p>
        </p:txBody>
      </p:sp>
      <p:sp>
        <p:nvSpPr>
          <p:cNvPr id="3" name="Inhaltsplatzhalter 2"/>
          <p:cNvSpPr>
            <a:spLocks noGrp="1"/>
          </p:cNvSpPr>
          <p:nvPr>
            <p:ph idx="1"/>
          </p:nvPr>
        </p:nvSpPr>
        <p:spPr>
          <a:xfrm>
            <a:off x="381000" y="1981200"/>
            <a:ext cx="8534400" cy="2286000"/>
          </a:xfrm>
        </p:spPr>
        <p:txBody>
          <a:bodyPr/>
          <a:lstStyle/>
          <a:p>
            <a:r>
              <a:rPr lang="en-US" sz="2800" dirty="0" smtClean="0"/>
              <a:t>after March</a:t>
            </a:r>
          </a:p>
          <a:p>
            <a:pPr lvl="1"/>
            <a:r>
              <a:rPr lang="en-US" b="0" dirty="0" smtClean="0"/>
              <a:t>Work resolved comments into D5.0</a:t>
            </a:r>
          </a:p>
          <a:p>
            <a:pPr lvl="1"/>
            <a:r>
              <a:rPr lang="en-US" dirty="0" smtClean="0"/>
              <a:t>Start recirculation</a:t>
            </a:r>
          </a:p>
          <a:p>
            <a:pPr lvl="1"/>
            <a:r>
              <a:rPr lang="en-US" dirty="0" smtClean="0"/>
              <a:t>Start comment resolution against D5.0</a:t>
            </a:r>
          </a:p>
          <a:p>
            <a:pPr marL="400050"/>
            <a:r>
              <a:rPr lang="en-US" dirty="0" smtClean="0"/>
              <a:t>TG13 CRG Telco dates</a:t>
            </a:r>
          </a:p>
          <a:p>
            <a:pPr marL="800100" lvl="1"/>
            <a:r>
              <a:rPr lang="en-US" b="0" dirty="0" smtClean="0"/>
              <a:t>29 Mar. 2021, 11-13 CET (5-7 ET, 19-21 KT)</a:t>
            </a:r>
          </a:p>
          <a:p>
            <a:pPr marL="800100" lvl="1"/>
            <a:r>
              <a:rPr lang="en-US" dirty="0" smtClean="0"/>
              <a:t>05 Apr. 2021, 11-13 CET (5-7 ET, 19-21 KT)</a:t>
            </a:r>
          </a:p>
          <a:p>
            <a:pPr marL="800100" lvl="1"/>
            <a:r>
              <a:rPr lang="en-US" dirty="0" smtClean="0"/>
              <a:t>12 Apr. 2021, 11-13 CET (5-7 ET, 19-21 KT)</a:t>
            </a:r>
          </a:p>
          <a:p>
            <a:pPr marL="800100" lvl="1"/>
            <a:r>
              <a:rPr lang="en-US" dirty="0" smtClean="0"/>
              <a:t>19 Apr. 2021, 11-13 CET (5-7 ET, 19-21 KT)</a:t>
            </a:r>
          </a:p>
          <a:p>
            <a:pPr marL="800100" lvl="1"/>
            <a:r>
              <a:rPr lang="en-US" dirty="0" smtClean="0"/>
              <a:t>26 Apr. 2021, 11-13 CET (5-7 ET, 19-21 KT)</a:t>
            </a:r>
          </a:p>
          <a:p>
            <a:pPr marL="800100" lvl="1"/>
            <a:r>
              <a:rPr lang="en-US" dirty="0" smtClean="0"/>
              <a:t>02 May 2021, 11-13 CET (5-7 ET, 19-21 KT)</a:t>
            </a:r>
          </a:p>
          <a:p>
            <a:pPr marL="800100" lvl="1"/>
            <a:endParaRPr lang="en-US" dirty="0" smtClean="0"/>
          </a:p>
          <a:p>
            <a:pPr marL="800100" lvl="1"/>
            <a:endParaRPr lang="en-US" b="0" dirty="0"/>
          </a:p>
        </p:txBody>
      </p:sp>
      <p:sp>
        <p:nvSpPr>
          <p:cNvPr id="4" name="Foliennummernplatzhalter 3"/>
          <p:cNvSpPr>
            <a:spLocks noGrp="1"/>
          </p:cNvSpPr>
          <p:nvPr>
            <p:ph type="sldNum" sz="quarter" idx="10"/>
          </p:nvPr>
        </p:nvSpPr>
        <p:spPr>
          <a:xfrm>
            <a:off x="4393695" y="6475413"/>
            <a:ext cx="432811" cy="184666"/>
          </a:xfrm>
        </p:spPr>
        <p:txBody>
          <a:bodyPr/>
          <a:lstStyle/>
          <a:p>
            <a:pPr>
              <a:defRPr/>
            </a:pPr>
            <a:r>
              <a:rPr lang="en-US" altLang="en-US" dirty="0" smtClean="0"/>
              <a:t>Slide </a:t>
            </a:r>
            <a:fld id="{474469FC-C9DB-4CF7-B72B-A1003E4A38C5}" type="slidenum">
              <a:rPr lang="en-US" altLang="en-US" smtClean="0"/>
              <a:pPr>
                <a:defRPr/>
              </a:pPr>
              <a:t>6</a:t>
            </a:fld>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Volker Jungnickel (Fraunhofer HHI)</a:t>
            </a:r>
            <a:endParaRPr lang="en-US" altLang="en-US" dirty="0"/>
          </a:p>
        </p:txBody>
      </p:sp>
    </p:spTree>
    <p:extLst>
      <p:ext uri="{BB962C8B-B14F-4D97-AF65-F5344CB8AC3E}">
        <p14:creationId xmlns:p14="http://schemas.microsoft.com/office/powerpoint/2010/main" val="2192969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456</Words>
  <Application>Microsoft Office PowerPoint</Application>
  <PresentationFormat>Bildschirmpräsentation (4:3)</PresentationFormat>
  <Paragraphs>82</Paragraphs>
  <Slides>6</Slides>
  <Notes>4</Notes>
  <HiddenSlides>0</HiddenSlides>
  <MMClips>0</MMClips>
  <ScaleCrop>false</ScaleCrop>
  <HeadingPairs>
    <vt:vector size="8" baseType="variant">
      <vt:variant>
        <vt:lpstr>Verwendete Schriftarten</vt:lpstr>
      </vt:variant>
      <vt:variant>
        <vt:i4>4</vt:i4>
      </vt:variant>
      <vt:variant>
        <vt:lpstr>Design</vt:lpstr>
      </vt:variant>
      <vt:variant>
        <vt:i4>1</vt:i4>
      </vt:variant>
      <vt:variant>
        <vt:lpstr>Eingebettete OLE-Server</vt:lpstr>
      </vt:variant>
      <vt:variant>
        <vt:i4>1</vt:i4>
      </vt:variant>
      <vt:variant>
        <vt:lpstr>Folientitel</vt:lpstr>
      </vt:variant>
      <vt:variant>
        <vt:i4>6</vt:i4>
      </vt:variant>
    </vt:vector>
  </HeadingPairs>
  <TitlesOfParts>
    <vt:vector size="12" baseType="lpstr">
      <vt:lpstr>ＭＳ Ｐゴシック</vt:lpstr>
      <vt:lpstr>ＭＳ Ｐゴシック</vt:lpstr>
      <vt:lpstr>Arial</vt:lpstr>
      <vt:lpstr>Times New Roman</vt:lpstr>
      <vt:lpstr>802-11-Submission</vt:lpstr>
      <vt:lpstr>Document</vt:lpstr>
      <vt:lpstr>IEEE 802.15 TG13  Multi-Gbit/s Optical Wireless Communication  March 2021 Closing Report</vt:lpstr>
      <vt:lpstr>PowerPoint-Präsentation</vt:lpstr>
      <vt:lpstr>PowerPoint-Präsentation</vt:lpstr>
      <vt:lpstr>PowerPoint-Präsentation</vt:lpstr>
      <vt:lpstr>TG Motion to reconfirm CRG</vt:lpstr>
      <vt:lpstr>Plan for finalization of TG13 Spec</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15-19/0494r0</dc:title>
  <dc:subject>Task Group AY November 2015 Meeting Agenda</dc:subject>
  <dc:creator>Jungnickel, Volker</dc:creator>
  <cp:keywords>July 2019</cp:keywords>
  <cp:lastModifiedBy>Bober, Kai Lennert</cp:lastModifiedBy>
  <cp:revision>5651</cp:revision>
  <cp:lastPrinted>2014-11-04T15:04:57Z</cp:lastPrinted>
  <dcterms:created xsi:type="dcterms:W3CDTF">2007-04-17T18:10:23Z</dcterms:created>
  <dcterms:modified xsi:type="dcterms:W3CDTF">2021-03-17T13:17:17Z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