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424" r:id="rId3"/>
    <p:sldId id="423" r:id="rId4"/>
    <p:sldId id="608" r:id="rId5"/>
    <p:sldId id="708" r:id="rId6"/>
    <p:sldId id="386" r:id="rId7"/>
    <p:sldId id="754" r:id="rId8"/>
    <p:sldId id="560" r:id="rId9"/>
    <p:sldId id="846" r:id="rId10"/>
    <p:sldId id="847" r:id="rId11"/>
    <p:sldId id="850" r:id="rId12"/>
    <p:sldId id="835" r:id="rId13"/>
    <p:sldId id="852" r:id="rId14"/>
    <p:sldId id="851" r:id="rId15"/>
    <p:sldId id="853" r:id="rId16"/>
    <p:sldId id="82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9558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8</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-0031-03-0013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2021 Meeting </a:t>
            </a:r>
            <a:r>
              <a:rPr lang="en-US" altLang="en-US" sz="3000" dirty="0" smtClean="0"/>
              <a:t>Agenda</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2021-01-20</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7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Outcome of TG13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buAutoNum type="arabicParenR"/>
            </a:pPr>
            <a:r>
              <a:rPr lang="de-DE" sz="1800" dirty="0" err="1" smtClean="0"/>
              <a:t>Draft</a:t>
            </a:r>
            <a:r>
              <a:rPr lang="de-DE" sz="1800" dirty="0" smtClean="0"/>
              <a:t> D4.0 </a:t>
            </a:r>
            <a:r>
              <a:rPr lang="de-DE" sz="1800" dirty="0" err="1" smtClean="0"/>
              <a:t>passed</a:t>
            </a:r>
            <a:r>
              <a:rPr lang="de-DE" sz="1800" dirty="0" smtClean="0"/>
              <a:t> </a:t>
            </a:r>
            <a:r>
              <a:rPr lang="de-DE" sz="1800" dirty="0" err="1" smtClean="0"/>
              <a:t>already</a:t>
            </a:r>
            <a:r>
              <a:rPr lang="de-DE" sz="1800" dirty="0" smtClean="0"/>
              <a:t> in </a:t>
            </a:r>
            <a:r>
              <a:rPr lang="de-DE" sz="1800" dirty="0" err="1" smtClean="0"/>
              <a:t>the</a:t>
            </a:r>
            <a:r>
              <a:rPr lang="de-DE" sz="1800" dirty="0" smtClean="0"/>
              <a:t> </a:t>
            </a:r>
            <a:r>
              <a:rPr lang="de-DE" sz="1800" dirty="0" err="1" smtClean="0"/>
              <a:t>first</a:t>
            </a:r>
            <a:r>
              <a:rPr lang="de-DE" sz="1800" dirty="0" smtClean="0"/>
              <a:t> </a:t>
            </a:r>
            <a:r>
              <a:rPr lang="de-DE" sz="1800" dirty="0" err="1" smtClean="0"/>
              <a:t>round</a:t>
            </a:r>
            <a:r>
              <a:rPr lang="de-DE" sz="1800" dirty="0" smtClean="0"/>
              <a:t> </a:t>
            </a:r>
            <a:r>
              <a:rPr lang="de-DE" sz="1800" dirty="0" err="1" smtClean="0"/>
              <a:t>of</a:t>
            </a:r>
            <a:r>
              <a:rPr lang="de-DE" sz="1800" dirty="0" smtClean="0"/>
              <a:t> SA </a:t>
            </a:r>
            <a:r>
              <a:rPr lang="de-DE" sz="1800" dirty="0" err="1" smtClean="0"/>
              <a:t>ballot</a:t>
            </a:r>
            <a:endParaRPr lang="de-DE" sz="1800" dirty="0" smtClean="0"/>
          </a:p>
          <a:p>
            <a:pPr marL="342900" indent="-342900">
              <a:buAutoNum type="arabicParenR"/>
            </a:pPr>
            <a:endParaRPr lang="de-DE" sz="1800" dirty="0"/>
          </a:p>
          <a:p>
            <a:pPr marL="1085850" lvl="1" indent="-342900">
              <a:buAutoNum type="arabicParenR"/>
            </a:pPr>
            <a:r>
              <a:rPr lang="de-DE" sz="1400" dirty="0" smtClean="0"/>
              <a:t>82% </a:t>
            </a:r>
            <a:r>
              <a:rPr lang="de-DE" sz="1400" dirty="0" err="1" smtClean="0"/>
              <a:t>participation</a:t>
            </a:r>
            <a:r>
              <a:rPr lang="de-DE" sz="1400" dirty="0" smtClean="0"/>
              <a:t> (75/91)</a:t>
            </a:r>
          </a:p>
          <a:p>
            <a:pPr marL="1085850" lvl="1" indent="-342900">
              <a:buAutoNum type="arabicParenR"/>
            </a:pPr>
            <a:r>
              <a:rPr lang="de-DE" sz="1400" dirty="0" smtClean="0"/>
              <a:t>95% </a:t>
            </a:r>
            <a:r>
              <a:rPr lang="de-DE" sz="1400" dirty="0" err="1" smtClean="0"/>
              <a:t>approval</a:t>
            </a:r>
            <a:r>
              <a:rPr lang="de-DE" sz="1400" dirty="0" smtClean="0"/>
              <a:t> rate, 3 NO </a:t>
            </a:r>
            <a:r>
              <a:rPr lang="de-DE" sz="1400" dirty="0" err="1" smtClean="0"/>
              <a:t>votes</a:t>
            </a:r>
            <a:r>
              <a:rPr lang="de-DE" sz="1400" dirty="0" smtClean="0"/>
              <a:t> </a:t>
            </a:r>
            <a:r>
              <a:rPr lang="de-DE" sz="1400" dirty="0" err="1" smtClean="0"/>
              <a:t>with</a:t>
            </a:r>
            <a:r>
              <a:rPr lang="de-DE" sz="1400" dirty="0" smtClean="0"/>
              <a:t> MBS </a:t>
            </a:r>
            <a:r>
              <a:rPr lang="de-DE" sz="1400" dirty="0" err="1" smtClean="0"/>
              <a:t>comments</a:t>
            </a:r>
            <a:endParaRPr lang="de-DE" sz="1400" dirty="0" smtClean="0"/>
          </a:p>
          <a:p>
            <a:pPr marL="1085850" lvl="1" indent="-342900">
              <a:buAutoNum type="arabicParenR"/>
            </a:pPr>
            <a:r>
              <a:rPr lang="de-DE" sz="1400" dirty="0" smtClean="0"/>
              <a:t>314 </a:t>
            </a:r>
            <a:r>
              <a:rPr lang="de-DE" sz="1400" dirty="0" err="1" smtClean="0"/>
              <a:t>comments</a:t>
            </a:r>
            <a:endParaRPr lang="de-DE" sz="1400" dirty="0"/>
          </a:p>
          <a:p>
            <a:pPr>
              <a:buNone/>
            </a:pPr>
            <a:endParaRPr lang="de-DE" sz="18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table the approval of the meeting minutes from November until Monday.</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	</a:t>
            </a:r>
          </a:p>
          <a:p>
            <a:pPr algn="just">
              <a:buFontTx/>
              <a:buNone/>
            </a:pPr>
            <a:r>
              <a:rPr lang="en-GB" altLang="en-US" dirty="0" smtClean="0">
                <a:sym typeface="Wingdings" panose="05000000000000000000" pitchFamily="2" charset="2"/>
              </a:rPr>
              <a:t>Seconded by	Sang-Kyu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710963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January 18, 2020, 9-11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289548455"/>
              </p:ext>
            </p:extLst>
          </p:nvPr>
        </p:nvGraphicFramePr>
        <p:xfrm>
          <a:off x="685800" y="2362200"/>
          <a:ext cx="8229600" cy="295669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smtClean="0">
                          <a:ln>
                            <a:noFill/>
                          </a:ln>
                          <a:solidFill>
                            <a:srgbClr val="000000"/>
                          </a:solidFill>
                          <a:effectLst/>
                          <a:uLnTx/>
                          <a:uFillTx/>
                          <a:latin typeface="Times New Roman"/>
                          <a:ea typeface="+mn-ea"/>
                          <a:cs typeface="+mn-cs"/>
                        </a:rPr>
                        <a:t>Motion to approve the minutes of Nov. plenary in doc. 15-20/0311r2 and CRG telco in doc. 15-20/0377r0</a:t>
                      </a:r>
                    </a:p>
                  </a:txBody>
                  <a:tcPr marT="45764" marB="45764"/>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800" b="0" i="0" u="none" strike="noStrike" kern="1200" cap="none" spc="0" normalizeH="0" baseline="0" noProof="0" dirty="0" smtClean="0">
                          <a:ln>
                            <a:noFill/>
                          </a:ln>
                          <a:solidFill>
                            <a:srgbClr val="000000"/>
                          </a:solidFill>
                          <a:effectLst/>
                          <a:uLnTx/>
                          <a:uFillTx/>
                          <a:latin typeface="Times New Roman"/>
                          <a:ea typeface="+mn-ea"/>
                          <a:cs typeface="+mn-cs"/>
                        </a:rPr>
                        <a:t>5</a:t>
                      </a:r>
                    </a:p>
                  </a:txBody>
                  <a:tcPr marT="45764" marB="45764"/>
                </a:tc>
                <a:extLst>
                  <a:ext uri="{0D108BD9-81ED-4DB2-BD59-A6C34878D82A}">
                    <a16:rowId xmlns:a16="http://schemas.microsoft.com/office/drawing/2014/main" val="138683984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November </a:t>
            </a:r>
            <a:r>
              <a:rPr lang="en-GB" altLang="en-US" dirty="0" smtClean="0">
                <a:solidFill>
                  <a:srgbClr val="000000"/>
                </a:solidFill>
                <a:latin typeface="Times New Roman"/>
              </a:rPr>
              <a:t>plenary </a:t>
            </a:r>
            <a:r>
              <a:rPr lang="en-GB" altLang="en-US" dirty="0">
                <a:solidFill>
                  <a:srgbClr val="000000"/>
                </a:solidFill>
                <a:latin typeface="Times New Roman"/>
              </a:rPr>
              <a:t>in doc. </a:t>
            </a:r>
            <a:r>
              <a:rPr lang="en-GB" altLang="en-US" dirty="0" smtClean="0">
                <a:solidFill>
                  <a:srgbClr val="000000"/>
                </a:solidFill>
                <a:latin typeface="Times New Roman"/>
              </a:rPr>
              <a:t>15-20/0364r0 </a:t>
            </a:r>
            <a:r>
              <a:rPr lang="en-GB" altLang="en-US" dirty="0">
                <a:solidFill>
                  <a:srgbClr val="000000"/>
                </a:solidFill>
                <a:latin typeface="Times New Roman"/>
              </a:rPr>
              <a:t>and CRG telco in doc. </a:t>
            </a:r>
            <a:r>
              <a:rPr lang="en-GB" altLang="en-US" dirty="0" smtClean="0">
                <a:solidFill>
                  <a:srgbClr val="000000"/>
                </a:solidFill>
                <a:latin typeface="Times New Roman"/>
              </a:rPr>
              <a:t>15-20/0377r0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 Baykas	</a:t>
            </a:r>
          </a:p>
          <a:p>
            <a:pPr algn="just">
              <a:buFontTx/>
              <a:buNone/>
            </a:pPr>
            <a:r>
              <a:rPr lang="en-GB" altLang="en-US" dirty="0" smtClean="0">
                <a:sym typeface="Wingdings" panose="05000000000000000000" pitchFamily="2" charset="2"/>
              </a:rPr>
              <a:t>Seconded by	Sang-Kyu Lim</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Wednesday, January 20, 2020, 9-11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30825371"/>
              </p:ext>
            </p:extLst>
          </p:nvPr>
        </p:nvGraphicFramePr>
        <p:xfrm>
          <a:off x="685800" y="2362200"/>
          <a:ext cx="8229600" cy="304822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95</a:t>
                      </a:r>
                      <a:endParaRPr lang="en-US" sz="1800" baseline="0" dirty="0"/>
                    </a:p>
                  </a:txBody>
                  <a:tcPr marT="45764" marB="45764"/>
                </a:tc>
                <a:extLst>
                  <a:ext uri="{0D108BD9-81ED-4DB2-BD59-A6C34878D82A}">
                    <a16:rowId xmlns:a16="http://schemas.microsoft.com/office/drawing/2014/main" val="401536283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Organize CRG phone calls</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99168616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TG Motion to confirm the CRG</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2625885767"/>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dirty="0"/>
              <a:t>a</a:t>
            </a:r>
            <a:r>
              <a:rPr lang="de-DE" sz="2800" dirty="0" smtClean="0"/>
              <a:t>fter </a:t>
            </a:r>
            <a:r>
              <a:rPr lang="de-DE" sz="2800" dirty="0" err="1" smtClean="0"/>
              <a:t>January</a:t>
            </a:r>
            <a:endParaRPr lang="de-DE" sz="2800" dirty="0" smtClean="0"/>
          </a:p>
          <a:p>
            <a:pPr lvl="1"/>
            <a:r>
              <a:rPr lang="de-DE" b="0" dirty="0" smtClean="0"/>
              <a:t>Finish </a:t>
            </a:r>
            <a:r>
              <a:rPr lang="de-DE" b="0" dirty="0" err="1" smtClean="0"/>
              <a:t>comment</a:t>
            </a:r>
            <a:r>
              <a:rPr lang="de-DE" b="0" dirty="0" smtClean="0"/>
              <a:t> </a:t>
            </a:r>
            <a:r>
              <a:rPr lang="de-DE" b="0" dirty="0" err="1" smtClean="0"/>
              <a:t>resolution</a:t>
            </a:r>
            <a:r>
              <a:rPr lang="de-DE" b="0" dirty="0" smtClean="0"/>
              <a:t>, Work </a:t>
            </a:r>
            <a:r>
              <a:rPr lang="de-DE" b="0" dirty="0" err="1" smtClean="0"/>
              <a:t>comments</a:t>
            </a:r>
            <a:r>
              <a:rPr lang="de-DE" b="0" dirty="0" smtClean="0"/>
              <a:t> </a:t>
            </a:r>
            <a:r>
              <a:rPr lang="de-DE" b="0" dirty="0" err="1" smtClean="0"/>
              <a:t>into</a:t>
            </a:r>
            <a:r>
              <a:rPr lang="de-DE" b="0" dirty="0" smtClean="0"/>
              <a:t> </a:t>
            </a:r>
            <a:r>
              <a:rPr lang="de-DE" b="0" dirty="0" smtClean="0"/>
              <a:t>D5.0, </a:t>
            </a:r>
            <a:r>
              <a:rPr lang="de-DE" dirty="0" smtClean="0"/>
              <a:t>Start </a:t>
            </a:r>
            <a:r>
              <a:rPr lang="de-DE" dirty="0" err="1" smtClean="0"/>
              <a:t>recirculation</a:t>
            </a:r>
            <a:endParaRPr lang="de-DE" dirty="0"/>
          </a:p>
          <a:p>
            <a:pPr marL="400050"/>
            <a:r>
              <a:rPr lang="de-DE" dirty="0" smtClean="0"/>
              <a:t>CRG Telco </a:t>
            </a:r>
            <a:r>
              <a:rPr lang="de-DE" dirty="0" err="1" smtClean="0"/>
              <a:t>dates</a:t>
            </a:r>
            <a:endParaRPr lang="de-DE" dirty="0" smtClean="0"/>
          </a:p>
          <a:p>
            <a:pPr marL="800100" lvl="1"/>
            <a:r>
              <a:rPr lang="de-DE" b="0" dirty="0" smtClean="0"/>
              <a:t>1 Feb. 2021, 11-13 CET (5-7 ET, 19-21 KT)</a:t>
            </a:r>
          </a:p>
          <a:p>
            <a:pPr marL="800100" lvl="1"/>
            <a:r>
              <a:rPr lang="de-DE" dirty="0" smtClean="0"/>
              <a:t>8 Feb. 2021, 11-13 </a:t>
            </a:r>
            <a:r>
              <a:rPr lang="de-DE" dirty="0"/>
              <a:t>CET (5-7 ET, 19-21 KT)</a:t>
            </a:r>
          </a:p>
          <a:p>
            <a:pPr marL="800100" lvl="1"/>
            <a:r>
              <a:rPr lang="de-DE" dirty="0" smtClean="0"/>
              <a:t>15 Feb. 2021, 11-13 CET </a:t>
            </a:r>
            <a:r>
              <a:rPr lang="de-DE" dirty="0"/>
              <a:t>(5-7 ET, 19-21 KT</a:t>
            </a:r>
            <a:r>
              <a:rPr lang="de-DE" dirty="0" smtClean="0"/>
              <a:t>), </a:t>
            </a:r>
            <a:r>
              <a:rPr lang="de-DE" dirty="0" err="1" smtClean="0"/>
              <a:t>possibly</a:t>
            </a:r>
            <a:r>
              <a:rPr lang="de-DE" dirty="0" smtClean="0"/>
              <a:t> </a:t>
            </a:r>
            <a:r>
              <a:rPr lang="de-DE" dirty="0" err="1" smtClean="0"/>
              <a:t>cancelled</a:t>
            </a:r>
            <a:endParaRPr lang="de-DE" dirty="0" smtClean="0"/>
          </a:p>
          <a:p>
            <a:pPr marL="800100" lvl="1"/>
            <a:r>
              <a:rPr lang="de-DE" dirty="0" smtClean="0"/>
              <a:t>22 Feb. 2021, 11-13 CET </a:t>
            </a:r>
            <a:r>
              <a:rPr lang="de-DE" dirty="0"/>
              <a:t>(5-7 ET, 19-21 KT)</a:t>
            </a:r>
            <a:endParaRPr lang="de-DE" dirty="0" smtClean="0"/>
          </a:p>
          <a:p>
            <a:pPr marL="800100" lvl="1"/>
            <a:r>
              <a:rPr lang="de-DE" dirty="0" smtClean="0"/>
              <a:t>1 March 2021, 11-13 CET </a:t>
            </a:r>
            <a:r>
              <a:rPr lang="de-DE" dirty="0"/>
              <a:t>(5-7 ET, 19-21 </a:t>
            </a:r>
            <a:r>
              <a:rPr lang="de-DE" dirty="0" smtClean="0"/>
              <a:t>KT)</a:t>
            </a:r>
          </a:p>
          <a:p>
            <a:pPr marL="400050"/>
            <a:r>
              <a:rPr lang="de-DE" dirty="0" smtClean="0"/>
              <a:t>March </a:t>
            </a:r>
            <a:r>
              <a:rPr lang="de-DE" dirty="0" err="1"/>
              <a:t>plenary</a:t>
            </a:r>
            <a:r>
              <a:rPr lang="de-DE" dirty="0"/>
              <a:t> </a:t>
            </a:r>
            <a:r>
              <a:rPr lang="de-DE" dirty="0" err="1"/>
              <a:t>runs</a:t>
            </a:r>
            <a:r>
              <a:rPr lang="de-DE" dirty="0"/>
              <a:t> </a:t>
            </a:r>
            <a:r>
              <a:rPr lang="de-DE" dirty="0" err="1"/>
              <a:t>from</a:t>
            </a:r>
            <a:r>
              <a:rPr lang="de-DE" dirty="0"/>
              <a:t> 9-17 March, 2021</a:t>
            </a:r>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Motion </a:t>
            </a:r>
            <a:r>
              <a:rPr lang="de-DE" dirty="0" err="1" smtClean="0"/>
              <a:t>to</a:t>
            </a:r>
            <a:r>
              <a:rPr lang="de-DE" dirty="0" smtClean="0"/>
              <a:t> </a:t>
            </a:r>
            <a:r>
              <a:rPr lang="de-DE" dirty="0" err="1" smtClean="0"/>
              <a:t>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P802.15.13_D4 with the following membership: Volker Jungnickel as Chair, Nikola </a:t>
            </a:r>
            <a:r>
              <a:rPr lang="en-US" sz="1800" b="0" i="1" dirty="0" err="1"/>
              <a:t>Serafimovski</a:t>
            </a:r>
            <a:r>
              <a:rPr lang="en-US" sz="1800" b="0" i="1" dirty="0"/>
              <a:t>, Tuncer Baykas, Sang-Kyu Lim, Jörg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 </a:t>
            </a:r>
            <a:r>
              <a:rPr lang="en-US" sz="1800" b="1" dirty="0" smtClean="0"/>
              <a:t>Tuncer Baykas</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January 2021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a:t>
            </a:r>
            <a:r>
              <a:rPr lang="en-US" altLang="en-US" sz="1800" dirty="0" smtClean="0"/>
              <a:t>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January</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690305743"/>
              </p:ext>
            </p:extLst>
          </p:nvPr>
        </p:nvGraphicFramePr>
        <p:xfrm>
          <a:off x="1524000" y="2209800"/>
          <a:ext cx="6096000" cy="1502176"/>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smtClean="0"/>
                        <a:t>FRI</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9-11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15-21/0031r2</a:t>
            </a:r>
          </a:p>
          <a:p>
            <a:pPr marL="342900" indent="-342900" algn="just">
              <a:buFont typeface="Arial" panose="020B0604020202020204" pitchFamily="34" charset="0"/>
              <a:buChar char="•"/>
              <a:defRPr/>
            </a:pPr>
            <a:r>
              <a:rPr lang="de-DE" sz="2000" dirty="0" smtClean="0"/>
              <a:t>3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Friday</a:t>
            </a:r>
            <a:endParaRPr lang="de-DE" sz="2000" dirty="0" smtClean="0"/>
          </a:p>
          <a:p>
            <a:pPr marL="1085850" lvl="1" indent="-342900" algn="just">
              <a:buFont typeface="Arial" panose="020B0604020202020204" pitchFamily="34" charset="0"/>
              <a:buChar char="•"/>
              <a:defRPr/>
            </a:pPr>
            <a:r>
              <a:rPr lang="de-DE" sz="1800" b="1" dirty="0" smtClean="0"/>
              <a:t>TG13 </a:t>
            </a:r>
            <a:r>
              <a:rPr lang="de-DE" sz="1800" b="1" dirty="0" err="1"/>
              <a:t>draft</a:t>
            </a:r>
            <a:r>
              <a:rPr lang="de-DE" sz="1800" b="1" dirty="0"/>
              <a:t> </a:t>
            </a:r>
            <a:r>
              <a:rPr lang="de-DE" sz="1800" b="1" dirty="0" smtClean="0"/>
              <a:t>D4.0 was </a:t>
            </a:r>
            <a:r>
              <a:rPr lang="de-DE" sz="1800" b="1" dirty="0" err="1" smtClean="0"/>
              <a:t>approved</a:t>
            </a:r>
            <a:r>
              <a:rPr lang="de-DE" sz="1800" b="1" dirty="0" smtClean="0"/>
              <a:t> in </a:t>
            </a:r>
            <a:r>
              <a:rPr lang="de-DE" sz="1800" b="1" dirty="0" err="1" smtClean="0"/>
              <a:t>the</a:t>
            </a:r>
            <a:r>
              <a:rPr lang="de-DE" sz="1800" b="1" dirty="0" smtClean="0"/>
              <a:t> initial SA </a:t>
            </a:r>
            <a:r>
              <a:rPr lang="de-DE" sz="1800" b="1" dirty="0" err="1" smtClean="0"/>
              <a:t>ballot</a:t>
            </a:r>
            <a:r>
              <a:rPr lang="de-DE" sz="1800" b="1" dirty="0" smtClean="0"/>
              <a:t>!</a:t>
            </a:r>
          </a:p>
          <a:p>
            <a:pPr marL="1085850" lvl="1" indent="-342900" algn="just">
              <a:buFont typeface="Arial" panose="020B0604020202020204" pitchFamily="34" charset="0"/>
              <a:buChar char="•"/>
              <a:defRPr/>
            </a:pPr>
            <a:r>
              <a:rPr lang="de-DE" sz="1800" dirty="0" smtClean="0"/>
              <a:t>(82% </a:t>
            </a:r>
            <a:r>
              <a:rPr lang="de-DE" sz="1800" dirty="0" err="1" smtClean="0"/>
              <a:t>participation</a:t>
            </a:r>
            <a:r>
              <a:rPr lang="de-DE" sz="1800" dirty="0" smtClean="0"/>
              <a:t>, 95% </a:t>
            </a:r>
            <a:r>
              <a:rPr lang="de-DE" sz="1800" dirty="0" err="1" smtClean="0"/>
              <a:t>approval</a:t>
            </a:r>
            <a:r>
              <a:rPr lang="de-DE" sz="1800" dirty="0" smtClean="0"/>
              <a:t> rate, 314 </a:t>
            </a:r>
            <a:r>
              <a:rPr lang="de-DE" sz="1800" dirty="0" err="1" smtClean="0"/>
              <a:t>comments</a:t>
            </a:r>
            <a:r>
              <a:rPr lang="de-DE" sz="1800" dirty="0" smtClean="0"/>
              <a:t> </a:t>
            </a:r>
            <a:r>
              <a:rPr lang="de-DE" sz="1800" dirty="0" err="1" smtClean="0"/>
              <a:t>to</a:t>
            </a:r>
            <a:r>
              <a:rPr lang="de-DE" sz="1800" dirty="0" smtClean="0"/>
              <a:t> </a:t>
            </a:r>
            <a:r>
              <a:rPr lang="de-DE" sz="1800" dirty="0" err="1" smtClean="0"/>
              <a:t>be</a:t>
            </a:r>
            <a:r>
              <a:rPr lang="de-DE" sz="1800" dirty="0" smtClean="0"/>
              <a:t> </a:t>
            </a:r>
            <a:r>
              <a:rPr lang="de-DE" sz="1800" dirty="0" err="1" smtClean="0"/>
              <a:t>resolved</a:t>
            </a:r>
            <a:r>
              <a:rPr lang="de-DE" sz="1800" dirty="0" smtClean="0"/>
              <a:t>)</a:t>
            </a:r>
            <a:endParaRPr lang="de-DE" sz="1800" dirty="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comments</a:t>
            </a:r>
            <a:r>
              <a:rPr lang="de-DE" sz="1800" dirty="0" smtClean="0"/>
              <a:t>, </a:t>
            </a:r>
            <a:r>
              <a:rPr lang="de-DE" sz="1800" dirty="0" err="1" smtClean="0"/>
              <a:t>upload</a:t>
            </a:r>
            <a:r>
              <a:rPr lang="de-DE" sz="1800" dirty="0" smtClean="0"/>
              <a:t> </a:t>
            </a:r>
            <a:r>
              <a:rPr lang="de-DE" sz="1800" dirty="0" err="1" smtClean="0"/>
              <a:t>comment</a:t>
            </a:r>
            <a:r>
              <a:rPr lang="de-DE" sz="1800" dirty="0" smtClean="0"/>
              <a:t> </a:t>
            </a:r>
            <a:r>
              <a:rPr lang="de-DE" sz="1800" dirty="0" err="1" smtClean="0"/>
              <a:t>sheet</a:t>
            </a:r>
            <a:endParaRPr lang="de-DE" sz="18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selected</a:t>
            </a:r>
            <a:r>
              <a:rPr lang="de-DE" sz="1800" dirty="0" smtClean="0"/>
              <a:t> </a:t>
            </a:r>
            <a:r>
              <a:rPr lang="de-DE" sz="1800" dirty="0" err="1" smtClean="0"/>
              <a:t>comment</a:t>
            </a:r>
            <a:r>
              <a:rPr lang="de-DE" sz="1800" dirty="0" smtClean="0"/>
              <a:t> </a:t>
            </a:r>
            <a:r>
              <a:rPr lang="de-DE" sz="1800" dirty="0" err="1" smtClean="0"/>
              <a:t>already</a:t>
            </a:r>
            <a:r>
              <a:rPr lang="de-DE" sz="1800" dirty="0" smtClean="0"/>
              <a:t> </a:t>
            </a:r>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D4</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organize</a:t>
            </a:r>
            <a:r>
              <a:rPr lang="de-DE" sz="1800" dirty="0" smtClean="0"/>
              <a:t> </a:t>
            </a:r>
            <a:r>
              <a:rPr lang="de-DE" sz="1800" dirty="0" err="1" smtClean="0"/>
              <a:t>regluar</a:t>
            </a:r>
            <a:r>
              <a:rPr lang="de-DE" sz="1800" dirty="0" smtClean="0"/>
              <a:t> </a:t>
            </a:r>
            <a:r>
              <a:rPr lang="de-DE" sz="1800" dirty="0" err="1" smtClean="0"/>
              <a:t>Telcos</a:t>
            </a: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8</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FRIDAY, Jan 15, 2021, 9-11 ET</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885224452"/>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15-21/0031r1</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 outcome</a:t>
                      </a:r>
                      <a:r>
                        <a:rPr lang="en-GB" altLang="en-US" sz="1800" baseline="0" dirty="0" smtClean="0"/>
                        <a:t> of SA ballot</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the comments</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0004"/>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Resolve initial comments</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8944817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Table Motion to approve the minutes of Nov. and CRG telco to Monday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15-21/0031r1.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Kai Lennert Bober	</a:t>
            </a:r>
          </a:p>
          <a:p>
            <a:pPr algn="just">
              <a:buFontTx/>
              <a:buNone/>
            </a:pPr>
            <a:r>
              <a:rPr lang="en-GB" altLang="en-US" dirty="0" smtClean="0">
                <a:sym typeface="Wingdings" panose="05000000000000000000" pitchFamily="2" charset="2"/>
              </a:rPr>
              <a:t>Seconded by	Joerg Robert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1189</Words>
  <Application>Microsoft Office PowerPoint</Application>
  <PresentationFormat>Bildschirmpräsentation (4:3)</PresentationFormat>
  <Paragraphs>262</Paragraphs>
  <Slides>16</Slides>
  <Notes>14</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3" baseType="lpstr">
      <vt:lpstr>MS PGothic</vt:lpstr>
      <vt:lpstr>MS PGothic</vt:lpstr>
      <vt:lpstr>Arial</vt:lpstr>
      <vt:lpstr>Times New Roman</vt:lpstr>
      <vt:lpstr>Wingdings</vt:lpstr>
      <vt:lpstr>802-11-Submission</vt:lpstr>
      <vt:lpstr>Document</vt:lpstr>
      <vt:lpstr>IEEE 802.15 TG13  Multi-Gbit/s Optical Wireless Communication  January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Motion to confirm CRG</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5617</cp:revision>
  <cp:lastPrinted>2014-11-04T15:04:57Z</cp:lastPrinted>
  <dcterms:created xsi:type="dcterms:W3CDTF">2007-04-17T18:10:23Z</dcterms:created>
  <dcterms:modified xsi:type="dcterms:W3CDTF">2021-01-20T16:02:21Z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