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9" r:id="rId2"/>
    <p:sldId id="424" r:id="rId3"/>
    <p:sldId id="423" r:id="rId4"/>
    <p:sldId id="608" r:id="rId5"/>
    <p:sldId id="708" r:id="rId6"/>
    <p:sldId id="386" r:id="rId7"/>
    <p:sldId id="754" r:id="rId8"/>
    <p:sldId id="560" r:id="rId9"/>
    <p:sldId id="846" r:id="rId10"/>
    <p:sldId id="847" r:id="rId11"/>
    <p:sldId id="850" r:id="rId12"/>
    <p:sldId id="835" r:id="rId13"/>
    <p:sldId id="851" r:id="rId14"/>
    <p:sldId id="828" r:id="rId15"/>
    <p:sldId id="849"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1" clrIdx="0">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440" autoAdjust="0"/>
    <p:restoredTop sz="95409" autoAdjust="0"/>
  </p:normalViewPr>
  <p:slideViewPr>
    <p:cSldViewPr>
      <p:cViewPr varScale="1">
        <p:scale>
          <a:sx n="89" d="100"/>
          <a:sy n="89" d="100"/>
        </p:scale>
        <p:origin x="60" y="8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10</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5030992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11</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695587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12</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7764116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13</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6917218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15</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9038207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229B824-C0B1-4C36-A3DA-CFFD5AAD20C0}" type="slidenum">
              <a:rPr lang="en-US" altLang="en-US" smtClean="0"/>
              <a:pPr>
                <a:spcBef>
                  <a:spcPct val="0"/>
                </a:spcBef>
              </a:pPr>
              <a:t>3</a:t>
            </a:fld>
            <a:endParaRPr lang="en-US" altLang="en-US" smtClean="0"/>
          </a:p>
        </p:txBody>
      </p:sp>
      <p:sp>
        <p:nvSpPr>
          <p:cNvPr id="2253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sz="1400" b="1"/>
              <a:t>doc.: IEEE 802.11-10/0503r4</a:t>
            </a:r>
          </a:p>
        </p:txBody>
      </p:sp>
      <p:sp>
        <p:nvSpPr>
          <p:cNvPr id="2253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b="1"/>
              <a:t>May 2010</a:t>
            </a:r>
          </a:p>
        </p:txBody>
      </p:sp>
      <p:sp>
        <p:nvSpPr>
          <p:cNvPr id="2253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lgn="r">
              <a:spcBef>
                <a:spcPct val="0"/>
              </a:spcBef>
            </a:pPr>
            <a:r>
              <a:rPr lang="en-US" altLang="en-US"/>
              <a:t>Michael Montemurro, Research in Motion</a:t>
            </a:r>
          </a:p>
        </p:txBody>
      </p:sp>
      <p:sp>
        <p:nvSpPr>
          <p:cNvPr id="2253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a:t>Page </a:t>
            </a:r>
            <a:fld id="{47D5D0D2-561D-411E-9487-76C59879356F}" type="slidenum">
              <a:rPr lang="en-US" altLang="en-US"/>
              <a:pPr algn="r">
                <a:spcBef>
                  <a:spcPct val="0"/>
                </a:spcBef>
              </a:pPr>
              <a:t>3</a:t>
            </a:fld>
            <a:endParaRPr lang="en-US" altLang="en-US"/>
          </a:p>
        </p:txBody>
      </p:sp>
      <p:sp>
        <p:nvSpPr>
          <p:cNvPr id="22538" name="Rectangle 2"/>
          <p:cNvSpPr>
            <a:spLocks noGrp="1" noRot="1" noChangeAspect="1" noChangeArrowheads="1" noTextEdit="1"/>
          </p:cNvSpPr>
          <p:nvPr>
            <p:ph type="sldImg"/>
          </p:nvPr>
        </p:nvSpPr>
        <p:spPr>
          <a:xfrm>
            <a:off x="1154113" y="701675"/>
            <a:ext cx="4625975" cy="3468688"/>
          </a:xfrm>
          <a:ln/>
        </p:spPr>
      </p:sp>
      <p:sp>
        <p:nvSpPr>
          <p:cNvPr id="22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4</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CE75353-F52F-4C96-BB64-6EF7184E64A4}" type="slidenum">
              <a:rPr lang="en-US" altLang="en-US" smtClean="0"/>
              <a:pPr>
                <a:spcBef>
                  <a:spcPct val="0"/>
                </a:spcBef>
              </a:pPr>
              <a:t>5</a:t>
            </a:fld>
            <a:endParaRPr lang="en-US" altLang="en-US" smtClean="0"/>
          </a:p>
        </p:txBody>
      </p:sp>
      <p:sp>
        <p:nvSpPr>
          <p:cNvPr id="26630" name="Rectangle 2"/>
          <p:cNvSpPr>
            <a:spLocks noGrp="1" noRot="1" noChangeAspect="1" noChangeArrowheads="1" noTextEdit="1"/>
          </p:cNvSpPr>
          <p:nvPr>
            <p:ph type="sldImg"/>
          </p:nvPr>
        </p:nvSpPr>
        <p:spPr>
          <a:xfrm>
            <a:off x="1154113" y="701675"/>
            <a:ext cx="4625975"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DFEC75B-208D-4717-A1AF-804B53ECFC72}" type="slidenum">
              <a:rPr lang="en-US" altLang="en-US" smtClean="0"/>
              <a:pPr>
                <a:spcBef>
                  <a:spcPct val="0"/>
                </a:spcBef>
              </a:pPr>
              <a:t>6</a:t>
            </a:fld>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7</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2F02C31E-3071-4B0A-A373-911A8F1ABDD4}" type="slidenum">
              <a:rPr lang="en-US" altLang="en-US" smtClean="0"/>
              <a:pPr>
                <a:spcBef>
                  <a:spcPct val="0"/>
                </a:spcBef>
              </a:pPr>
              <a:t>8</a:t>
            </a:fld>
            <a:endParaRPr lang="en-US" alt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9</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4828387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458122" y="304026"/>
            <a:ext cx="29238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15-21</a:t>
            </a:r>
            <a:r>
              <a:rPr lang="en-US" sz="1800" b="1" dirty="0" smtClean="0"/>
              <a:t>-0031-02-0013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3" name="Date Placeholder 3"/>
          <p:cNvSpPr txBox="1">
            <a:spLocks/>
          </p:cNvSpPr>
          <p:nvPr userDrawn="1"/>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2021</a:t>
            </a:r>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myproject/Public/mytools/mob/slideset.ppt"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hyperlink" Target="http://mentor.ieee.org/" TargetMode="External"/><Relationship Id="rId4" Type="http://schemas.openxmlformats.org/officeDocument/2006/relationships/hyperlink" Target="https://imat.ieee.org/my-site/home"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5/dcn/10/15-10-0235-25-0000-802-15-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January 2021 Meeting Minutes</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2021-01-15</a:t>
            </a:r>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6850"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10</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Outcome of TG13 SA ballot</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marL="342900" indent="-342900">
              <a:buAutoNum type="arabicParenR"/>
            </a:pPr>
            <a:r>
              <a:rPr lang="de-DE" sz="1800" dirty="0" err="1" smtClean="0"/>
              <a:t>Draft</a:t>
            </a:r>
            <a:r>
              <a:rPr lang="de-DE" sz="1800" dirty="0" smtClean="0"/>
              <a:t> D4.0 </a:t>
            </a:r>
            <a:r>
              <a:rPr lang="de-DE" sz="1800" dirty="0" err="1" smtClean="0"/>
              <a:t>passed</a:t>
            </a:r>
            <a:r>
              <a:rPr lang="de-DE" sz="1800" dirty="0" smtClean="0"/>
              <a:t> </a:t>
            </a:r>
            <a:r>
              <a:rPr lang="de-DE" sz="1800" dirty="0" err="1" smtClean="0"/>
              <a:t>already</a:t>
            </a:r>
            <a:r>
              <a:rPr lang="de-DE" sz="1800" dirty="0" smtClean="0"/>
              <a:t> in </a:t>
            </a:r>
            <a:r>
              <a:rPr lang="de-DE" sz="1800" dirty="0" err="1" smtClean="0"/>
              <a:t>the</a:t>
            </a:r>
            <a:r>
              <a:rPr lang="de-DE" sz="1800" dirty="0" smtClean="0"/>
              <a:t> </a:t>
            </a:r>
            <a:r>
              <a:rPr lang="de-DE" sz="1800" dirty="0" err="1" smtClean="0"/>
              <a:t>first</a:t>
            </a:r>
            <a:r>
              <a:rPr lang="de-DE" sz="1800" dirty="0" smtClean="0"/>
              <a:t> </a:t>
            </a:r>
            <a:r>
              <a:rPr lang="de-DE" sz="1800" dirty="0" err="1" smtClean="0"/>
              <a:t>round</a:t>
            </a:r>
            <a:r>
              <a:rPr lang="de-DE" sz="1800" dirty="0" smtClean="0"/>
              <a:t> </a:t>
            </a:r>
            <a:r>
              <a:rPr lang="de-DE" sz="1800" dirty="0" err="1" smtClean="0"/>
              <a:t>of</a:t>
            </a:r>
            <a:r>
              <a:rPr lang="de-DE" sz="1800" dirty="0" smtClean="0"/>
              <a:t> SA </a:t>
            </a:r>
            <a:r>
              <a:rPr lang="de-DE" sz="1800" dirty="0" err="1" smtClean="0"/>
              <a:t>ballot</a:t>
            </a:r>
            <a:endParaRPr lang="de-DE" sz="1800" dirty="0" smtClean="0"/>
          </a:p>
          <a:p>
            <a:pPr marL="342900" indent="-342900">
              <a:buAutoNum type="arabicParenR"/>
            </a:pPr>
            <a:endParaRPr lang="de-DE" sz="1800" dirty="0"/>
          </a:p>
          <a:p>
            <a:pPr marL="1085850" lvl="1" indent="-342900">
              <a:buAutoNum type="arabicParenR"/>
            </a:pPr>
            <a:r>
              <a:rPr lang="de-DE" sz="1400" dirty="0" smtClean="0"/>
              <a:t>82% </a:t>
            </a:r>
            <a:r>
              <a:rPr lang="de-DE" sz="1400" dirty="0" err="1" smtClean="0"/>
              <a:t>participation</a:t>
            </a:r>
            <a:r>
              <a:rPr lang="de-DE" sz="1400" dirty="0" smtClean="0"/>
              <a:t> (75/91)</a:t>
            </a:r>
          </a:p>
          <a:p>
            <a:pPr marL="1085850" lvl="1" indent="-342900">
              <a:buAutoNum type="arabicParenR"/>
            </a:pPr>
            <a:r>
              <a:rPr lang="de-DE" sz="1400" dirty="0" smtClean="0"/>
              <a:t>95% </a:t>
            </a:r>
            <a:r>
              <a:rPr lang="de-DE" sz="1400" dirty="0" err="1" smtClean="0"/>
              <a:t>approval</a:t>
            </a:r>
            <a:r>
              <a:rPr lang="de-DE" sz="1400" dirty="0" smtClean="0"/>
              <a:t> rate, 3 NO </a:t>
            </a:r>
            <a:r>
              <a:rPr lang="de-DE" sz="1400" dirty="0" err="1" smtClean="0"/>
              <a:t>votes</a:t>
            </a:r>
            <a:r>
              <a:rPr lang="de-DE" sz="1400" dirty="0" smtClean="0"/>
              <a:t> </a:t>
            </a:r>
            <a:r>
              <a:rPr lang="de-DE" sz="1400" dirty="0" err="1" smtClean="0"/>
              <a:t>with</a:t>
            </a:r>
            <a:r>
              <a:rPr lang="de-DE" sz="1400" dirty="0" smtClean="0"/>
              <a:t> MBS </a:t>
            </a:r>
            <a:r>
              <a:rPr lang="de-DE" sz="1400" dirty="0" err="1" smtClean="0"/>
              <a:t>comments</a:t>
            </a:r>
            <a:endParaRPr lang="de-DE" sz="1400" dirty="0" smtClean="0"/>
          </a:p>
          <a:p>
            <a:pPr marL="1085850" lvl="1" indent="-342900">
              <a:buAutoNum type="arabicParenR"/>
            </a:pPr>
            <a:r>
              <a:rPr lang="de-DE" sz="1400" dirty="0" smtClean="0"/>
              <a:t>314 </a:t>
            </a:r>
            <a:r>
              <a:rPr lang="de-DE" sz="1400" dirty="0" err="1" smtClean="0"/>
              <a:t>comments</a:t>
            </a:r>
            <a:endParaRPr lang="de-DE" sz="1400" dirty="0"/>
          </a:p>
          <a:p>
            <a:pPr>
              <a:buNone/>
            </a:pPr>
            <a:endParaRPr lang="de-DE" sz="1800" dirty="0"/>
          </a:p>
        </p:txBody>
      </p:sp>
    </p:spTree>
    <p:extLst>
      <p:ext uri="{BB962C8B-B14F-4D97-AF65-F5344CB8AC3E}">
        <p14:creationId xmlns:p14="http://schemas.microsoft.com/office/powerpoint/2010/main" val="29699970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11</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table the approval of the meeting minutes from November until Monday.</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Tuncer Baykas	</a:t>
            </a:r>
          </a:p>
          <a:p>
            <a:pPr algn="just">
              <a:buFontTx/>
              <a:buNone/>
            </a:pPr>
            <a:r>
              <a:rPr lang="en-GB" altLang="en-US" dirty="0" smtClean="0">
                <a:sym typeface="Wingdings" panose="05000000000000000000" pitchFamily="2" charset="2"/>
              </a:rPr>
              <a:t>Seconded by	Sang-Kyu Lim</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1710963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12</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#2</a:t>
            </a:r>
          </a:p>
          <a:p>
            <a:pPr algn="just">
              <a:buFontTx/>
              <a:buNone/>
            </a:pPr>
            <a:r>
              <a:rPr lang="en-US" altLang="en-US" sz="3600" dirty="0" smtClean="0"/>
              <a:t>Monday, January 18, 2020, 9-11 ET</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105770593"/>
              </p:ext>
            </p:extLst>
          </p:nvPr>
        </p:nvGraphicFramePr>
        <p:xfrm>
          <a:off x="685800" y="2362200"/>
          <a:ext cx="8229600" cy="2956692"/>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altLang="en-US" sz="1800" b="0" i="0" u="none" strike="noStrike" kern="1200" cap="none" spc="0" normalizeH="0" baseline="0" noProof="0" dirty="0" smtClean="0">
                          <a:ln>
                            <a:noFill/>
                          </a:ln>
                          <a:solidFill>
                            <a:srgbClr val="000000"/>
                          </a:solidFill>
                          <a:effectLst/>
                          <a:uLnTx/>
                          <a:uFillTx/>
                          <a:latin typeface="Times New Roman"/>
                          <a:ea typeface="+mn-ea"/>
                          <a:cs typeface="+mn-cs"/>
                        </a:rPr>
                        <a:t>Table Motion to approve the minutes of Nov. in doc. 15-20/0311r2 and CRG telco in doc. 15-20/0031</a:t>
                      </a:r>
                    </a:p>
                  </a:txBody>
                  <a:tcPr marT="45764" marB="45764"/>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altLang="en-US" sz="1800" b="0" i="0" u="none" strike="noStrike" kern="1200" cap="none" spc="0" normalizeH="0" baseline="0" noProof="0" dirty="0" smtClean="0">
                          <a:ln>
                            <a:noFill/>
                          </a:ln>
                          <a:solidFill>
                            <a:srgbClr val="000000"/>
                          </a:solidFill>
                          <a:effectLst/>
                          <a:uLnTx/>
                          <a:uFillTx/>
                          <a:latin typeface="Times New Roman"/>
                          <a:ea typeface="+mn-ea"/>
                          <a:cs typeface="+mn-cs"/>
                        </a:rPr>
                        <a:t>5</a:t>
                      </a:r>
                    </a:p>
                  </a:txBody>
                  <a:tcPr marT="45764" marB="45764"/>
                </a:tc>
                <a:extLst>
                  <a:ext uri="{0D108BD9-81ED-4DB2-BD59-A6C34878D82A}">
                    <a16:rowId xmlns:a16="http://schemas.microsoft.com/office/drawing/2014/main" val="1386839841"/>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Comment resolution</a:t>
                      </a:r>
                    </a:p>
                  </a:txBody>
                  <a:tcPr marT="45764" marB="45764"/>
                </a:tc>
                <a:tc>
                  <a:txBody>
                    <a:bodyPr/>
                    <a:lstStyle/>
                    <a:p>
                      <a:r>
                        <a:rPr lang="en-US" sz="1800" baseline="0" dirty="0" smtClean="0"/>
                        <a:t>100</a:t>
                      </a:r>
                      <a:endParaRPr lang="en-US" sz="1800" baseline="0" dirty="0"/>
                    </a:p>
                  </a:txBody>
                  <a:tcPr marT="45764" marB="45764"/>
                </a:tc>
                <a:extLst>
                  <a:ext uri="{0D108BD9-81ED-4DB2-BD59-A6C34878D82A}">
                    <a16:rowId xmlns:a16="http://schemas.microsoft.com/office/drawing/2014/main" val="4282689126"/>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Wrap up</a:t>
                      </a:r>
                    </a:p>
                  </a:txBody>
                  <a:tcPr marT="45764" marB="45764"/>
                </a:tc>
                <a:tc>
                  <a:txBody>
                    <a:bodyPr/>
                    <a:lstStyle/>
                    <a:p>
                      <a:r>
                        <a:rPr lang="en-US" sz="1800" baseline="0" dirty="0" smtClean="0"/>
                        <a:t>5</a:t>
                      </a:r>
                      <a:endParaRPr lang="en-US" sz="1800" baseline="0" dirty="0"/>
                    </a:p>
                  </a:txBody>
                  <a:tcPr marT="45764" marB="45764"/>
                </a:tc>
                <a:extLst>
                  <a:ext uri="{0D108BD9-81ED-4DB2-BD59-A6C34878D82A}">
                    <a16:rowId xmlns:a16="http://schemas.microsoft.com/office/drawing/2014/main" val="1000805647"/>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2571975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13</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#2</a:t>
            </a:r>
          </a:p>
          <a:p>
            <a:pPr algn="just">
              <a:buFontTx/>
              <a:buNone/>
            </a:pPr>
            <a:r>
              <a:rPr lang="en-US" altLang="en-US" sz="3600" dirty="0" smtClean="0"/>
              <a:t>Wednesday, January 20, 2020, 9-11 ET</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608050696"/>
              </p:ext>
            </p:extLst>
          </p:nvPr>
        </p:nvGraphicFramePr>
        <p:xfrm>
          <a:off x="685800" y="2362200"/>
          <a:ext cx="8229600" cy="2682372"/>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Organize CRG phone calls</a:t>
                      </a:r>
                    </a:p>
                  </a:txBody>
                  <a:tcPr marT="45764" marB="45764"/>
                </a:tc>
                <a:tc>
                  <a:txBody>
                    <a:bodyPr/>
                    <a:lstStyle/>
                    <a:p>
                      <a:r>
                        <a:rPr lang="en-US" sz="1800" baseline="0" dirty="0" smtClean="0"/>
                        <a:t>5</a:t>
                      </a:r>
                      <a:endParaRPr lang="en-US" sz="1800" baseline="0" dirty="0"/>
                    </a:p>
                  </a:txBody>
                  <a:tcPr marT="45764" marB="45764"/>
                </a:tc>
                <a:extLst>
                  <a:ext uri="{0D108BD9-81ED-4DB2-BD59-A6C34878D82A}">
                    <a16:rowId xmlns:a16="http://schemas.microsoft.com/office/drawing/2014/main" val="2073209629"/>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Comment resolution</a:t>
                      </a:r>
                    </a:p>
                  </a:txBody>
                  <a:tcPr marT="45764" marB="45764"/>
                </a:tc>
                <a:tc>
                  <a:txBody>
                    <a:bodyPr/>
                    <a:lstStyle/>
                    <a:p>
                      <a:r>
                        <a:rPr lang="en-US" sz="1800" baseline="0" dirty="0" smtClean="0"/>
                        <a:t>100</a:t>
                      </a:r>
                      <a:endParaRPr lang="en-US" sz="1800" baseline="0" dirty="0"/>
                    </a:p>
                  </a:txBody>
                  <a:tcPr marT="45764" marB="45764"/>
                </a:tc>
                <a:extLst>
                  <a:ext uri="{0D108BD9-81ED-4DB2-BD59-A6C34878D82A}">
                    <a16:rowId xmlns:a16="http://schemas.microsoft.com/office/drawing/2014/main" val="4015362831"/>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Wrap up</a:t>
                      </a:r>
                    </a:p>
                  </a:txBody>
                  <a:tcPr marT="45764" marB="45764"/>
                </a:tc>
                <a:tc>
                  <a:txBody>
                    <a:bodyPr/>
                    <a:lstStyle/>
                    <a:p>
                      <a:r>
                        <a:rPr lang="en-US" sz="1800" baseline="0" dirty="0" smtClean="0"/>
                        <a:t>5</a:t>
                      </a:r>
                      <a:endParaRPr lang="en-US" sz="1800" baseline="0" dirty="0"/>
                    </a:p>
                  </a:txBody>
                  <a:tcPr marT="45764" marB="45764"/>
                </a:tc>
                <a:extLst>
                  <a:ext uri="{0D108BD9-81ED-4DB2-BD59-A6C34878D82A}">
                    <a16:rowId xmlns:a16="http://schemas.microsoft.com/office/drawing/2014/main" val="1000805647"/>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3404580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981200"/>
            <a:ext cx="8534400" cy="2286000"/>
          </a:xfrm>
        </p:spPr>
        <p:txBody>
          <a:bodyPr/>
          <a:lstStyle/>
          <a:p>
            <a:r>
              <a:rPr lang="de-DE" sz="2800" b="0" dirty="0"/>
              <a:t>a</a:t>
            </a:r>
            <a:r>
              <a:rPr lang="de-DE" sz="2800" b="0" dirty="0" smtClean="0"/>
              <a:t>fter </a:t>
            </a:r>
            <a:r>
              <a:rPr lang="de-DE" sz="2800" b="0" dirty="0" err="1" smtClean="0"/>
              <a:t>January</a:t>
            </a:r>
            <a:endParaRPr lang="de-DE" sz="2800" b="0" dirty="0" smtClean="0"/>
          </a:p>
          <a:p>
            <a:pPr lvl="1"/>
            <a:r>
              <a:rPr lang="de-DE" b="0" dirty="0" smtClean="0"/>
              <a:t>Finish </a:t>
            </a:r>
            <a:r>
              <a:rPr lang="de-DE" b="0" dirty="0" err="1" smtClean="0"/>
              <a:t>comment</a:t>
            </a:r>
            <a:r>
              <a:rPr lang="de-DE" b="0" dirty="0" smtClean="0"/>
              <a:t> </a:t>
            </a:r>
            <a:r>
              <a:rPr lang="de-DE" b="0" dirty="0" err="1" smtClean="0"/>
              <a:t>resolution</a:t>
            </a:r>
            <a:r>
              <a:rPr lang="de-DE" b="0" dirty="0" smtClean="0"/>
              <a:t> in CRG</a:t>
            </a:r>
          </a:p>
          <a:p>
            <a:pPr lvl="1"/>
            <a:r>
              <a:rPr lang="de-DE" b="0" dirty="0" smtClean="0"/>
              <a:t>Work </a:t>
            </a:r>
            <a:r>
              <a:rPr lang="de-DE" b="0" dirty="0" err="1" smtClean="0"/>
              <a:t>comments</a:t>
            </a:r>
            <a:r>
              <a:rPr lang="de-DE" b="0" dirty="0" smtClean="0"/>
              <a:t> </a:t>
            </a:r>
            <a:r>
              <a:rPr lang="de-DE" b="0" dirty="0" err="1" smtClean="0"/>
              <a:t>into</a:t>
            </a:r>
            <a:r>
              <a:rPr lang="de-DE" b="0" dirty="0" smtClean="0"/>
              <a:t> </a:t>
            </a:r>
            <a:r>
              <a:rPr lang="de-DE" b="0" dirty="0" err="1" smtClean="0"/>
              <a:t>draft</a:t>
            </a:r>
            <a:endParaRPr lang="de-DE" b="0" dirty="0" smtClean="0"/>
          </a:p>
          <a:p>
            <a:pPr lvl="1"/>
            <a:r>
              <a:rPr lang="de-DE" dirty="0" smtClean="0"/>
              <a:t>Start </a:t>
            </a:r>
            <a:r>
              <a:rPr lang="de-DE" dirty="0" err="1" smtClean="0"/>
              <a:t>recirculation</a:t>
            </a:r>
            <a:endParaRPr lang="de-DE" dirty="0" smtClean="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14</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7992049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15</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Move to instruct the TG13 Technical Editor to include resolutions on all comments against TG13 draft D4.0 as contained in doc. 15-21/</a:t>
            </a:r>
            <a:r>
              <a:rPr lang="en-GB" altLang="en-US" dirty="0" err="1" smtClean="0">
                <a:sym typeface="Wingdings" panose="05000000000000000000" pitchFamily="2" charset="2"/>
              </a:rPr>
              <a:t>XXXXrY</a:t>
            </a:r>
            <a:r>
              <a:rPr lang="en-GB" altLang="en-US" dirty="0" smtClean="0">
                <a:sym typeface="Wingdings" panose="05000000000000000000" pitchFamily="2" charset="2"/>
              </a:rPr>
              <a:t> and release D5.0 for recirculation to the SA ballot group.</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a:t>
            </a:r>
          </a:p>
          <a:p>
            <a:pPr algn="just">
              <a:buFontTx/>
              <a:buNone/>
            </a:pPr>
            <a:r>
              <a:rPr lang="en-GB" altLang="en-US" dirty="0" smtClean="0">
                <a:sym typeface="Wingdings" panose="05000000000000000000" pitchFamily="2" charset="2"/>
              </a:rPr>
              <a:t>Seconded by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14256509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Wireless Communication </a:t>
            </a:r>
            <a:r>
              <a:rPr lang="en-US" altLang="en-US" dirty="0" smtClean="0"/>
              <a:t>Meeting Slides for </a:t>
            </a:r>
            <a:r>
              <a:rPr lang="en-US" altLang="en-US" dirty="0"/>
              <a:t>the </a:t>
            </a:r>
            <a:r>
              <a:rPr lang="en-US" altLang="en-US" dirty="0" smtClean="0"/>
              <a:t>January 2021 virtual plenary meeting.</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1D7E7D6-B598-4399-BF65-A9B5591E5D78}" type="slidenum">
              <a:rPr lang="en-US" altLang="en-US" sz="1200" b="0" smtClean="0"/>
              <a:pPr>
                <a:spcBef>
                  <a:spcPct val="0"/>
                </a:spcBef>
                <a:buFontTx/>
                <a:buNone/>
              </a:pPr>
              <a:t>3</a:t>
            </a:fld>
            <a:endParaRPr lang="en-US" altLang="en-US" sz="1200" b="0" smtClean="0"/>
          </a:p>
        </p:txBody>
      </p:sp>
      <p:sp>
        <p:nvSpPr>
          <p:cNvPr id="21507" name="Rectangle 3"/>
          <p:cNvSpPr>
            <a:spLocks noGrp="1" noChangeArrowheads="1"/>
          </p:cNvSpPr>
          <p:nvPr>
            <p:ph type="body" idx="4294967295"/>
          </p:nvPr>
        </p:nvSpPr>
        <p:spPr>
          <a:xfrm>
            <a:off x="766119" y="1524000"/>
            <a:ext cx="7772400" cy="4114800"/>
          </a:xfrm>
        </p:spPr>
        <p:txBody>
          <a:bodyPr/>
          <a:lstStyle/>
          <a:p>
            <a:pPr algn="just"/>
            <a:r>
              <a:rPr lang="en-US" altLang="en-US" dirty="0" smtClean="0"/>
              <a:t>Patent-related information</a:t>
            </a:r>
          </a:p>
          <a:p>
            <a:pPr lvl="1" algn="just"/>
            <a:r>
              <a:rPr lang="en-US" altLang="en-US" dirty="0" smtClean="0">
                <a:hlinkClick r:id="rId3"/>
              </a:rPr>
              <a:t>https</a:t>
            </a:r>
            <a:r>
              <a:rPr lang="en-US" altLang="en-US" dirty="0">
                <a:hlinkClick r:id="rId3"/>
              </a:rPr>
              <a:t>://</a:t>
            </a:r>
            <a:r>
              <a:rPr lang="en-US" altLang="en-US" dirty="0" smtClean="0">
                <a:hlinkClick r:id="rId3"/>
              </a:rPr>
              <a:t>mentor.ieee.org/myproject/Public/mytools/mob/slideset.ppt</a:t>
            </a:r>
            <a:r>
              <a:rPr lang="en-US" altLang="en-US" dirty="0" smtClean="0"/>
              <a:t>  </a:t>
            </a:r>
          </a:p>
          <a:p>
            <a:pPr algn="just"/>
            <a:r>
              <a:rPr lang="en-US" altLang="en-US" dirty="0" smtClean="0"/>
              <a:t>Attendance recording procedures</a:t>
            </a:r>
          </a:p>
          <a:p>
            <a:pPr lvl="1"/>
            <a:r>
              <a:rPr lang="en-US" altLang="en-US" dirty="0" smtClean="0">
                <a:hlinkClick r:id="rId4"/>
              </a:rPr>
              <a:t>https://imat.ieee.org/my-site/home</a:t>
            </a:r>
            <a:r>
              <a:rPr lang="en-US" altLang="en-US" dirty="0" smtClean="0"/>
              <a:t>   </a:t>
            </a:r>
            <a:endParaRPr lang="en-US" altLang="en-US" sz="1800" dirty="0" smtClean="0"/>
          </a:p>
          <a:p>
            <a:pPr lvl="1"/>
            <a:r>
              <a:rPr lang="de-DE" altLang="en-US" dirty="0" smtClean="0"/>
              <a:t>Login </a:t>
            </a:r>
            <a:r>
              <a:rPr lang="de-DE" altLang="en-US" dirty="0" err="1" smtClean="0"/>
              <a:t>using</a:t>
            </a:r>
            <a:r>
              <a:rPr lang="de-DE" altLang="en-US" dirty="0" smtClean="0"/>
              <a:t> </a:t>
            </a:r>
            <a:r>
              <a:rPr lang="de-DE" altLang="en-US" dirty="0" err="1" smtClean="0"/>
              <a:t>your</a:t>
            </a:r>
            <a:r>
              <a:rPr lang="de-DE" altLang="en-US" dirty="0" smtClean="0"/>
              <a:t> IEEE </a:t>
            </a:r>
            <a:r>
              <a:rPr lang="de-DE" altLang="en-US" dirty="0" err="1" smtClean="0"/>
              <a:t>account</a:t>
            </a:r>
            <a:r>
              <a:rPr lang="de-DE" altLang="en-US" dirty="0" smtClean="0"/>
              <a:t> also </a:t>
            </a:r>
            <a:r>
              <a:rPr lang="de-DE" altLang="en-US" dirty="0" err="1" smtClean="0"/>
              <a:t>used</a:t>
            </a:r>
            <a:r>
              <a:rPr lang="de-DE" altLang="en-US" dirty="0" smtClean="0"/>
              <a:t> </a:t>
            </a:r>
            <a:r>
              <a:rPr lang="de-DE" altLang="en-US" dirty="0" err="1" smtClean="0"/>
              <a:t>for</a:t>
            </a:r>
            <a:r>
              <a:rPr lang="de-DE" altLang="en-US" dirty="0" smtClean="0"/>
              <a:t> </a:t>
            </a:r>
            <a:r>
              <a:rPr lang="de-DE" altLang="en-US" dirty="0" err="1" smtClean="0"/>
              <a:t>registration</a:t>
            </a:r>
            <a:endParaRPr lang="en-US" altLang="en-US" dirty="0" smtClean="0"/>
          </a:p>
          <a:p>
            <a:pPr lvl="1"/>
            <a:r>
              <a:rPr lang="en-US" altLang="en-US" dirty="0" smtClean="0"/>
              <a:t>Must log attendance during each 2-hour session</a:t>
            </a:r>
          </a:p>
          <a:p>
            <a:pPr lvl="1"/>
            <a:r>
              <a:rPr lang="de-DE" altLang="en-US" dirty="0" err="1" smtClean="0"/>
              <a:t>Attendance</a:t>
            </a:r>
            <a:r>
              <a:rPr lang="de-DE" altLang="en-US" dirty="0" smtClean="0"/>
              <a:t> </a:t>
            </a:r>
            <a:r>
              <a:rPr lang="de-DE" altLang="en-US" dirty="0" err="1" smtClean="0"/>
              <a:t>counts</a:t>
            </a:r>
            <a:r>
              <a:rPr lang="de-DE" altLang="en-US" dirty="0" smtClean="0"/>
              <a:t> </a:t>
            </a:r>
            <a:r>
              <a:rPr lang="de-DE" altLang="en-US" dirty="0" err="1" smtClean="0"/>
              <a:t>to</a:t>
            </a:r>
            <a:r>
              <a:rPr lang="de-DE" altLang="en-US" dirty="0" smtClean="0"/>
              <a:t> </a:t>
            </a:r>
            <a:r>
              <a:rPr lang="de-DE" altLang="en-US" dirty="0" err="1" smtClean="0"/>
              <a:t>achieving</a:t>
            </a:r>
            <a:r>
              <a:rPr lang="de-DE" altLang="en-US" dirty="0" smtClean="0"/>
              <a:t>/</a:t>
            </a:r>
            <a:r>
              <a:rPr lang="de-DE" altLang="en-US" dirty="0" err="1" smtClean="0"/>
              <a:t>maintaining</a:t>
            </a:r>
            <a:r>
              <a:rPr lang="de-DE" altLang="en-US" dirty="0" smtClean="0"/>
              <a:t> </a:t>
            </a:r>
            <a:r>
              <a:rPr lang="de-DE" altLang="en-US" dirty="0" err="1" smtClean="0"/>
              <a:t>your</a:t>
            </a:r>
            <a:r>
              <a:rPr lang="de-DE" altLang="en-US" dirty="0" smtClean="0"/>
              <a:t> </a:t>
            </a:r>
            <a:r>
              <a:rPr lang="de-DE" altLang="en-US" dirty="0" err="1" smtClean="0"/>
              <a:t>voting</a:t>
            </a:r>
            <a:r>
              <a:rPr lang="de-DE" altLang="en-US" dirty="0" smtClean="0"/>
              <a:t> </a:t>
            </a:r>
            <a:r>
              <a:rPr lang="de-DE" altLang="en-US" dirty="0" err="1" smtClean="0"/>
              <a:t>rights</a:t>
            </a:r>
            <a:r>
              <a:rPr lang="de-DE" altLang="en-US" dirty="0" smtClean="0"/>
              <a:t> </a:t>
            </a:r>
            <a:endParaRPr lang="en-US" altLang="en-US" dirty="0" smtClean="0"/>
          </a:p>
          <a:p>
            <a:pPr>
              <a:spcBef>
                <a:spcPts val="1800"/>
              </a:spcBef>
            </a:pPr>
            <a:r>
              <a:rPr lang="en-US" altLang="en-US" dirty="0" smtClean="0"/>
              <a:t>Documentation</a:t>
            </a:r>
          </a:p>
          <a:p>
            <a:pPr lvl="1"/>
            <a:r>
              <a:rPr lang="en-US" altLang="en-US" dirty="0" smtClean="0">
                <a:hlinkClick r:id="rId5"/>
              </a:rPr>
              <a:t>http://mentor.ieee.org</a:t>
            </a:r>
            <a:endParaRPr lang="en-US" altLang="en-US" dirty="0" smtClean="0"/>
          </a:p>
          <a:p>
            <a:pPr lvl="1"/>
            <a:r>
              <a:rPr lang="en-US" altLang="en-US" dirty="0" smtClean="0"/>
              <a:t>Use “TG13”</a:t>
            </a:r>
            <a:r>
              <a:rPr lang="en-US" altLang="ja-JP" dirty="0" smtClean="0"/>
              <a:t> for submission</a:t>
            </a:r>
          </a:p>
          <a:p>
            <a:pPr lvl="1"/>
            <a:r>
              <a:rPr lang="en-US" altLang="en-US" dirty="0" smtClean="0"/>
              <a:t>If you plan to make a submission be sure it does not contain company logos or advertising</a:t>
            </a:r>
          </a:p>
          <a:p>
            <a:pPr lvl="1"/>
            <a:endParaRPr lang="en-US" altLang="en-US" dirty="0" smtClean="0"/>
          </a:p>
          <a:p>
            <a:pPr lvl="1"/>
            <a:endParaRPr lang="en-US" altLang="en-US" dirty="0" smtClean="0"/>
          </a:p>
        </p:txBody>
      </p:sp>
      <p:sp>
        <p:nvSpPr>
          <p:cNvPr id="2150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a:t>
            </a:r>
          </a:p>
        </p:txBody>
      </p:sp>
      <p:sp>
        <p:nvSpPr>
          <p:cNvPr id="2150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4</a:t>
            </a:fld>
            <a:endParaRPr lang="en-US" altLang="en-US" sz="1200" b="0" smtClean="0"/>
          </a:p>
        </p:txBody>
      </p:sp>
      <p:graphicFrame>
        <p:nvGraphicFramePr>
          <p:cNvPr id="8" name="Table 7"/>
          <p:cNvGraphicFramePr>
            <a:graphicFrameLocks noGrp="1"/>
          </p:cNvGraphicFramePr>
          <p:nvPr>
            <p:extLst>
              <p:ext uri="{D42A27DB-BD31-4B8C-83A1-F6EECF244321}">
                <p14:modId xmlns:p14="http://schemas.microsoft.com/office/powerpoint/2010/main" val="3320209186"/>
              </p:ext>
            </p:extLst>
          </p:nvPr>
        </p:nvGraphicFramePr>
        <p:xfrm>
          <a:off x="762000" y="1524000"/>
          <a:ext cx="7696200" cy="2152331"/>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Sang-Kyu Lim, Nikola </a:t>
                      </a:r>
                      <a:r>
                        <a:rPr lang="en-US" sz="1500" b="0" dirty="0" err="1" smtClean="0"/>
                        <a:t>Serafimovski</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smtClean="0"/>
                        <a:t>Sang-Kyu Lim, </a:t>
                      </a:r>
                      <a:r>
                        <a:rPr lang="en-US" sz="1500" b="0" dirty="0" err="1" smtClean="0"/>
                        <a:t>Tuncer</a:t>
                      </a:r>
                      <a:r>
                        <a:rPr lang="en-US" sz="1500" b="0" dirty="0" smtClean="0"/>
                        <a:t> </a:t>
                      </a:r>
                      <a:r>
                        <a:rPr lang="en-US" sz="1500" b="0" dirty="0" err="1" smtClean="0"/>
                        <a:t>Baykas</a:t>
                      </a:r>
                      <a:endParaRPr lang="en-US" sz="1500" b="0" dirty="0" smtClean="0"/>
                    </a:p>
                  </a:txBody>
                  <a:tcPr marT="45671" marB="45671"/>
                </a:tc>
                <a:extLst>
                  <a:ext uri="{0D108BD9-81ED-4DB2-BD59-A6C34878D82A}">
                    <a16:rowId xmlns:a16="http://schemas.microsoft.com/office/drawing/2014/main" val="10003"/>
                  </a:ext>
                </a:extLst>
              </a:tr>
              <a:tr h="240251">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smtClean="0"/>
                        <a:t>Kai Lennert Bober</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r>
              <a:rPr lang="de-DE" sz="1100" dirty="0" err="1" smtClean="0"/>
              <a:t>From</a:t>
            </a:r>
            <a:r>
              <a:rPr lang="de-DE" sz="1100" dirty="0" smtClean="0"/>
              <a:t> 802.15 </a:t>
            </a:r>
            <a:r>
              <a:rPr lang="de-DE" sz="1100" dirty="0" err="1" smtClean="0"/>
              <a:t>Operations</a:t>
            </a:r>
            <a:r>
              <a:rPr lang="de-DE" sz="1100" dirty="0" smtClean="0"/>
              <a:t>  Manual</a:t>
            </a:r>
            <a:endParaRPr lang="en-US" sz="1100" dirty="0"/>
          </a:p>
          <a:p>
            <a:pPr marL="0" indent="0">
              <a:buFontTx/>
              <a:buNone/>
              <a:defRPr/>
            </a:pPr>
            <a:r>
              <a:rPr lang="en-US" sz="1400" i="1" dirty="0"/>
              <a:t>Task Group Chair</a:t>
            </a:r>
          </a:p>
          <a:p>
            <a:pPr>
              <a:defRPr/>
            </a:pPr>
            <a:r>
              <a:rPr lang="en-US" sz="1100" dirty="0"/>
              <a:t>The TG Chair shall be appointed by the WG Chair and confirmed by a TG majority approval. </a:t>
            </a:r>
            <a:r>
              <a:rPr lang="en-US" sz="1100" dirty="0" smtClean="0"/>
              <a:t>The </a:t>
            </a:r>
            <a:r>
              <a:rPr lang="en-US" sz="1100" dirty="0"/>
              <a:t>TG Chair is required to confirm that the function of secretary is performed for each TG meeting. </a:t>
            </a:r>
            <a:endParaRPr lang="en-US" sz="1100" dirty="0" smtClean="0"/>
          </a:p>
          <a:p>
            <a:pPr marL="0" indent="0">
              <a:buFontTx/>
              <a:buNone/>
              <a:defRPr/>
            </a:pPr>
            <a:r>
              <a:rPr lang="en-US" sz="1200" i="1" dirty="0" smtClean="0"/>
              <a:t>Task </a:t>
            </a:r>
            <a:r>
              <a:rPr lang="en-US" sz="1200" i="1" dirty="0"/>
              <a:t>Group Vice-Chair</a:t>
            </a:r>
          </a:p>
          <a:p>
            <a:pPr>
              <a:defRPr/>
            </a:pPr>
            <a:r>
              <a:rPr lang="en-US" sz="1100" dirty="0"/>
              <a:t>TG Vice-Chair (an optional position) is appointed by the TG Chair and confirmed by a TG </a:t>
            </a:r>
            <a:r>
              <a:rPr lang="en-US" sz="1100" dirty="0" smtClean="0"/>
              <a:t>majority.</a:t>
            </a:r>
          </a:p>
          <a:p>
            <a:pPr marL="0" indent="0">
              <a:buFontTx/>
              <a:buNone/>
              <a:defRPr/>
            </a:pPr>
            <a:r>
              <a:rPr lang="en-US" sz="1200" i="1" dirty="0" smtClean="0"/>
              <a:t>Task </a:t>
            </a:r>
            <a:r>
              <a:rPr lang="en-US" sz="1200" i="1" dirty="0"/>
              <a:t>Group Secretary</a:t>
            </a:r>
          </a:p>
          <a:p>
            <a:pPr>
              <a:defRPr/>
            </a:pPr>
            <a:r>
              <a:rPr lang="en-US" sz="1100" dirty="0"/>
              <a:t>The TG Secretary shall be appointed by the TG Chair, who may also act as Secretary. TG meetings are not allowed to function without a secretary</a:t>
            </a:r>
            <a:r>
              <a:rPr lang="en-US" sz="1100" dirty="0" smtClean="0"/>
              <a:t>. </a:t>
            </a:r>
            <a:r>
              <a:rPr lang="en-US" sz="1100" dirty="0"/>
              <a:t> </a:t>
            </a:r>
            <a:r>
              <a:rPr lang="en-US" sz="1100" dirty="0" smtClean="0"/>
              <a:t>The </a:t>
            </a:r>
            <a:r>
              <a:rPr lang="en-US" sz="1100" dirty="0"/>
              <a:t>minutes of meetings taken by the TG Secretary (or designee) are to be provided to the TG Chair in time to be available to the WG Chair for publication, i.e. within 30 days after the close of the </a:t>
            </a:r>
            <a:r>
              <a:rPr lang="en-US" sz="1100" dirty="0" smtClean="0"/>
              <a:t>session.</a:t>
            </a:r>
          </a:p>
          <a:p>
            <a:pPr marL="0" indent="0">
              <a:buFontTx/>
              <a:buNone/>
              <a:defRPr/>
            </a:pPr>
            <a:r>
              <a:rPr lang="en-US" sz="1200" i="1" dirty="0" smtClean="0"/>
              <a:t>Task </a:t>
            </a:r>
            <a:r>
              <a:rPr lang="en-US" sz="1200" i="1" dirty="0"/>
              <a:t>Group Technical Editor</a:t>
            </a:r>
          </a:p>
          <a:p>
            <a:pPr>
              <a:defRPr/>
            </a:pPr>
            <a:r>
              <a:rPr lang="en-US" sz="1100" dirty="0"/>
              <a:t>The TG Technical Editor shall be appointed by the TG Chair and confirmed by a TG majority approval.</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48E48DE-CDCE-47C2-B6EB-065897CAA416}" type="slidenum">
              <a:rPr lang="en-US" altLang="en-US" sz="1200" b="0" smtClean="0"/>
              <a:pPr>
                <a:spcBef>
                  <a:spcPct val="0"/>
                </a:spcBef>
                <a:buFontTx/>
                <a:buNone/>
              </a:pPr>
              <a:t>5</a:t>
            </a:fld>
            <a:endParaRPr lang="en-US" altLang="en-US" sz="1200" b="0" smtClean="0"/>
          </a:p>
        </p:txBody>
      </p:sp>
      <p:sp>
        <p:nvSpPr>
          <p:cNvPr id="25603" name="Rectangle 2"/>
          <p:cNvSpPr>
            <a:spLocks noGrp="1" noChangeArrowheads="1"/>
          </p:cNvSpPr>
          <p:nvPr>
            <p:ph type="title"/>
          </p:nvPr>
        </p:nvSpPr>
        <p:spPr>
          <a:noFill/>
        </p:spPr>
        <p:txBody>
          <a:bodyPr/>
          <a:lstStyle/>
          <a:p>
            <a:r>
              <a:rPr lang="en-US" altLang="en-US" smtClean="0"/>
              <a:t>Task Group Operating Rules</a:t>
            </a:r>
          </a:p>
        </p:txBody>
      </p:sp>
      <p:sp>
        <p:nvSpPr>
          <p:cNvPr id="8" name="Rectangle 3"/>
          <p:cNvSpPr txBox="1">
            <a:spLocks noChangeArrowheads="1"/>
          </p:cNvSpPr>
          <p:nvPr/>
        </p:nvSpPr>
        <p:spPr bwMode="auto">
          <a:xfrm>
            <a:off x="6858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t>Anybody </a:t>
            </a:r>
            <a:r>
              <a:rPr lang="en-US" altLang="en-US" kern="0" dirty="0" smtClean="0"/>
              <a:t>can present and contribute to discussions</a:t>
            </a:r>
          </a:p>
          <a:p>
            <a:pPr>
              <a:defRPr/>
            </a:pPr>
            <a:r>
              <a:rPr lang="en-US" altLang="en-US" kern="0" dirty="0" smtClean="0"/>
              <a:t>WG members with voting right can vote and </a:t>
            </a:r>
            <a:r>
              <a:rPr lang="en-US" altLang="en-US" kern="0" dirty="0"/>
              <a:t>make </a:t>
            </a:r>
            <a:r>
              <a:rPr lang="en-US" altLang="en-US" kern="0" dirty="0" smtClean="0"/>
              <a:t>motions</a:t>
            </a:r>
            <a:endParaRPr lang="en-US" altLang="en-US" kern="0" dirty="0"/>
          </a:p>
          <a:p>
            <a:pPr>
              <a:defRPr/>
            </a:pPr>
            <a:r>
              <a:rPr lang="de-DE" altLang="en-US" kern="0" dirty="0" smtClean="0"/>
              <a:t>See IEEE 802.15 </a:t>
            </a:r>
            <a:r>
              <a:rPr lang="de-DE" altLang="en-US" kern="0" dirty="0" err="1" smtClean="0"/>
              <a:t>Operations</a:t>
            </a:r>
            <a:r>
              <a:rPr lang="de-DE" altLang="en-US" kern="0" dirty="0" smtClean="0"/>
              <a:t> Manual </a:t>
            </a:r>
            <a:r>
              <a:rPr lang="de-DE" altLang="en-US" kern="0" dirty="0" err="1" smtClean="0"/>
              <a:t>for</a:t>
            </a:r>
            <a:r>
              <a:rPr lang="de-DE" altLang="en-US" kern="0" dirty="0" smtClean="0"/>
              <a:t> </a:t>
            </a:r>
            <a:r>
              <a:rPr lang="de-DE" altLang="en-US" kern="0" dirty="0" err="1" smtClean="0"/>
              <a:t>detailed</a:t>
            </a:r>
            <a:r>
              <a:rPr lang="de-DE" altLang="en-US" kern="0" dirty="0" smtClean="0"/>
              <a:t> </a:t>
            </a:r>
            <a:r>
              <a:rPr lang="de-DE" altLang="en-US" kern="0" dirty="0" err="1" smtClean="0"/>
              <a:t>rules</a:t>
            </a:r>
            <a:r>
              <a:rPr lang="de-DE" altLang="en-US" kern="0" dirty="0" smtClean="0"/>
              <a:t> </a:t>
            </a:r>
            <a:r>
              <a:rPr lang="en-US" altLang="en-US" sz="2000" b="0" kern="0" dirty="0">
                <a:hlinkClick r:id="rId3"/>
              </a:rPr>
              <a:t>https://</a:t>
            </a:r>
            <a:r>
              <a:rPr lang="en-US" altLang="en-US" sz="2000" b="0" kern="0" dirty="0" smtClean="0">
                <a:hlinkClick r:id="rId3"/>
              </a:rPr>
              <a:t>mentor.ieee.org/802.15/dcn/10/15-10-0235-25-0000-802-15-operations-manual.docx</a:t>
            </a:r>
            <a:endParaRPr lang="en-US" altLang="en-US" sz="2000" b="0" kern="0" dirty="0" smtClean="0"/>
          </a:p>
          <a:p>
            <a:pPr marL="0" indent="0">
              <a:buFontTx/>
              <a:buNone/>
              <a:defRPr/>
            </a:pPr>
            <a:endParaRPr lang="en-US" altLang="en-US" sz="2000" b="0" kern="0" dirty="0"/>
          </a:p>
        </p:txBody>
      </p:sp>
      <p:sp>
        <p:nvSpPr>
          <p:cNvPr id="2560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6EC035D-6983-44A7-9182-D0B7115AE266}" type="slidenum">
              <a:rPr lang="en-US" altLang="en-US" sz="1200" b="0" smtClean="0"/>
              <a:pPr>
                <a:spcBef>
                  <a:spcPct val="0"/>
                </a:spcBef>
                <a:buFontTx/>
                <a:buNone/>
              </a:pPr>
              <a:t>6</a:t>
            </a:fld>
            <a:endParaRPr lang="en-US" altLang="en-US" sz="1200" b="0" smtClean="0"/>
          </a:p>
        </p:txBody>
      </p:sp>
      <p:sp>
        <p:nvSpPr>
          <p:cNvPr id="2765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schedule </a:t>
            </a:r>
            <a:r>
              <a:rPr lang="en-US" altLang="en-US" sz="3200" dirty="0" smtClean="0">
                <a:solidFill>
                  <a:schemeClr val="tx2"/>
                </a:solidFill>
              </a:rPr>
              <a:t>for January</a:t>
            </a:r>
            <a:endParaRPr lang="en-US" altLang="en-US" sz="3200" dirty="0">
              <a:solidFill>
                <a:schemeClr val="tx2"/>
              </a:solidFill>
            </a:endParaRPr>
          </a:p>
        </p:txBody>
      </p:sp>
      <p:sp>
        <p:nvSpPr>
          <p:cNvPr id="2765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le 1"/>
          <p:cNvGraphicFramePr>
            <a:graphicFrameLocks noGrp="1"/>
          </p:cNvGraphicFramePr>
          <p:nvPr>
            <p:extLst>
              <p:ext uri="{D42A27DB-BD31-4B8C-83A1-F6EECF244321}">
                <p14:modId xmlns:p14="http://schemas.microsoft.com/office/powerpoint/2010/main" val="690305743"/>
              </p:ext>
            </p:extLst>
          </p:nvPr>
        </p:nvGraphicFramePr>
        <p:xfrm>
          <a:off x="1524000" y="2209800"/>
          <a:ext cx="6096000" cy="1502176"/>
        </p:xfrm>
        <a:graphic>
          <a:graphicData uri="http://schemas.openxmlformats.org/drawingml/2006/table">
            <a:tbl>
              <a:tblPr firstRow="1" bandRow="1">
                <a:tableStyleId>{21E4AEA4-8DFA-4A89-87EB-49C32662AFE0}</a:tableStyleId>
              </a:tblPr>
              <a:tblGrid>
                <a:gridCol w="1016000">
                  <a:extLst>
                    <a:ext uri="{9D8B030D-6E8A-4147-A177-3AD203B41FA5}">
                      <a16:colId xmlns:a16="http://schemas.microsoft.com/office/drawing/2014/main" val="20000"/>
                    </a:ext>
                  </a:extLst>
                </a:gridCol>
                <a:gridCol w="1016000">
                  <a:extLst>
                    <a:ext uri="{9D8B030D-6E8A-4147-A177-3AD203B41FA5}">
                      <a16:colId xmlns:a16="http://schemas.microsoft.com/office/drawing/2014/main" val="20001"/>
                    </a:ext>
                  </a:extLst>
                </a:gridCol>
                <a:gridCol w="1016000">
                  <a:extLst>
                    <a:ext uri="{9D8B030D-6E8A-4147-A177-3AD203B41FA5}">
                      <a16:colId xmlns:a16="http://schemas.microsoft.com/office/drawing/2014/main" val="20002"/>
                    </a:ext>
                  </a:extLst>
                </a:gridCol>
                <a:gridCol w="1016000">
                  <a:extLst>
                    <a:ext uri="{9D8B030D-6E8A-4147-A177-3AD203B41FA5}">
                      <a16:colId xmlns:a16="http://schemas.microsoft.com/office/drawing/2014/main" val="20003"/>
                    </a:ext>
                  </a:extLst>
                </a:gridCol>
                <a:gridCol w="1016000">
                  <a:extLst>
                    <a:ext uri="{9D8B030D-6E8A-4147-A177-3AD203B41FA5}">
                      <a16:colId xmlns:a16="http://schemas.microsoft.com/office/drawing/2014/main" val="20004"/>
                    </a:ext>
                  </a:extLst>
                </a:gridCol>
                <a:gridCol w="1016000">
                  <a:extLst>
                    <a:ext uri="{9D8B030D-6E8A-4147-A177-3AD203B41FA5}">
                      <a16:colId xmlns:a16="http://schemas.microsoft.com/office/drawing/2014/main" val="346951140"/>
                    </a:ext>
                  </a:extLst>
                </a:gridCol>
              </a:tblGrid>
              <a:tr h="751088">
                <a:tc>
                  <a:txBody>
                    <a:bodyPr/>
                    <a:lstStyle/>
                    <a:p>
                      <a:endParaRPr lang="en-US" sz="1800" dirty="0"/>
                    </a:p>
                  </a:txBody>
                  <a:tcPr marT="45744" marB="45744"/>
                </a:tc>
                <a:tc>
                  <a:txBody>
                    <a:bodyPr/>
                    <a:lstStyle/>
                    <a:p>
                      <a:pPr algn="ctr"/>
                      <a:r>
                        <a:rPr lang="en-US" sz="1800" dirty="0" smtClean="0"/>
                        <a:t>FRI</a:t>
                      </a:r>
                      <a:endParaRPr lang="en-US" sz="1800" dirty="0"/>
                    </a:p>
                  </a:txBody>
                  <a:tcPr marT="45744" marB="45744"/>
                </a:tc>
                <a:tc>
                  <a:txBody>
                    <a:bodyPr/>
                    <a:lstStyle/>
                    <a:p>
                      <a:pPr algn="ctr"/>
                      <a:r>
                        <a:rPr lang="en-US" sz="1800" dirty="0" smtClean="0"/>
                        <a:t>MON</a:t>
                      </a:r>
                      <a:endParaRPr lang="en-US" sz="1800" dirty="0"/>
                    </a:p>
                  </a:txBody>
                  <a:tcPr marT="45744" marB="45744"/>
                </a:tc>
                <a:tc>
                  <a:txBody>
                    <a:bodyPr/>
                    <a:lstStyle/>
                    <a:p>
                      <a:pPr algn="ctr"/>
                      <a:r>
                        <a:rPr lang="en-US" sz="1800" dirty="0" smtClean="0"/>
                        <a:t>TUES</a:t>
                      </a:r>
                      <a:endParaRPr lang="en-US" sz="1800" dirty="0"/>
                    </a:p>
                  </a:txBody>
                  <a:tcPr marT="45744" marB="45744"/>
                </a:tc>
                <a:tc>
                  <a:txBody>
                    <a:bodyPr/>
                    <a:lstStyle/>
                    <a:p>
                      <a:pPr algn="ctr"/>
                      <a:r>
                        <a:rPr lang="en-US" sz="1800" dirty="0" smtClean="0"/>
                        <a:t>WED</a:t>
                      </a:r>
                      <a:endParaRPr lang="en-US" sz="1800" dirty="0"/>
                    </a:p>
                  </a:txBody>
                  <a:tcPr marT="45744" marB="45744"/>
                </a:tc>
                <a:tc>
                  <a:txBody>
                    <a:bodyPr/>
                    <a:lstStyle/>
                    <a:p>
                      <a:pPr algn="ctr"/>
                      <a:r>
                        <a:rPr lang="en-US" sz="1800" dirty="0" smtClean="0"/>
                        <a:t>FRI</a:t>
                      </a:r>
                      <a:endParaRPr lang="en-US" sz="1800" dirty="0"/>
                    </a:p>
                  </a:txBody>
                  <a:tcPr marT="45744" marB="45744"/>
                </a:tc>
                <a:extLst>
                  <a:ext uri="{0D108BD9-81ED-4DB2-BD59-A6C34878D82A}">
                    <a16:rowId xmlns:a16="http://schemas.microsoft.com/office/drawing/2014/main" val="10000"/>
                  </a:ext>
                </a:extLst>
              </a:tr>
              <a:tr h="751088">
                <a:tc>
                  <a:txBody>
                    <a:bodyPr/>
                    <a:lstStyle/>
                    <a:p>
                      <a:pPr algn="ctr"/>
                      <a:r>
                        <a:rPr lang="en-US" sz="1800" dirty="0" smtClean="0"/>
                        <a:t>9-11 EDT</a:t>
                      </a:r>
                      <a:endParaRPr lang="en-US" sz="18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TG13#1</a:t>
                      </a:r>
                      <a:endParaRPr lang="en-US" sz="14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400" b="1" dirty="0" smtClean="0"/>
                        <a:t>TG13#2</a:t>
                      </a:r>
                      <a:endParaRPr lang="en-US" sz="12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600" i="1"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smtClean="0"/>
                        <a:t>TG13#3</a:t>
                      </a:r>
                      <a:endParaRPr lang="en-US" sz="1400" b="0"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tx1"/>
                          </a:solidFill>
                        </a:rPr>
                        <a:t>WG15</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tx1"/>
                          </a:solidFill>
                        </a:rPr>
                        <a:t>Closing</a:t>
                      </a:r>
                    </a:p>
                  </a:txBody>
                  <a:tcPr marT="45744" marB="45744" anchor="ct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sz="2000" dirty="0" smtClean="0"/>
              <a:t>Agenda in </a:t>
            </a:r>
            <a:r>
              <a:rPr lang="de-DE" sz="2000" dirty="0" err="1" smtClean="0"/>
              <a:t>doc</a:t>
            </a:r>
            <a:r>
              <a:rPr lang="de-DE" sz="2000" dirty="0" smtClean="0"/>
              <a:t>. </a:t>
            </a:r>
            <a:r>
              <a:rPr lang="de-DE" sz="2000" dirty="0" smtClean="0"/>
              <a:t>15-21/0031r2</a:t>
            </a:r>
            <a:endParaRPr lang="de-DE" sz="2000" dirty="0" smtClean="0"/>
          </a:p>
          <a:p>
            <a:pPr marL="342900" indent="-342900" algn="just">
              <a:buFont typeface="Arial" panose="020B0604020202020204" pitchFamily="34" charset="0"/>
              <a:buChar char="•"/>
              <a:defRPr/>
            </a:pPr>
            <a:r>
              <a:rPr lang="de-DE" sz="2000" dirty="0" smtClean="0"/>
              <a:t>3 </a:t>
            </a:r>
            <a:r>
              <a:rPr lang="de-DE" sz="2000" dirty="0" err="1" smtClean="0"/>
              <a:t>slots</a:t>
            </a:r>
            <a:endParaRPr lang="de-DE" sz="2000" dirty="0" smtClean="0"/>
          </a:p>
          <a:p>
            <a:pPr marL="342900" indent="-342900" algn="just">
              <a:buFont typeface="Arial" panose="020B0604020202020204" pitchFamily="34" charset="0"/>
              <a:buChar char="•"/>
              <a:defRPr/>
            </a:pPr>
            <a:r>
              <a:rPr lang="de-DE" sz="2000" dirty="0" err="1" smtClean="0"/>
              <a:t>Friday</a:t>
            </a:r>
            <a:endParaRPr lang="de-DE" sz="2000" dirty="0" smtClean="0"/>
          </a:p>
          <a:p>
            <a:pPr marL="1085850" lvl="1" indent="-342900" algn="just">
              <a:buFont typeface="Arial" panose="020B0604020202020204" pitchFamily="34" charset="0"/>
              <a:buChar char="•"/>
              <a:defRPr/>
            </a:pPr>
            <a:r>
              <a:rPr lang="de-DE" sz="1800" b="1" dirty="0" smtClean="0"/>
              <a:t>TG13 </a:t>
            </a:r>
            <a:r>
              <a:rPr lang="de-DE" sz="1800" b="1" dirty="0" err="1"/>
              <a:t>draft</a:t>
            </a:r>
            <a:r>
              <a:rPr lang="de-DE" sz="1800" b="1" dirty="0"/>
              <a:t> </a:t>
            </a:r>
            <a:r>
              <a:rPr lang="de-DE" sz="1800" b="1" dirty="0" smtClean="0"/>
              <a:t>D4.0 </a:t>
            </a:r>
            <a:r>
              <a:rPr lang="de-DE" sz="1800" b="1" dirty="0" smtClean="0"/>
              <a:t>was </a:t>
            </a:r>
            <a:r>
              <a:rPr lang="de-DE" sz="1800" b="1" dirty="0" err="1" smtClean="0"/>
              <a:t>approved</a:t>
            </a:r>
            <a:r>
              <a:rPr lang="de-DE" sz="1800" b="1" dirty="0" smtClean="0"/>
              <a:t> in </a:t>
            </a:r>
            <a:r>
              <a:rPr lang="de-DE" sz="1800" b="1" dirty="0" err="1" smtClean="0"/>
              <a:t>the</a:t>
            </a:r>
            <a:r>
              <a:rPr lang="de-DE" sz="1800" b="1" dirty="0" smtClean="0"/>
              <a:t> initial SA </a:t>
            </a:r>
            <a:r>
              <a:rPr lang="de-DE" sz="1800" b="1" dirty="0" err="1" smtClean="0"/>
              <a:t>ballot</a:t>
            </a:r>
            <a:r>
              <a:rPr lang="de-DE" sz="1800" b="1" dirty="0" smtClean="0"/>
              <a:t>!</a:t>
            </a:r>
            <a:endParaRPr lang="de-DE" sz="1800" b="1" dirty="0" smtClean="0"/>
          </a:p>
          <a:p>
            <a:pPr marL="1085850" lvl="1" indent="-342900" algn="just">
              <a:buFont typeface="Arial" panose="020B0604020202020204" pitchFamily="34" charset="0"/>
              <a:buChar char="•"/>
              <a:defRPr/>
            </a:pPr>
            <a:r>
              <a:rPr lang="de-DE" sz="1800" dirty="0" smtClean="0"/>
              <a:t>(82% </a:t>
            </a:r>
            <a:r>
              <a:rPr lang="de-DE" sz="1800" dirty="0" err="1" smtClean="0"/>
              <a:t>participation</a:t>
            </a:r>
            <a:r>
              <a:rPr lang="de-DE" sz="1800" dirty="0" smtClean="0"/>
              <a:t>, 95% </a:t>
            </a:r>
            <a:r>
              <a:rPr lang="de-DE" sz="1800" dirty="0" err="1" smtClean="0"/>
              <a:t>approval</a:t>
            </a:r>
            <a:r>
              <a:rPr lang="de-DE" sz="1800" dirty="0" smtClean="0"/>
              <a:t> rate, 314 </a:t>
            </a:r>
            <a:r>
              <a:rPr lang="de-DE" sz="1800" dirty="0" err="1" smtClean="0"/>
              <a:t>comments</a:t>
            </a:r>
            <a:r>
              <a:rPr lang="de-DE" sz="1800" dirty="0" smtClean="0"/>
              <a:t> </a:t>
            </a:r>
            <a:r>
              <a:rPr lang="de-DE" sz="1800" dirty="0" err="1" smtClean="0"/>
              <a:t>to</a:t>
            </a:r>
            <a:r>
              <a:rPr lang="de-DE" sz="1800" dirty="0" smtClean="0"/>
              <a:t> </a:t>
            </a:r>
            <a:r>
              <a:rPr lang="de-DE" sz="1800" dirty="0" err="1" smtClean="0"/>
              <a:t>be</a:t>
            </a:r>
            <a:r>
              <a:rPr lang="de-DE" sz="1800" dirty="0" smtClean="0"/>
              <a:t> </a:t>
            </a:r>
            <a:r>
              <a:rPr lang="de-DE" sz="1800" dirty="0" err="1" smtClean="0"/>
              <a:t>resolved</a:t>
            </a:r>
            <a:r>
              <a:rPr lang="de-DE" sz="1800" dirty="0" smtClean="0"/>
              <a:t>)</a:t>
            </a:r>
            <a:endParaRPr lang="de-DE" sz="1800" dirty="0"/>
          </a:p>
          <a:p>
            <a:pPr marL="1085850" lvl="1" indent="-342900" algn="just">
              <a:buFont typeface="Arial" panose="020B0604020202020204" pitchFamily="34" charset="0"/>
              <a:buChar char="•"/>
              <a:defRPr/>
            </a:pPr>
            <a:r>
              <a:rPr lang="de-DE" sz="1800" dirty="0" smtClean="0"/>
              <a:t>Review </a:t>
            </a:r>
            <a:r>
              <a:rPr lang="de-DE" sz="1800" dirty="0" err="1" smtClean="0"/>
              <a:t>status</a:t>
            </a:r>
            <a:r>
              <a:rPr lang="de-DE" sz="1800" dirty="0" smtClean="0"/>
              <a:t> </a:t>
            </a:r>
            <a:r>
              <a:rPr lang="de-DE" sz="1800" dirty="0" err="1" smtClean="0"/>
              <a:t>of</a:t>
            </a:r>
            <a:r>
              <a:rPr lang="de-DE" sz="1800" dirty="0" smtClean="0"/>
              <a:t> </a:t>
            </a:r>
            <a:r>
              <a:rPr lang="de-DE" sz="1800" dirty="0" err="1" smtClean="0"/>
              <a:t>the</a:t>
            </a:r>
            <a:r>
              <a:rPr lang="de-DE" sz="1800" dirty="0" smtClean="0"/>
              <a:t> </a:t>
            </a:r>
            <a:r>
              <a:rPr lang="de-DE" sz="1800" dirty="0" err="1" smtClean="0"/>
              <a:t>comments</a:t>
            </a:r>
            <a:r>
              <a:rPr lang="de-DE" sz="1800" dirty="0" smtClean="0"/>
              <a:t>, </a:t>
            </a:r>
            <a:r>
              <a:rPr lang="de-DE" sz="1800" dirty="0" err="1" smtClean="0"/>
              <a:t>upload</a:t>
            </a:r>
            <a:r>
              <a:rPr lang="de-DE" sz="1800" dirty="0" smtClean="0"/>
              <a:t> </a:t>
            </a:r>
            <a:r>
              <a:rPr lang="de-DE" sz="1800" dirty="0" err="1" smtClean="0"/>
              <a:t>comment</a:t>
            </a:r>
            <a:r>
              <a:rPr lang="de-DE" sz="1800" dirty="0" smtClean="0"/>
              <a:t> </a:t>
            </a:r>
            <a:r>
              <a:rPr lang="de-DE" sz="1800" dirty="0" err="1" smtClean="0"/>
              <a:t>sheet</a:t>
            </a:r>
            <a:endParaRPr lang="de-DE" sz="1800" dirty="0" smtClean="0"/>
          </a:p>
          <a:p>
            <a:pPr marL="1085850" lvl="1" indent="-342900" algn="just">
              <a:buFont typeface="Arial" panose="020B0604020202020204" pitchFamily="34" charset="0"/>
              <a:buChar char="•"/>
              <a:defRPr/>
            </a:pPr>
            <a:r>
              <a:rPr lang="de-DE" sz="1800" dirty="0" err="1" smtClean="0"/>
              <a:t>Organize</a:t>
            </a:r>
            <a:r>
              <a:rPr lang="de-DE" sz="1800" dirty="0" smtClean="0"/>
              <a:t> </a:t>
            </a:r>
            <a:r>
              <a:rPr lang="de-DE" sz="1800" dirty="0" err="1" smtClean="0"/>
              <a:t>the</a:t>
            </a:r>
            <a:r>
              <a:rPr lang="de-DE" sz="1800" dirty="0" smtClean="0"/>
              <a:t> </a:t>
            </a:r>
            <a:r>
              <a:rPr lang="de-DE" sz="1800" dirty="0" err="1" smtClean="0"/>
              <a:t>work</a:t>
            </a:r>
            <a:r>
              <a:rPr lang="de-DE" sz="1800" dirty="0" smtClean="0"/>
              <a:t> </a:t>
            </a:r>
            <a:r>
              <a:rPr lang="de-DE" sz="1800" dirty="0" err="1" smtClean="0"/>
              <a:t>to</a:t>
            </a:r>
            <a:r>
              <a:rPr lang="de-DE" sz="1800" dirty="0" smtClean="0"/>
              <a:t> </a:t>
            </a:r>
            <a:r>
              <a:rPr lang="de-DE" sz="1800" dirty="0" err="1" smtClean="0"/>
              <a:t>resolve</a:t>
            </a:r>
            <a:r>
              <a:rPr lang="de-DE" sz="1800" dirty="0" smtClean="0"/>
              <a:t> </a:t>
            </a:r>
            <a:r>
              <a:rPr lang="de-DE" sz="1800" dirty="0" err="1" smtClean="0"/>
              <a:t>them</a:t>
            </a:r>
            <a:endParaRPr lang="de-DE" sz="1800" dirty="0" smtClean="0"/>
          </a:p>
          <a:p>
            <a:pPr marL="1085850" lvl="1" indent="-342900" algn="just">
              <a:buFont typeface="Arial" panose="020B0604020202020204" pitchFamily="34" charset="0"/>
              <a:buChar char="•"/>
              <a:defRPr/>
            </a:pPr>
            <a:r>
              <a:rPr lang="de-DE" sz="1800" dirty="0" err="1" smtClean="0"/>
              <a:t>Resolve</a:t>
            </a:r>
            <a:r>
              <a:rPr lang="de-DE" sz="1800" dirty="0" smtClean="0"/>
              <a:t> </a:t>
            </a:r>
            <a:r>
              <a:rPr lang="de-DE" sz="1800" dirty="0" err="1" smtClean="0"/>
              <a:t>selected</a:t>
            </a:r>
            <a:r>
              <a:rPr lang="de-DE" sz="1800" dirty="0" smtClean="0"/>
              <a:t> </a:t>
            </a:r>
            <a:r>
              <a:rPr lang="de-DE" sz="1800" dirty="0" err="1" smtClean="0"/>
              <a:t>comment</a:t>
            </a:r>
            <a:r>
              <a:rPr lang="de-DE" sz="1800" dirty="0" smtClean="0"/>
              <a:t> </a:t>
            </a:r>
            <a:r>
              <a:rPr lang="de-DE" sz="1800" dirty="0" err="1" smtClean="0"/>
              <a:t>already</a:t>
            </a:r>
            <a:r>
              <a:rPr lang="de-DE" sz="1800" dirty="0" smtClean="0"/>
              <a:t> </a:t>
            </a:r>
          </a:p>
          <a:p>
            <a:pPr marL="342900" indent="-342900" algn="just">
              <a:buFont typeface="Arial" panose="020B0604020202020204" pitchFamily="34" charset="0"/>
              <a:buChar char="•"/>
              <a:defRPr/>
            </a:pPr>
            <a:r>
              <a:rPr lang="de-DE" sz="2000" dirty="0" err="1" smtClean="0"/>
              <a:t>Monday</a:t>
            </a:r>
            <a:endParaRPr lang="de-DE" sz="2000" dirty="0" smtClean="0"/>
          </a:p>
          <a:p>
            <a:pPr marL="1085850" lvl="1" indent="-342900" algn="just">
              <a:buFont typeface="Arial" panose="020B0604020202020204" pitchFamily="34" charset="0"/>
              <a:buChar char="•"/>
              <a:defRPr/>
            </a:pPr>
            <a:r>
              <a:rPr lang="de-DE" sz="1800" dirty="0" err="1" smtClean="0"/>
              <a:t>Resolve</a:t>
            </a:r>
            <a:r>
              <a:rPr lang="de-DE" sz="1800" dirty="0" smtClean="0"/>
              <a:t> </a:t>
            </a:r>
            <a:r>
              <a:rPr lang="de-DE" sz="1800" dirty="0" err="1" smtClean="0"/>
              <a:t>comments</a:t>
            </a:r>
            <a:r>
              <a:rPr lang="de-DE" sz="1800" dirty="0" smtClean="0"/>
              <a:t> </a:t>
            </a:r>
            <a:r>
              <a:rPr lang="de-DE" sz="1800" dirty="0" err="1" smtClean="0"/>
              <a:t>against</a:t>
            </a:r>
            <a:r>
              <a:rPr lang="de-DE" sz="1800" dirty="0" smtClean="0"/>
              <a:t> D4</a:t>
            </a:r>
            <a:endParaRPr lang="de-DE" sz="1800" dirty="0"/>
          </a:p>
          <a:p>
            <a:pPr marL="342900" indent="-342900" algn="just">
              <a:buFont typeface="Arial" panose="020B0604020202020204" pitchFamily="34" charset="0"/>
              <a:buChar char="•"/>
              <a:defRPr/>
            </a:pPr>
            <a:r>
              <a:rPr lang="de-DE" sz="2200" dirty="0" err="1" smtClean="0"/>
              <a:t>Wednesday</a:t>
            </a:r>
            <a:endParaRPr lang="de-DE" sz="2200" dirty="0" smtClean="0"/>
          </a:p>
          <a:p>
            <a:pPr marL="1085850" lvl="1" indent="-342900" algn="just">
              <a:buFont typeface="Arial" panose="020B0604020202020204" pitchFamily="34" charset="0"/>
              <a:buChar char="•"/>
              <a:defRPr/>
            </a:pPr>
            <a:r>
              <a:rPr lang="de-DE" sz="1800" dirty="0" err="1" smtClean="0"/>
              <a:t>Resolve</a:t>
            </a:r>
            <a:r>
              <a:rPr lang="de-DE" sz="1800" dirty="0" smtClean="0"/>
              <a:t> </a:t>
            </a:r>
            <a:r>
              <a:rPr lang="de-DE" sz="1800" dirty="0" err="1" smtClean="0"/>
              <a:t>comments</a:t>
            </a:r>
            <a:r>
              <a:rPr lang="de-DE" sz="1800" dirty="0" smtClean="0"/>
              <a:t>, </a:t>
            </a:r>
            <a:r>
              <a:rPr lang="de-DE" sz="1800" dirty="0" err="1" smtClean="0"/>
              <a:t>organize</a:t>
            </a:r>
            <a:r>
              <a:rPr lang="de-DE" sz="1800" dirty="0" smtClean="0"/>
              <a:t> </a:t>
            </a:r>
            <a:r>
              <a:rPr lang="de-DE" sz="1800" dirty="0" err="1" smtClean="0"/>
              <a:t>regluar</a:t>
            </a:r>
            <a:r>
              <a:rPr lang="de-DE" sz="1800" dirty="0" smtClean="0"/>
              <a:t> </a:t>
            </a:r>
            <a:r>
              <a:rPr lang="de-DE" sz="1800" dirty="0" err="1" smtClean="0"/>
              <a:t>Telcos</a:t>
            </a:r>
            <a:endParaRPr lang="de-DE" sz="1800" dirty="0"/>
          </a:p>
          <a:p>
            <a:pPr marL="342900" indent="-342900" algn="just">
              <a:buFont typeface="Arial" panose="020B0604020202020204" pitchFamily="34" charset="0"/>
              <a:buChar char="•"/>
              <a:defRPr/>
            </a:pPr>
            <a:endParaRPr lang="de-DE" sz="22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7</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activities this 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F3A9A60-05B2-4253-9F90-0E6A530182DC}" type="slidenum">
              <a:rPr lang="en-US" altLang="en-US" sz="1200" b="0" smtClean="0"/>
              <a:pPr>
                <a:spcBef>
                  <a:spcPct val="0"/>
                </a:spcBef>
                <a:buFontTx/>
                <a:buNone/>
              </a:pPr>
              <a:t>8</a:t>
            </a:fld>
            <a:endParaRPr lang="en-US" altLang="en-US" sz="1200" b="0" smtClean="0"/>
          </a:p>
        </p:txBody>
      </p:sp>
      <p:sp>
        <p:nvSpPr>
          <p:cNvPr id="3174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#1</a:t>
            </a:r>
            <a:endParaRPr lang="en-US" altLang="en-US" sz="3600" dirty="0"/>
          </a:p>
          <a:p>
            <a:pPr algn="just">
              <a:buFontTx/>
              <a:buNone/>
            </a:pPr>
            <a:r>
              <a:rPr lang="en-US" altLang="en-US" sz="3600" dirty="0" smtClean="0"/>
              <a:t>FRIDAY, Jan 15, 2021, 9-11 ET</a:t>
            </a:r>
            <a:endParaRPr lang="en-US" altLang="en-US" dirty="0"/>
          </a:p>
        </p:txBody>
      </p:sp>
      <p:sp>
        <p:nvSpPr>
          <p:cNvPr id="3174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2" name="Tabelle 1"/>
          <p:cNvGraphicFramePr>
            <a:graphicFrameLocks noGrp="1"/>
          </p:cNvGraphicFramePr>
          <p:nvPr>
            <p:extLst>
              <p:ext uri="{D42A27DB-BD31-4B8C-83A1-F6EECF244321}">
                <p14:modId xmlns:p14="http://schemas.microsoft.com/office/powerpoint/2010/main" val="1885224452"/>
              </p:ext>
            </p:extLst>
          </p:nvPr>
        </p:nvGraphicFramePr>
        <p:xfrm>
          <a:off x="571500" y="2215189"/>
          <a:ext cx="8077200" cy="3658480"/>
        </p:xfrm>
        <a:graphic>
          <a:graphicData uri="http://schemas.openxmlformats.org/drawingml/2006/table">
            <a:tbl>
              <a:tblPr firstRow="1" bandRow="1">
                <a:tableStyleId>{5C22544A-7EE6-4342-B048-85BDC9FD1C3A}</a:tableStyleId>
              </a:tblPr>
              <a:tblGrid>
                <a:gridCol w="7239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347212">
                <a:tc>
                  <a:txBody>
                    <a:bodyPr/>
                    <a:lstStyle/>
                    <a:p>
                      <a:r>
                        <a:rPr lang="de-DE" sz="1800" dirty="0" smtClean="0"/>
                        <a:t>Item</a:t>
                      </a:r>
                      <a:endParaRPr lang="en-US" sz="1800" dirty="0"/>
                    </a:p>
                  </a:txBody>
                  <a:tcPr marT="45764" marB="45764"/>
                </a:tc>
                <a:tc>
                  <a:txBody>
                    <a:bodyPr/>
                    <a:lstStyle/>
                    <a:p>
                      <a:r>
                        <a:rPr lang="de-DE" sz="1800" dirty="0" smtClean="0"/>
                        <a:t>Time</a:t>
                      </a:r>
                      <a:endParaRPr lang="en-US" sz="1800" dirty="0"/>
                    </a:p>
                  </a:txBody>
                  <a:tcPr marT="45764" marB="45764"/>
                </a:tc>
                <a:extLst>
                  <a:ext uri="{0D108BD9-81ED-4DB2-BD59-A6C34878D82A}">
                    <a16:rowId xmlns:a16="http://schemas.microsoft.com/office/drawing/2014/main" val="10000"/>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64" marB="45764"/>
                </a:tc>
                <a:tc>
                  <a:txBody>
                    <a:bodyPr/>
                    <a:lstStyle/>
                    <a:p>
                      <a:r>
                        <a:rPr lang="de-DE" sz="1800" dirty="0" smtClean="0"/>
                        <a:t>3</a:t>
                      </a:r>
                      <a:endParaRPr lang="en-US" sz="1800" dirty="0"/>
                    </a:p>
                  </a:txBody>
                  <a:tcPr marT="45764" marB="45764"/>
                </a:tc>
                <a:extLst>
                  <a:ext uri="{0D108BD9-81ED-4DB2-BD59-A6C34878D82A}">
                    <a16:rowId xmlns:a16="http://schemas.microsoft.com/office/drawing/2014/main" val="10001"/>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Welcome, Who is Who</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2"/>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/Who takes minutes</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3"/>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Approve Meeting Agenda in doc. 15-21/0031r1</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4269175510"/>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Discuss outcome</a:t>
                      </a:r>
                      <a:r>
                        <a:rPr lang="en-GB" altLang="en-US" sz="1800" baseline="0" dirty="0" smtClean="0"/>
                        <a:t> of SA ballot</a:t>
                      </a:r>
                      <a:endParaRPr lang="en-GB" altLang="en-US" sz="1800" dirty="0" smtClean="0"/>
                    </a:p>
                  </a:txBody>
                  <a:tcPr marT="45764" marB="45764"/>
                </a:tc>
                <a:tc>
                  <a:txBody>
                    <a:bodyPr/>
                    <a:lstStyle/>
                    <a:p>
                      <a:r>
                        <a:rPr lang="en-US" sz="1800" dirty="0" smtClean="0"/>
                        <a:t>30</a:t>
                      </a:r>
                      <a:endParaRPr lang="en-US" sz="1800" dirty="0"/>
                    </a:p>
                  </a:txBody>
                  <a:tcPr marT="45764" marB="45764"/>
                </a:tc>
                <a:extLst>
                  <a:ext uri="{0D108BD9-81ED-4DB2-BD59-A6C34878D82A}">
                    <a16:rowId xmlns:a16="http://schemas.microsoft.com/office/drawing/2014/main" val="1746684843"/>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Review the comments</a:t>
                      </a:r>
                    </a:p>
                  </a:txBody>
                  <a:tcPr marT="45764" marB="45764"/>
                </a:tc>
                <a:tc>
                  <a:txBody>
                    <a:bodyPr/>
                    <a:lstStyle/>
                    <a:p>
                      <a:r>
                        <a:rPr lang="en-US" sz="1800" dirty="0" smtClean="0"/>
                        <a:t>30</a:t>
                      </a:r>
                      <a:endParaRPr lang="en-US" sz="1800" dirty="0"/>
                    </a:p>
                  </a:txBody>
                  <a:tcPr marT="45764" marB="45764"/>
                </a:tc>
                <a:extLst>
                  <a:ext uri="{0D108BD9-81ED-4DB2-BD59-A6C34878D82A}">
                    <a16:rowId xmlns:a16="http://schemas.microsoft.com/office/drawing/2014/main" val="10004"/>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Resolve </a:t>
                      </a:r>
                      <a:r>
                        <a:rPr lang="en-GB" altLang="en-US" sz="1800" dirty="0" smtClean="0"/>
                        <a:t>initial comments</a:t>
                      </a:r>
                      <a:endParaRPr lang="en-GB" altLang="en-US" sz="1800" dirty="0" smtClean="0"/>
                    </a:p>
                  </a:txBody>
                  <a:tcPr marT="45764" marB="45764"/>
                </a:tc>
                <a:tc>
                  <a:txBody>
                    <a:bodyPr/>
                    <a:lstStyle/>
                    <a:p>
                      <a:r>
                        <a:rPr lang="en-US" sz="1800" dirty="0" smtClean="0"/>
                        <a:t>30</a:t>
                      </a:r>
                      <a:endParaRPr lang="en-US" sz="1800" dirty="0"/>
                    </a:p>
                  </a:txBody>
                  <a:tcPr marT="45764" marB="45764"/>
                </a:tc>
                <a:extLst>
                  <a:ext uri="{0D108BD9-81ED-4DB2-BD59-A6C34878D82A}">
                    <a16:rowId xmlns:a16="http://schemas.microsoft.com/office/drawing/2014/main" val="894481714"/>
                  </a:ext>
                </a:extLst>
              </a:tr>
              <a:tr h="3333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Table </a:t>
                      </a:r>
                      <a:r>
                        <a:rPr lang="en-GB" altLang="en-US" sz="1800" dirty="0" smtClean="0"/>
                        <a:t>Motion to </a:t>
                      </a:r>
                      <a:r>
                        <a:rPr lang="en-GB" altLang="en-US" sz="1800" dirty="0" smtClean="0"/>
                        <a:t>approve the minutes </a:t>
                      </a:r>
                      <a:r>
                        <a:rPr lang="en-GB" altLang="en-US" sz="1800" dirty="0" smtClean="0"/>
                        <a:t>of Nov. and </a:t>
                      </a:r>
                      <a:r>
                        <a:rPr lang="en-GB" altLang="en-US" sz="1800" dirty="0" smtClean="0"/>
                        <a:t>CRG telco to Monday</a:t>
                      </a:r>
                    </a:p>
                  </a:txBody>
                  <a:tcPr marT="45764" marB="45764"/>
                </a:tc>
                <a:tc>
                  <a:txBody>
                    <a:bodyPr/>
                    <a:lstStyle/>
                    <a:p>
                      <a:r>
                        <a:rPr lang="en-US" sz="1800" dirty="0" smtClean="0"/>
                        <a:t>10</a:t>
                      </a:r>
                      <a:endParaRPr lang="en-US" sz="1800" dirty="0"/>
                    </a:p>
                  </a:txBody>
                  <a:tcPr marT="45764" marB="45764"/>
                </a:tc>
                <a:extLst>
                  <a:ext uri="{0D108BD9-81ED-4DB2-BD59-A6C34878D82A}">
                    <a16:rowId xmlns:a16="http://schemas.microsoft.com/office/drawing/2014/main" val="3719672053"/>
                  </a:ext>
                </a:extLst>
              </a:tr>
              <a:tr h="3333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64" marB="45764"/>
                </a:tc>
                <a:tc>
                  <a:txBody>
                    <a:bodyPr/>
                    <a:lstStyle/>
                    <a:p>
                      <a:r>
                        <a:rPr lang="de-DE" sz="1800" dirty="0" smtClean="0"/>
                        <a:t>2</a:t>
                      </a:r>
                      <a:endParaRPr lang="en-US" sz="1800" dirty="0"/>
                    </a:p>
                  </a:txBody>
                  <a:tcPr marT="45764" marB="45764"/>
                </a:tc>
                <a:extLst>
                  <a:ext uri="{0D108BD9-81ED-4DB2-BD59-A6C34878D82A}">
                    <a16:rowId xmlns:a16="http://schemas.microsoft.com/office/drawing/2014/main" val="10006"/>
                  </a:ext>
                </a:extLst>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9</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agenda in 15-21/0031r1.</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Kai Lennert Bober	</a:t>
            </a:r>
          </a:p>
          <a:p>
            <a:pPr algn="just">
              <a:buFontTx/>
              <a:buNone/>
            </a:pPr>
            <a:r>
              <a:rPr lang="en-GB" altLang="en-US" dirty="0" smtClean="0">
                <a:sym typeface="Wingdings" panose="05000000000000000000" pitchFamily="2" charset="2"/>
              </a:rPr>
              <a:t>Seconded by	Joerg Robert</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1458144162"/>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969</Words>
  <Application>Microsoft Office PowerPoint</Application>
  <PresentationFormat>Bildschirmpräsentation (4:3)</PresentationFormat>
  <Paragraphs>245</Paragraphs>
  <Slides>15</Slides>
  <Notes>14</Notes>
  <HiddenSlides>1</HiddenSlides>
  <MMClips>0</MMClips>
  <ScaleCrop>false</ScaleCrop>
  <HeadingPairs>
    <vt:vector size="8" baseType="variant">
      <vt:variant>
        <vt:lpstr>Verwendete Schriftarten</vt:lpstr>
      </vt:variant>
      <vt:variant>
        <vt:i4>5</vt:i4>
      </vt:variant>
      <vt:variant>
        <vt:lpstr>Design</vt:lpstr>
      </vt:variant>
      <vt:variant>
        <vt:i4>1</vt:i4>
      </vt:variant>
      <vt:variant>
        <vt:lpstr>Eingebettete OLE-Server</vt:lpstr>
      </vt:variant>
      <vt:variant>
        <vt:i4>1</vt:i4>
      </vt:variant>
      <vt:variant>
        <vt:lpstr>Folientitel</vt:lpstr>
      </vt:variant>
      <vt:variant>
        <vt:i4>15</vt:i4>
      </vt:variant>
    </vt:vector>
  </HeadingPairs>
  <TitlesOfParts>
    <vt:vector size="22" baseType="lpstr">
      <vt:lpstr>MS PGothic</vt:lpstr>
      <vt:lpstr>MS PGothic</vt:lpstr>
      <vt:lpstr>Arial</vt:lpstr>
      <vt:lpstr>Times New Roman</vt:lpstr>
      <vt:lpstr>Wingdings</vt:lpstr>
      <vt:lpstr>802-11-Submission</vt:lpstr>
      <vt:lpstr>Document</vt:lpstr>
      <vt:lpstr>IEEE 802.15 TG13  Multi-Gbit/s Optical Wireless Communication  January 2021 Meeting Minutes</vt:lpstr>
      <vt:lpstr>PowerPoint-Präsentation</vt:lpstr>
      <vt:lpstr>PowerPoint-Präsentation</vt:lpstr>
      <vt:lpstr>PowerPoint-Präsentation</vt:lpstr>
      <vt:lpstr>Task Group Operating Rules</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Plan for finalization of TG13 Spec</vt:lpstr>
      <vt:lpstr>PowerPoint-Präsentation</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15-19/0494r0</dc:title>
  <dc:subject>Task Group AY November 2015 Meeting Agenda</dc:subject>
  <dc:creator>Jungnickel, Volker</dc:creator>
  <cp:keywords>July 2019</cp:keywords>
  <cp:lastModifiedBy>Jungnickel, Volker</cp:lastModifiedBy>
  <cp:revision>5600</cp:revision>
  <cp:lastPrinted>2014-11-04T15:04:57Z</cp:lastPrinted>
  <dcterms:created xsi:type="dcterms:W3CDTF">2007-04-17T18:10:23Z</dcterms:created>
  <dcterms:modified xsi:type="dcterms:W3CDTF">2021-01-18T13:46:37Z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