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424" r:id="rId3"/>
    <p:sldId id="717" r:id="rId4"/>
    <p:sldId id="850" r:id="rId5"/>
    <p:sldId id="423" r:id="rId6"/>
    <p:sldId id="608" r:id="rId7"/>
    <p:sldId id="708" r:id="rId8"/>
    <p:sldId id="386" r:id="rId9"/>
    <p:sldId id="754" r:id="rId10"/>
    <p:sldId id="560" r:id="rId11"/>
    <p:sldId id="846" r:id="rId12"/>
    <p:sldId id="847" r:id="rId13"/>
    <p:sldId id="835" r:id="rId14"/>
    <p:sldId id="828" r:id="rId15"/>
    <p:sldId id="84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77" d="100"/>
          <a:sy n="77" d="100"/>
        </p:scale>
        <p:origin x="1108"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12</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030992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038207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4</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4489022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5</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5</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15-21</a:t>
            </a:r>
            <a:r>
              <a:rPr lang="en-US" sz="1800" b="1" dirty="0" smtClean="0"/>
              <a:t>-0031-00-0013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2021</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2020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2020-01-15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29"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FRIDAY</a:t>
            </a:r>
            <a:r>
              <a:rPr lang="en-US" altLang="en-US" sz="3600" dirty="0" smtClean="0"/>
              <a:t>, Jan 15, 2021</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696369500"/>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Table to approve the minutes from November and CRG telco to Monday</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166708365"/>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15-21/0031r0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a:t>
                      </a:r>
                      <a:r>
                        <a:rPr lang="en-GB" altLang="en-US" sz="1800" dirty="0" smtClean="0"/>
                        <a:t>outcome</a:t>
                      </a:r>
                      <a:r>
                        <a:rPr lang="en-GB" altLang="en-US" sz="1800" baseline="0" dirty="0" smtClean="0"/>
                        <a:t> of SA ballot</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the comments</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4"/>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Organize the work of the CRG</a:t>
                      </a:r>
                      <a:endParaRPr lang="en-GB" altLang="en-US" sz="1800" dirty="0" smtClean="0"/>
                    </a:p>
                  </a:txBody>
                  <a:tcPr marT="45764" marB="45764"/>
                </a:tc>
                <a:tc>
                  <a:txBody>
                    <a:bodyPr/>
                    <a:lstStyle/>
                    <a:p>
                      <a:endParaRPr lang="en-US" sz="1800" dirty="0"/>
                    </a:p>
                  </a:txBody>
                  <a:tcPr marT="45764" marB="45764"/>
                </a:tc>
                <a:extLst>
                  <a:ext uri="{0D108BD9-81ED-4DB2-BD59-A6C34878D82A}">
                    <a16:rowId xmlns:a16="http://schemas.microsoft.com/office/drawing/2014/main" val="3911887990"/>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15-21/0031r1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12</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Outcome of TG13 </a:t>
            </a:r>
            <a:r>
              <a:rPr lang="en-US" altLang="en-US" sz="3600" dirty="0" smtClean="0"/>
              <a:t>SA ballot</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marL="342900" indent="-342900">
              <a:buAutoNum type="arabicParenR"/>
            </a:pPr>
            <a:r>
              <a:rPr lang="de-DE" sz="1800" dirty="0" err="1" smtClean="0"/>
              <a:t>Draft</a:t>
            </a:r>
            <a:r>
              <a:rPr lang="de-DE" sz="1800" dirty="0" smtClean="0"/>
              <a:t> D4.0 </a:t>
            </a:r>
            <a:r>
              <a:rPr lang="de-DE" sz="1800" dirty="0" err="1" smtClean="0"/>
              <a:t>passed</a:t>
            </a:r>
            <a:r>
              <a:rPr lang="de-DE" sz="1800" dirty="0" smtClean="0"/>
              <a:t> </a:t>
            </a:r>
            <a:r>
              <a:rPr lang="de-DE" sz="1800" dirty="0" err="1" smtClean="0"/>
              <a:t>already</a:t>
            </a:r>
            <a:r>
              <a:rPr lang="de-DE" sz="1800" dirty="0" smtClean="0"/>
              <a:t> in </a:t>
            </a:r>
            <a:r>
              <a:rPr lang="de-DE" sz="1800" dirty="0" err="1" smtClean="0"/>
              <a:t>the</a:t>
            </a:r>
            <a:r>
              <a:rPr lang="de-DE" sz="1800" dirty="0" smtClean="0"/>
              <a:t> </a:t>
            </a:r>
            <a:r>
              <a:rPr lang="de-DE" sz="1800" dirty="0" err="1" smtClean="0"/>
              <a:t>first</a:t>
            </a:r>
            <a:r>
              <a:rPr lang="de-DE" sz="1800" dirty="0" smtClean="0"/>
              <a:t> </a:t>
            </a:r>
            <a:r>
              <a:rPr lang="de-DE" sz="1800" dirty="0" err="1" smtClean="0"/>
              <a:t>round</a:t>
            </a:r>
            <a:r>
              <a:rPr lang="de-DE" sz="1800" dirty="0" smtClean="0"/>
              <a:t> </a:t>
            </a:r>
            <a:r>
              <a:rPr lang="de-DE" sz="1800" dirty="0" err="1" smtClean="0"/>
              <a:t>of</a:t>
            </a:r>
            <a:r>
              <a:rPr lang="de-DE" sz="1800" dirty="0" smtClean="0"/>
              <a:t> SA </a:t>
            </a:r>
            <a:r>
              <a:rPr lang="de-DE" sz="1800" dirty="0" err="1" smtClean="0"/>
              <a:t>ballot</a:t>
            </a:r>
            <a:endParaRPr lang="de-DE" sz="1800" dirty="0" smtClean="0"/>
          </a:p>
          <a:p>
            <a:pPr marL="342900" indent="-342900">
              <a:buAutoNum type="arabicParenR"/>
            </a:pPr>
            <a:endParaRPr lang="de-DE" sz="1800" dirty="0"/>
          </a:p>
          <a:p>
            <a:pPr marL="1085850" lvl="1" indent="-342900">
              <a:buAutoNum type="arabicParenR"/>
            </a:pPr>
            <a:r>
              <a:rPr lang="de-DE" sz="1400" dirty="0" smtClean="0"/>
              <a:t>82% </a:t>
            </a:r>
            <a:r>
              <a:rPr lang="de-DE" sz="1400" dirty="0" err="1" smtClean="0"/>
              <a:t>participation</a:t>
            </a:r>
            <a:r>
              <a:rPr lang="de-DE" sz="1400" dirty="0" smtClean="0"/>
              <a:t> (75/91)</a:t>
            </a:r>
          </a:p>
          <a:p>
            <a:pPr marL="1085850" lvl="1" indent="-342900">
              <a:buAutoNum type="arabicParenR"/>
            </a:pPr>
            <a:r>
              <a:rPr lang="de-DE" sz="1400" dirty="0" smtClean="0"/>
              <a:t>95% </a:t>
            </a:r>
            <a:r>
              <a:rPr lang="de-DE" sz="1400" dirty="0" err="1" smtClean="0"/>
              <a:t>approval</a:t>
            </a:r>
            <a:r>
              <a:rPr lang="de-DE" sz="1400" dirty="0" smtClean="0"/>
              <a:t> rate</a:t>
            </a:r>
          </a:p>
          <a:p>
            <a:pPr marL="1085850" lvl="1" indent="-342900">
              <a:buAutoNum type="arabicParenR"/>
            </a:pPr>
            <a:r>
              <a:rPr lang="de-DE" sz="1400" dirty="0" smtClean="0"/>
              <a:t>314 </a:t>
            </a:r>
            <a:r>
              <a:rPr lang="de-DE" sz="1400" dirty="0" err="1" smtClean="0"/>
              <a:t>comments</a:t>
            </a:r>
            <a:endParaRPr lang="de-DE" sz="1400" dirty="0"/>
          </a:p>
          <a:p>
            <a:pPr>
              <a:buNone/>
            </a:pPr>
            <a:endParaRPr lang="de-DE" sz="1800" dirty="0"/>
          </a:p>
        </p:txBody>
      </p:sp>
    </p:spTree>
    <p:extLst>
      <p:ext uri="{BB962C8B-B14F-4D97-AF65-F5344CB8AC3E}">
        <p14:creationId xmlns:p14="http://schemas.microsoft.com/office/powerpoint/2010/main" val="2969997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1617055"/>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p>
                  </a:txBody>
                  <a:tcPr marT="45764" marB="45764"/>
                </a:tc>
                <a:tc>
                  <a:txBody>
                    <a:bodyPr/>
                    <a:lstStyle/>
                    <a:p>
                      <a:r>
                        <a:rPr lang="en-US" sz="1800" baseline="0" dirty="0" smtClean="0"/>
                        <a:t>105</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Wrap up</a:t>
                      </a:r>
                    </a:p>
                  </a:txBody>
                  <a:tcPr marT="45764" marB="45764"/>
                </a:tc>
                <a:tc>
                  <a:txBody>
                    <a:bodyPr/>
                    <a:lstStyle/>
                    <a:p>
                      <a:r>
                        <a:rPr lang="en-US" sz="1800" baseline="0" dirty="0" smtClean="0"/>
                        <a:t>5</a:t>
                      </a:r>
                      <a:endParaRPr lang="en-US" sz="1800" baseline="0" dirty="0"/>
                    </a:p>
                  </a:txBody>
                  <a:tcPr marT="45764" marB="45764"/>
                </a:tc>
                <a:extLst>
                  <a:ext uri="{0D108BD9-81ED-4DB2-BD59-A6C34878D82A}">
                    <a16:rowId xmlns:a16="http://schemas.microsoft.com/office/drawing/2014/main" val="100080564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September</a:t>
            </a:r>
          </a:p>
          <a:p>
            <a:pPr lvl="1"/>
            <a:r>
              <a:rPr lang="de-DE" b="0" dirty="0" smtClean="0"/>
              <a:t>Finish </a:t>
            </a:r>
            <a:r>
              <a:rPr lang="de-DE" b="0" dirty="0" err="1" smtClean="0"/>
              <a:t>comment</a:t>
            </a:r>
            <a:r>
              <a:rPr lang="de-DE" b="0" dirty="0" smtClean="0"/>
              <a:t> </a:t>
            </a:r>
            <a:r>
              <a:rPr lang="de-DE" b="0" dirty="0" err="1" smtClean="0"/>
              <a:t>resolution</a:t>
            </a:r>
            <a:r>
              <a:rPr lang="de-DE" b="0" dirty="0" smtClean="0"/>
              <a:t> in CRG</a:t>
            </a:r>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Move to instruct the TG13 Technical Editor to include resolutions on all comments against TG13 draft D3.0 as contained in doc. 15-20/0166r4 and release D4.0 for recirculation to the 802.15 working group.</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25650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a:t>
            </a:r>
            <a:r>
              <a:rPr lang="en-US" altLang="en-US" dirty="0" smtClean="0"/>
              <a:t>Closing Report for </a:t>
            </a:r>
            <a:r>
              <a:rPr lang="en-US" altLang="en-US" dirty="0"/>
              <a:t>the </a:t>
            </a:r>
            <a:r>
              <a:rPr lang="en-US" altLang="en-US" dirty="0" smtClean="0"/>
              <a:t>January 2021 </a:t>
            </a:r>
            <a:r>
              <a:rPr lang="en-US" altLang="en-US" dirty="0" smtClean="0"/>
              <a:t>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err="1" smtClean="0">
                <a:solidFill>
                  <a:schemeClr val="accent6"/>
                </a:solidFill>
              </a:rPr>
              <a:t>LoA</a:t>
            </a:r>
            <a:r>
              <a:rPr lang="en-US" altLang="en-US" sz="2000" dirty="0" smtClean="0">
                <a:solidFill>
                  <a:schemeClr val="accent6"/>
                </a:solidFill>
              </a:rPr>
              <a:t> is important for implementation of the standard</a:t>
            </a:r>
          </a:p>
          <a:p>
            <a:pPr>
              <a:defRPr/>
            </a:pPr>
            <a:r>
              <a:rPr lang="en-US" altLang="en-US" sz="2000" dirty="0" smtClean="0">
                <a:solidFill>
                  <a:schemeClr val="accent6"/>
                </a:solidFill>
              </a:rPr>
              <a:t>Please, let me know if you plan to submit a </a:t>
            </a:r>
            <a:r>
              <a:rPr lang="en-US" altLang="en-US" sz="2000" dirty="0" err="1" smtClean="0">
                <a:solidFill>
                  <a:schemeClr val="accent6"/>
                </a:solidFill>
              </a:rPr>
              <a:t>LoA</a:t>
            </a:r>
            <a:endParaRPr lang="en-US" altLang="en-US" sz="1600" dirty="0">
              <a:solidFill>
                <a:schemeClr val="accent6"/>
              </a:solidFill>
              <a:ea typeface="MS PGothic" pitchFamily="34" charset="-128"/>
            </a:endParaRP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4</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smtClean="0">
                <a:solidFill>
                  <a:schemeClr val="tx2"/>
                </a:solidFill>
              </a:rPr>
              <a:t>Please, prepare your </a:t>
            </a:r>
            <a:r>
              <a:rPr lang="en-US" altLang="en-US" sz="3200" dirty="0" err="1" smtClean="0">
                <a:solidFill>
                  <a:schemeClr val="tx2"/>
                </a:solidFill>
              </a:rPr>
              <a:t>LoAs</a:t>
            </a:r>
            <a:r>
              <a:rPr lang="en-US" altLang="en-US" sz="3200" dirty="0" smtClean="0">
                <a:solidFill>
                  <a:schemeClr val="tx2"/>
                </a:solidFill>
              </a:rPr>
              <a:t> NOW!</a:t>
            </a:r>
            <a:endParaRPr lang="en-US" altLang="en-US" sz="3200" dirty="0">
              <a:solidFill>
                <a:schemeClr val="tx2"/>
              </a:solidFill>
            </a:endParaRP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extLst>
      <p:ext uri="{BB962C8B-B14F-4D97-AF65-F5344CB8AC3E}">
        <p14:creationId xmlns:p14="http://schemas.microsoft.com/office/powerpoint/2010/main" val="2083972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5</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8</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a:t>
            </a:r>
            <a:r>
              <a:rPr lang="en-US" altLang="en-US" sz="3200" dirty="0" smtClean="0">
                <a:solidFill>
                  <a:schemeClr val="tx2"/>
                </a:solidFill>
              </a:rPr>
              <a:t>January</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906654396"/>
              </p:ext>
            </p:extLst>
          </p:nvPr>
        </p:nvGraphicFramePr>
        <p:xfrm>
          <a:off x="1524000" y="2209800"/>
          <a:ext cx="6096000" cy="1502176"/>
        </p:xfrm>
        <a:graphic>
          <a:graphicData uri="http://schemas.openxmlformats.org/drawingml/2006/table">
            <a:tbl>
              <a:tblPr firstRow="1" bandRow="1">
                <a:tableStyleId>{21E4AEA4-8DFA-4A89-87EB-49C32662AFE0}</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1016000">
                  <a:extLst>
                    <a:ext uri="{9D8B030D-6E8A-4147-A177-3AD203B41FA5}">
                      <a16:colId xmlns:a16="http://schemas.microsoft.com/office/drawing/2014/main" val="20002"/>
                    </a:ext>
                  </a:extLst>
                </a:gridCol>
                <a:gridCol w="1016000">
                  <a:extLst>
                    <a:ext uri="{9D8B030D-6E8A-4147-A177-3AD203B41FA5}">
                      <a16:colId xmlns:a16="http://schemas.microsoft.com/office/drawing/2014/main" val="20003"/>
                    </a:ext>
                  </a:extLst>
                </a:gridCol>
                <a:gridCol w="1016000">
                  <a:extLst>
                    <a:ext uri="{9D8B030D-6E8A-4147-A177-3AD203B41FA5}">
                      <a16:colId xmlns:a16="http://schemas.microsoft.com/office/drawing/2014/main" val="20004"/>
                    </a:ext>
                  </a:extLst>
                </a:gridCol>
                <a:gridCol w="10160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smtClean="0"/>
                        <a:t>FRI</a:t>
                      </a:r>
                      <a:endParaRPr lang="en-US" sz="1800" dirty="0"/>
                    </a:p>
                  </a:txBody>
                  <a:tcPr marT="45744" marB="45744"/>
                </a:tc>
                <a:tc>
                  <a:txBody>
                    <a:bodyPr/>
                    <a:lstStyle/>
                    <a:p>
                      <a:pPr algn="ctr"/>
                      <a:r>
                        <a:rPr lang="en-US" sz="1800" dirty="0" smtClean="0"/>
                        <a:t>MON</a:t>
                      </a:r>
                      <a:endParaRPr lang="en-US" sz="1800" dirty="0"/>
                    </a:p>
                  </a:txBody>
                  <a:tcPr marT="45744" marB="45744"/>
                </a:tc>
                <a:tc>
                  <a:txBody>
                    <a:bodyPr/>
                    <a:lstStyle/>
                    <a:p>
                      <a:pPr algn="ctr"/>
                      <a:r>
                        <a:rPr lang="en-US" sz="1800" dirty="0" smtClean="0"/>
                        <a:t>TUES</a:t>
                      </a:r>
                      <a:endParaRPr lang="en-US" sz="1800" dirty="0"/>
                    </a:p>
                  </a:txBody>
                  <a:tcPr marT="45744" marB="45744"/>
                </a:tc>
                <a:tc>
                  <a:txBody>
                    <a:bodyPr/>
                    <a:lstStyle/>
                    <a:p>
                      <a:pPr algn="ctr"/>
                      <a:r>
                        <a:rPr lang="en-US" sz="1800" dirty="0" smtClean="0"/>
                        <a:t>WED</a:t>
                      </a:r>
                      <a:endParaRPr lang="en-US" sz="1800" dirty="0"/>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smtClean="0"/>
                        <a:t>9-11 EDT</a:t>
                      </a: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Closing</a:t>
                      </a:r>
                      <a:endParaRPr lang="en-US" sz="1400" b="1" dirty="0" smtClean="0">
                        <a:solidFill>
                          <a:schemeClr val="tx1"/>
                        </a:solidFill>
                      </a:endParaRPr>
                    </a:p>
                  </a:txBody>
                  <a:tcPr marT="45744" marB="45744" anchor="ct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a:t>
            </a:r>
            <a:r>
              <a:rPr lang="de-DE" sz="2000" dirty="0" smtClean="0"/>
              <a:t>15-21/0031r0</a:t>
            </a:r>
            <a:endParaRPr lang="de-DE" sz="2000" dirty="0" smtClean="0"/>
          </a:p>
          <a:p>
            <a:pPr marL="342900" indent="-342900" algn="just">
              <a:buFont typeface="Arial" panose="020B0604020202020204" pitchFamily="34" charset="0"/>
              <a:buChar char="•"/>
              <a:defRPr/>
            </a:pPr>
            <a:r>
              <a:rPr lang="de-DE" sz="2000" dirty="0" smtClean="0"/>
              <a:t>3</a:t>
            </a:r>
            <a:r>
              <a:rPr lang="de-DE" sz="2000" dirty="0" smtClean="0"/>
              <a:t>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err="1" smtClean="0"/>
              <a:t>Friday</a:t>
            </a:r>
            <a:endParaRPr lang="de-DE" sz="2000" dirty="0" smtClean="0"/>
          </a:p>
          <a:p>
            <a:pPr marL="1085850" lvl="1" indent="-342900" algn="just">
              <a:buFont typeface="Arial" panose="020B0604020202020204" pitchFamily="34" charset="0"/>
              <a:buChar char="•"/>
              <a:defRPr/>
            </a:pPr>
            <a:r>
              <a:rPr lang="de-DE" sz="1800" dirty="0" err="1" smtClean="0"/>
              <a:t>Discuss</a:t>
            </a:r>
            <a:r>
              <a:rPr lang="de-DE" sz="1800" dirty="0" smtClean="0"/>
              <a:t> </a:t>
            </a:r>
            <a:r>
              <a:rPr lang="de-DE" sz="1800" dirty="0" err="1" smtClean="0"/>
              <a:t>LoA</a:t>
            </a:r>
            <a:r>
              <a:rPr lang="de-DE" sz="1800" dirty="0" smtClean="0"/>
              <a:t> </a:t>
            </a:r>
          </a:p>
          <a:p>
            <a:pPr marL="1085850" lvl="1" indent="-342900" algn="just">
              <a:buFont typeface="Arial" panose="020B0604020202020204" pitchFamily="34" charset="0"/>
              <a:buChar char="•"/>
              <a:defRPr/>
            </a:pPr>
            <a:r>
              <a:rPr lang="de-DE" sz="1800" b="1" dirty="0"/>
              <a:t>TG13 </a:t>
            </a:r>
            <a:r>
              <a:rPr lang="de-DE" sz="1800" b="1" dirty="0" err="1"/>
              <a:t>draft</a:t>
            </a:r>
            <a:r>
              <a:rPr lang="de-DE" sz="1800" b="1" dirty="0"/>
              <a:t> </a:t>
            </a:r>
            <a:r>
              <a:rPr lang="de-DE" sz="1800" b="1" dirty="0" smtClean="0"/>
              <a:t>D4.0 </a:t>
            </a:r>
            <a:r>
              <a:rPr lang="de-DE" sz="1800" b="1" dirty="0" err="1" smtClean="0"/>
              <a:t>has</a:t>
            </a:r>
            <a:r>
              <a:rPr lang="de-DE" sz="1800" b="1" dirty="0" smtClean="0"/>
              <a:t> </a:t>
            </a:r>
            <a:r>
              <a:rPr lang="de-DE" sz="1800" b="1" dirty="0" err="1"/>
              <a:t>passed</a:t>
            </a:r>
            <a:r>
              <a:rPr lang="de-DE" sz="1800" b="1" dirty="0"/>
              <a:t> </a:t>
            </a:r>
            <a:r>
              <a:rPr lang="de-DE" sz="1800" b="1" dirty="0" smtClean="0"/>
              <a:t>in </a:t>
            </a:r>
            <a:r>
              <a:rPr lang="de-DE" sz="1800" b="1" dirty="0" err="1" smtClean="0"/>
              <a:t>the</a:t>
            </a:r>
            <a:r>
              <a:rPr lang="de-DE" sz="1800" b="1" dirty="0" smtClean="0"/>
              <a:t> initial SA </a:t>
            </a:r>
            <a:r>
              <a:rPr lang="de-DE" sz="1800" b="1" dirty="0" err="1" smtClean="0"/>
              <a:t>ballot</a:t>
            </a:r>
            <a:r>
              <a:rPr lang="de-DE" sz="1800" b="1" dirty="0" smtClean="0"/>
              <a:t>! </a:t>
            </a:r>
          </a:p>
          <a:p>
            <a:pPr marL="1085850" lvl="1" indent="-342900" algn="just">
              <a:buFont typeface="Arial" panose="020B0604020202020204" pitchFamily="34" charset="0"/>
              <a:buChar char="•"/>
              <a:defRPr/>
            </a:pPr>
            <a:r>
              <a:rPr lang="de-DE" sz="1800" dirty="0" smtClean="0"/>
              <a:t>(82% </a:t>
            </a:r>
            <a:r>
              <a:rPr lang="de-DE" sz="1800" dirty="0" err="1" smtClean="0"/>
              <a:t>participation</a:t>
            </a:r>
            <a:r>
              <a:rPr lang="de-DE" sz="1800" dirty="0" smtClean="0"/>
              <a:t>, 95% </a:t>
            </a:r>
            <a:r>
              <a:rPr lang="de-DE" sz="1800" dirty="0" err="1" smtClean="0"/>
              <a:t>approval</a:t>
            </a:r>
            <a:r>
              <a:rPr lang="de-DE" sz="1800" dirty="0" smtClean="0"/>
              <a:t> rate, 314 </a:t>
            </a:r>
            <a:r>
              <a:rPr lang="de-DE" sz="1800" dirty="0" err="1" smtClean="0"/>
              <a:t>comments</a:t>
            </a:r>
            <a:r>
              <a:rPr lang="de-DE" sz="1800" dirty="0" smtClean="0"/>
              <a:t> </a:t>
            </a:r>
            <a:r>
              <a:rPr lang="de-DE" sz="1800" dirty="0" err="1" smtClean="0"/>
              <a:t>to</a:t>
            </a:r>
            <a:r>
              <a:rPr lang="de-DE" sz="1800" dirty="0" smtClean="0"/>
              <a:t> </a:t>
            </a:r>
            <a:r>
              <a:rPr lang="de-DE" sz="1800" dirty="0" err="1" smtClean="0"/>
              <a:t>be</a:t>
            </a:r>
            <a:r>
              <a:rPr lang="de-DE" sz="1800" dirty="0" smtClean="0"/>
              <a:t> </a:t>
            </a:r>
            <a:r>
              <a:rPr lang="de-DE" sz="1800" dirty="0" err="1" smtClean="0"/>
              <a:t>resolved</a:t>
            </a:r>
            <a:r>
              <a:rPr lang="de-DE" sz="1800" dirty="0" smtClean="0"/>
              <a:t>)</a:t>
            </a:r>
            <a:endParaRPr lang="de-DE" sz="1800" dirty="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t>
            </a:r>
            <a:r>
              <a:rPr lang="de-DE" sz="1800" dirty="0" err="1" smtClean="0"/>
              <a:t>of</a:t>
            </a:r>
            <a:r>
              <a:rPr lang="de-DE" sz="1800" dirty="0" smtClean="0"/>
              <a:t> </a:t>
            </a:r>
            <a:r>
              <a:rPr lang="de-DE" sz="1800" dirty="0" err="1" smtClean="0"/>
              <a:t>the</a:t>
            </a:r>
            <a:r>
              <a:rPr lang="de-DE" sz="1800" dirty="0" smtClean="0"/>
              <a:t> </a:t>
            </a:r>
            <a:r>
              <a:rPr lang="de-DE" sz="1800" dirty="0" err="1" smtClean="0"/>
              <a:t>comments</a:t>
            </a:r>
            <a:r>
              <a:rPr lang="de-DE" sz="1800" dirty="0" smtClean="0"/>
              <a:t>, </a:t>
            </a:r>
            <a:r>
              <a:rPr lang="de-DE" sz="1800" dirty="0" err="1" smtClean="0"/>
              <a:t>upload</a:t>
            </a:r>
            <a:r>
              <a:rPr lang="de-DE" sz="1800" dirty="0" smtClean="0"/>
              <a:t> </a:t>
            </a:r>
            <a:r>
              <a:rPr lang="de-DE" sz="1800" dirty="0" err="1" smtClean="0"/>
              <a:t>comment</a:t>
            </a:r>
            <a:r>
              <a:rPr lang="de-DE" sz="1800" dirty="0" smtClean="0"/>
              <a:t> </a:t>
            </a:r>
            <a:r>
              <a:rPr lang="de-DE" sz="1800" dirty="0" err="1" smtClean="0"/>
              <a:t>sheet</a:t>
            </a:r>
            <a:endParaRPr lang="de-DE" sz="1800" dirty="0" smtClean="0"/>
          </a:p>
          <a:p>
            <a:pPr marL="1085850" lvl="1" indent="-342900" algn="just">
              <a:buFont typeface="Arial" panose="020B0604020202020204" pitchFamily="34" charset="0"/>
              <a:buChar char="•"/>
              <a:defRPr/>
            </a:pPr>
            <a:r>
              <a:rPr lang="de-DE" sz="1800" dirty="0" err="1" smtClean="0"/>
              <a:t>Organize</a:t>
            </a:r>
            <a:r>
              <a:rPr lang="de-DE" sz="1800" dirty="0" smtClean="0"/>
              <a:t> </a:t>
            </a:r>
            <a:r>
              <a:rPr lang="de-DE" sz="1800" dirty="0" err="1" smtClean="0"/>
              <a:t>the</a:t>
            </a:r>
            <a:r>
              <a:rPr lang="de-DE" sz="1800" dirty="0" smtClean="0"/>
              <a:t> </a:t>
            </a:r>
            <a:r>
              <a:rPr lang="de-DE" sz="1800" dirty="0" err="1" smtClean="0"/>
              <a:t>work</a:t>
            </a:r>
            <a:r>
              <a:rPr lang="de-DE" sz="1800" dirty="0" smtClean="0"/>
              <a:t> </a:t>
            </a:r>
            <a:r>
              <a:rPr lang="de-DE" sz="1800" dirty="0" err="1" smtClean="0"/>
              <a:t>to</a:t>
            </a:r>
            <a:r>
              <a:rPr lang="de-DE" sz="1800" dirty="0" smtClean="0"/>
              <a:t> </a:t>
            </a:r>
            <a:r>
              <a:rPr lang="de-DE" sz="1800" dirty="0" err="1" smtClean="0"/>
              <a:t>resolve</a:t>
            </a:r>
            <a:r>
              <a:rPr lang="de-DE" sz="1800" dirty="0" smtClean="0"/>
              <a:t> </a:t>
            </a:r>
            <a:r>
              <a:rPr lang="de-DE" sz="1800" dirty="0" err="1" smtClean="0"/>
              <a:t>them</a:t>
            </a:r>
            <a:endParaRPr lang="de-DE" sz="1800" dirty="0" smtClean="0"/>
          </a:p>
          <a:p>
            <a:pPr marL="342900" indent="-342900" algn="just">
              <a:buFont typeface="Arial" panose="020B0604020202020204" pitchFamily="34" charset="0"/>
              <a:buChar char="•"/>
              <a:defRPr/>
            </a:pPr>
            <a:r>
              <a:rPr lang="de-DE" sz="2000" dirty="0" err="1" smtClean="0"/>
              <a:t>Monday</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against</a:t>
            </a:r>
            <a:r>
              <a:rPr lang="de-DE" sz="1800" dirty="0" smtClean="0"/>
              <a:t> </a:t>
            </a:r>
            <a:r>
              <a:rPr lang="de-DE" sz="1800" dirty="0" smtClean="0"/>
              <a:t>D4</a:t>
            </a:r>
            <a:endParaRPr lang="de-DE" sz="1800" dirty="0"/>
          </a:p>
          <a:p>
            <a:pPr marL="342900" indent="-342900" algn="just">
              <a:buFont typeface="Arial" panose="020B0604020202020204" pitchFamily="34" charset="0"/>
              <a:buChar char="•"/>
              <a:defRPr/>
            </a:pPr>
            <a:r>
              <a:rPr lang="de-DE" sz="2200" dirty="0" err="1" smtClean="0"/>
              <a:t>Wednesday</a:t>
            </a:r>
            <a:endParaRPr lang="de-DE" sz="22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r>
              <a:rPr lang="de-DE" sz="1800" dirty="0" smtClean="0"/>
              <a:t>, </a:t>
            </a:r>
            <a:r>
              <a:rPr lang="de-DE" sz="1800" dirty="0" err="1" smtClean="0"/>
              <a:t>organize</a:t>
            </a:r>
            <a:r>
              <a:rPr lang="de-DE" sz="1800" dirty="0" smtClean="0"/>
              <a:t> </a:t>
            </a:r>
            <a:r>
              <a:rPr lang="de-DE" sz="1800" dirty="0" err="1" smtClean="0"/>
              <a:t>regluar</a:t>
            </a:r>
            <a:r>
              <a:rPr lang="de-DE" sz="1800" dirty="0" smtClean="0"/>
              <a:t> </a:t>
            </a:r>
            <a:r>
              <a:rPr lang="de-DE" sz="1800" dirty="0" err="1" smtClean="0"/>
              <a:t>Telcos</a:t>
            </a:r>
            <a:endParaRPr lang="de-DE" sz="1800" dirty="0"/>
          </a:p>
          <a:p>
            <a:pPr marL="342900" indent="-342900" algn="just">
              <a:buFont typeface="Arial" panose="020B0604020202020204" pitchFamily="34" charset="0"/>
              <a:buChar char="•"/>
              <a:defRPr/>
            </a:pPr>
            <a:endParaRPr lang="de-DE" sz="22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984</Words>
  <Application>Microsoft Office PowerPoint</Application>
  <PresentationFormat>Bildschirmpräsentation (4:3)</PresentationFormat>
  <Paragraphs>226</Paragraphs>
  <Slides>15</Slides>
  <Notes>14</Notes>
  <HiddenSlides>3</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2" baseType="lpstr">
      <vt:lpstr>MS PGothic</vt:lpstr>
      <vt:lpstr>MS PGothic</vt:lpstr>
      <vt:lpstr>Arial</vt:lpstr>
      <vt:lpstr>Times New Roman</vt:lpstr>
      <vt:lpstr>Wingdings</vt:lpstr>
      <vt:lpstr>802-11-Submission</vt:lpstr>
      <vt:lpstr>Document</vt:lpstr>
      <vt:lpstr>IEEE 802.15 TG13  Multi-Gbit/s Optical Wireless Communication  September 2020 Closing Report</vt:lpstr>
      <vt:lpstr>PowerPoint-Präsentation</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Plan for finalization of TG13 Spec</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5580</cp:revision>
  <cp:lastPrinted>2014-11-04T15:04:57Z</cp:lastPrinted>
  <dcterms:created xsi:type="dcterms:W3CDTF">2007-04-17T18:10:23Z</dcterms:created>
  <dcterms:modified xsi:type="dcterms:W3CDTF">2021-01-15T14:05:17Z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