
<file path=[Content_Types].xml><?xml version="1.0" encoding="utf-8"?>
<Types xmlns="http://schemas.openxmlformats.org/package/2006/content-types">
  <Default Extension="docx" ContentType="application/vnd.openxmlformats-officedocument.wordprocessingml.documen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354" r:id="rId3"/>
    <p:sldId id="355" r:id="rId4"/>
    <p:sldId id="356" r:id="rId5"/>
    <p:sldId id="357" r:id="rId6"/>
    <p:sldId id="358" r:id="rId7"/>
    <p:sldId id="378" r:id="rId8"/>
    <p:sldId id="379" r:id="rId9"/>
    <p:sldId id="264" r:id="rId10"/>
    <p:sldId id="375" r:id="rId11"/>
    <p:sldId id="373" r:id="rId12"/>
    <p:sldId id="342" r:id="rId13"/>
    <p:sldId id="365"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354"/>
            <p14:sldId id="355"/>
            <p14:sldId id="356"/>
            <p14:sldId id="357"/>
            <p14:sldId id="358"/>
            <p14:sldId id="378"/>
            <p14:sldId id="379"/>
            <p14:sldId id="264"/>
          </p14:sldIdLst>
        </p14:section>
        <p14:section name="Maintenance Slides" id="{D507A924-5AC0-334B-9748-422B382A8527}">
          <p14:sldIdLst>
            <p14:sldId id="375"/>
            <p14:sldId id="373"/>
          </p14:sldIdLst>
        </p14:section>
        <p14:section name="IETF Slides" id="{6F917E0C-88C3-844C-A2A8-1D0DD9F462AB}">
          <p14:sldIdLst/>
        </p14:section>
        <p14:section name="Joint Meeting Slides" id="{4042D080-B958-EA4D-BDAC-4A8AEEE50AF8}">
          <p14:sldIdLst/>
        </p14:section>
        <p14:section name="WNG Slide" id="{606CC85E-C483-8140-831E-DEBCD83DA7FF}">
          <p14:sldIdLst/>
        </p14:section>
        <p14:section name="Closing Slide" id="{17524BA6-C3AC-EE4D-BA9D-E46A8CDB0646}">
          <p14:sldIdLst>
            <p14:sldId id="342"/>
            <p14:sldId id="3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17" autoAdjust="0"/>
    <p:restoredTop sz="95742" autoAdjust="0"/>
  </p:normalViewPr>
  <p:slideViewPr>
    <p:cSldViewPr>
      <p:cViewPr varScale="1">
        <p:scale>
          <a:sx n="117" d="100"/>
          <a:sy n="117" d="100"/>
        </p:scale>
        <p:origin x="2280"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2D95508-F5C3-4946-AE61-4A904CF7919A}"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B0DD6D2-FA48-F34D-80FC-80C3F1969D20}"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3263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9514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604581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851050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2021&gt;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2021&gt;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2021&gt;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2021&gt;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2021&gt;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2021&gt;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2021&gt;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2021&gt;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2021&gt;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43877" y="336550"/>
            <a:ext cx="50355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2021&gt;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2021&gt;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&lt;Jan 2021&gt;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15-20-0025-00-0mag</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5/dcn/21/15-21-0024-00-0mag-wi-sun-ask-for-ops-manual.pptx"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SC Report for Virtual 2020 Interim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14 Jan 2021</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SC Report for Jan 2021 Session.</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Jan 2021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2021&gt;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2021&gt;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458788" y="635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95400"/>
            <a:ext cx="8610600" cy="3866243"/>
          </a:xfrm>
          <a:prstGeom prst="rect">
            <a:avLst/>
          </a:prstGeom>
          <a:solidFill>
            <a:schemeClr val="bg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any changes to the Operations Manual?</a:t>
            </a:r>
            <a:br>
              <a:rPr lang="en-US" sz="2400" b="1" dirty="0"/>
            </a:br>
            <a:r>
              <a:rPr lang="en-US" sz="2400" b="1" dirty="0"/>
              <a:t>(15-10-0235-25</a:t>
            </a:r>
            <a:r>
              <a:rPr lang="en-US" sz="2400" dirty="0"/>
              <a:t>)</a:t>
            </a:r>
          </a:p>
          <a:p>
            <a:endParaRPr lang="en-US" dirty="0"/>
          </a:p>
          <a:p>
            <a:r>
              <a:rPr lang="en-US" sz="1600" dirty="0"/>
              <a:t>Create a MAC Command to implement the Mode Switch feature.  The MAC command has the following features:</a:t>
            </a:r>
          </a:p>
          <a:p>
            <a:pPr marL="628650" lvl="1" indent="-171450">
              <a:buFont typeface="Arial" panose="020B0604020202020204" pitchFamily="34" charset="0"/>
              <a:buChar char="•"/>
            </a:pPr>
            <a:r>
              <a:rPr lang="en-US" sz="1600" dirty="0"/>
              <a:t>MAC command is addressable (you know who sent it and it can be directed to an individual device with the Destination Address field)</a:t>
            </a:r>
          </a:p>
          <a:p>
            <a:pPr marL="628650" lvl="1" indent="-171450">
              <a:buFont typeface="Arial" panose="020B0604020202020204" pitchFamily="34" charset="0"/>
              <a:buChar char="•"/>
            </a:pPr>
            <a:r>
              <a:rPr lang="en-US" sz="1600" dirty="0"/>
              <a:t>MAC Command Mode Switch can be secured</a:t>
            </a:r>
          </a:p>
          <a:p>
            <a:pPr marL="628650" lvl="1" indent="-171450">
              <a:buFont typeface="Arial" panose="020B0604020202020204" pitchFamily="34" charset="0"/>
              <a:buChar char="•"/>
            </a:pPr>
            <a:r>
              <a:rPr lang="en-US" sz="1600" dirty="0"/>
              <a:t>leave the PHY Mode Switch in the text as it currently is for those that implemented the feature this way.</a:t>
            </a:r>
          </a:p>
          <a:p>
            <a:pPr marL="628650" lvl="1" indent="-171450">
              <a:buFont typeface="Arial" panose="020B0604020202020204" pitchFamily="34" charset="0"/>
              <a:buChar char="•"/>
            </a:pPr>
            <a:r>
              <a:rPr lang="en-US" sz="1600" u="sng" dirty="0">
                <a:solidFill>
                  <a:schemeClr val="accent2">
                    <a:alpha val="88000"/>
                  </a:schemeClr>
                </a:solidFill>
                <a:hlinkClick r:id="rId3">
                  <a:extLst>
                    <a:ext uri="{A12FA001-AC4F-418D-AE19-62706E023703}">
                      <ahyp:hlinkClr xmlns:ahyp="http://schemas.microsoft.com/office/drawing/2018/hyperlinkcolor" val="tx"/>
                    </a:ext>
                  </a:extLst>
                </a:hlinkClick>
              </a:rPr>
              <a:t>https://mentor.ieee.org/802.15/dcn/21/15-21-0024-00-0mag-wi-sun-ask-for-ops-manual.pptx</a:t>
            </a:r>
            <a:endParaRPr lang="en-US" sz="1600" dirty="0">
              <a:solidFill>
                <a:schemeClr val="accent2">
                  <a:alpha val="88000"/>
                </a:schemeClr>
              </a:solidFill>
            </a:endParaRPr>
          </a:p>
          <a:p>
            <a:r>
              <a:rPr lang="en-US" dirty="0"/>
              <a:t> </a:t>
            </a:r>
            <a:endParaRPr lang="en-US" sz="1400" dirty="0"/>
          </a:p>
          <a:p>
            <a:pPr marL="914400" lvl="1" indent="-457200" eaLnBrk="0" fontAlgn="b" hangingPunct="0">
              <a:buClr>
                <a:srgbClr val="FF0000"/>
              </a:buClr>
              <a:buFont typeface="Wingdings" charset="0"/>
              <a:buChar char="q"/>
            </a:pPr>
            <a:endParaRPr lang="en-US" sz="2400" dirty="0"/>
          </a:p>
        </p:txBody>
      </p:sp>
    </p:spTree>
    <p:extLst>
      <p:ext uri="{BB962C8B-B14F-4D97-AF65-F5344CB8AC3E}">
        <p14:creationId xmlns:p14="http://schemas.microsoft.com/office/powerpoint/2010/main" val="861309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2021&gt;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13506" y="1219201"/>
            <a:ext cx="9030494" cy="485344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dirty="0"/>
              <a:t>Operations Manual issues due to virtual meetings</a:t>
            </a:r>
          </a:p>
          <a:p>
            <a:pPr marL="914400" lvl="1" indent="-457200" eaLnBrk="0" fontAlgn="b" hangingPunct="0">
              <a:buClr>
                <a:srgbClr val="FF0000"/>
              </a:buClr>
              <a:buFont typeface="Wingdings" charset="0"/>
              <a:buChar char="q"/>
            </a:pPr>
            <a:r>
              <a:rPr lang="en-US" sz="2400" dirty="0"/>
              <a:t>Verify OM allows taking votes during an electronic meeting</a:t>
            </a:r>
          </a:p>
          <a:p>
            <a:pPr marL="1371600" lvl="2" indent="-457200" eaLnBrk="0" fontAlgn="b" hangingPunct="0">
              <a:buClr>
                <a:srgbClr val="FF0000"/>
              </a:buClr>
              <a:buFont typeface="Wingdings" charset="0"/>
              <a:buChar char="q"/>
            </a:pPr>
            <a:r>
              <a:rPr lang="en-US" sz="2400" dirty="0"/>
              <a:t>DirectVoteLive (DVL) is provided by IEEE SA:</a:t>
            </a:r>
          </a:p>
          <a:p>
            <a:pPr marL="1828800" lvl="3" indent="-457200" eaLnBrk="0" fontAlgn="b" hangingPunct="0">
              <a:buClr>
                <a:srgbClr val="FF0000"/>
              </a:buClr>
              <a:buFont typeface="Wingdings" charset="0"/>
              <a:buChar char="q"/>
            </a:pPr>
            <a:r>
              <a:rPr lang="en-US" sz="2400" dirty="0"/>
              <a:t>requires motions to be collected before the closing meeting</a:t>
            </a:r>
          </a:p>
          <a:p>
            <a:pPr marL="1828800" lvl="3" indent="-457200" eaLnBrk="0" fontAlgn="b" hangingPunct="0">
              <a:buClr>
                <a:srgbClr val="FF0000"/>
              </a:buClr>
              <a:buFont typeface="Wingdings" charset="0"/>
              <a:buChar char="q"/>
            </a:pPr>
            <a:r>
              <a:rPr lang="en-US" sz="2400" dirty="0"/>
              <a:t>Doesn’t allow voter to view or change vote once cast</a:t>
            </a:r>
          </a:p>
          <a:p>
            <a:pPr marL="914400" lvl="1" indent="-457200" eaLnBrk="0" fontAlgn="b" hangingPunct="0">
              <a:buClr>
                <a:srgbClr val="FF0000"/>
              </a:buClr>
              <a:buFont typeface="Wingdings" charset="0"/>
              <a:buChar char="q"/>
            </a:pPr>
            <a:r>
              <a:rPr lang="en-US" sz="2400" dirty="0"/>
              <a:t>What qualifies as sufficient attendance to merit credit for an virtual interim session? </a:t>
            </a:r>
          </a:p>
          <a:p>
            <a:pPr marL="1371600" lvl="2" indent="-457200" eaLnBrk="0" fontAlgn="b" hangingPunct="0">
              <a:buClr>
                <a:srgbClr val="FF0000"/>
              </a:buClr>
              <a:buFont typeface="Wingdings" charset="0"/>
              <a:buChar char="q"/>
            </a:pPr>
            <a:r>
              <a:rPr lang="en-US" sz="2400" dirty="0"/>
              <a:t>Attending at least one meeting per session day with total attended days equal to or exceeding at least 75% of session days (e.g. 3 attended days out of 4 session days)</a:t>
            </a:r>
          </a:p>
          <a:p>
            <a:pPr marL="914400" lvl="1" indent="-457200" eaLnBrk="0" fontAlgn="b" hangingPunct="0">
              <a:buClr>
                <a:srgbClr val="FF0000"/>
              </a:buClr>
              <a:buFont typeface="Wingdings" charset="0"/>
              <a:buChar char="q"/>
            </a:pPr>
            <a:r>
              <a:rPr lang="en-US" sz="2400" dirty="0"/>
              <a:t>Officer election via electronic ballot</a:t>
            </a:r>
          </a:p>
          <a:p>
            <a:pPr marL="1371600" lvl="2" indent="-457200" eaLnBrk="0" fontAlgn="b" hangingPunct="0">
              <a:buClr>
                <a:srgbClr val="FF0000"/>
              </a:buClr>
              <a:buFont typeface="Wingdings" charset="0"/>
              <a:buChar char="q"/>
            </a:pPr>
            <a:r>
              <a:rPr lang="en-US" sz="2400" dirty="0"/>
              <a:t>Add electronic ballot option to OM (DVL?)</a:t>
            </a:r>
          </a:p>
        </p:txBody>
      </p:sp>
    </p:spTree>
    <p:extLst>
      <p:ext uri="{BB962C8B-B14F-4D97-AF65-F5344CB8AC3E}">
        <p14:creationId xmlns:p14="http://schemas.microsoft.com/office/powerpoint/2010/main" val="355767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2021&gt;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77549" y="1524000"/>
            <a:ext cx="7371051"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p:txBody>
      </p:sp>
    </p:spTree>
    <p:extLst>
      <p:ext uri="{BB962C8B-B14F-4D97-AF65-F5344CB8AC3E}">
        <p14:creationId xmlns:p14="http://schemas.microsoft.com/office/powerpoint/2010/main" val="371664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2021&gt;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Future Efforts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44190" y="1676400"/>
            <a:ext cx="8701087" cy="38644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a:spcAft>
                <a:spcPts val="600"/>
              </a:spcAft>
            </a:pPr>
            <a:r>
              <a:rPr lang="en-US" sz="2800" b="1" dirty="0"/>
              <a:t>These are the planned activities for the March plenary session</a:t>
            </a:r>
          </a:p>
          <a:p>
            <a:pPr marL="342900" indent="-342900">
              <a:buClr>
                <a:srgbClr val="FF0000"/>
              </a:buClr>
              <a:buFont typeface="Wingdings" charset="2"/>
              <a:buChar char="q"/>
            </a:pPr>
            <a:r>
              <a:rPr lang="en-US" sz="2400" b="1" dirty="0"/>
              <a:t>SC Maintenance</a:t>
            </a:r>
          </a:p>
          <a:p>
            <a:pPr marL="800100" lvl="1" indent="-342900">
              <a:buClr>
                <a:srgbClr val="FF0000"/>
              </a:buClr>
              <a:buFont typeface="Wingdings" charset="2"/>
              <a:buChar char="q"/>
            </a:pPr>
            <a:r>
              <a:rPr lang="en-US" sz="2400" b="1" dirty="0"/>
              <a:t>Review any change requests with Existing Standards </a:t>
            </a:r>
          </a:p>
          <a:p>
            <a:pPr marL="800100" lvl="1" indent="-342900">
              <a:buClr>
                <a:srgbClr val="FF0000"/>
              </a:buClr>
              <a:buFont typeface="Wingdings" charset="2"/>
              <a:buChar char="q"/>
            </a:pPr>
            <a:r>
              <a:rPr lang="en-US" sz="2400" b="1" dirty="0"/>
              <a:t>Vote to approve latest revision of Operations Manual</a:t>
            </a:r>
          </a:p>
          <a:p>
            <a:pPr marL="342900" indent="-342900">
              <a:buClr>
                <a:srgbClr val="FF0000"/>
              </a:buClr>
              <a:buFont typeface="Wingdings" charset="2"/>
              <a:buChar char="q"/>
            </a:pPr>
            <a:r>
              <a:rPr lang="en-US" sz="2400" b="1" dirty="0"/>
              <a:t>SC WNG</a:t>
            </a:r>
          </a:p>
          <a:p>
            <a:pPr marL="800100" lvl="1" indent="-342900">
              <a:buClr>
                <a:srgbClr val="FF0000"/>
              </a:buClr>
              <a:buFont typeface="Wingdings" charset="2"/>
              <a:buChar char="q"/>
            </a:pPr>
            <a:r>
              <a:rPr lang="en-US" sz="2400" b="1" dirty="0"/>
              <a:t>Entertain requests made for presentation time</a:t>
            </a:r>
          </a:p>
          <a:p>
            <a:pPr marL="342900" indent="-342900">
              <a:buClr>
                <a:srgbClr val="FF0000"/>
              </a:buClr>
              <a:buFont typeface="Wingdings" charset="2"/>
              <a:buChar char="q"/>
            </a:pPr>
            <a:r>
              <a:rPr lang="en-US" sz="2400" b="1" dirty="0"/>
              <a:t>SC IETF </a:t>
            </a:r>
          </a:p>
          <a:p>
            <a:pPr marL="800100" lvl="1" indent="-342900">
              <a:buClr>
                <a:srgbClr val="FF0000"/>
              </a:buClr>
              <a:buFont typeface="Wingdings" charset="2"/>
              <a:buChar char="q"/>
            </a:pPr>
            <a:r>
              <a:rPr lang="en-US" sz="2400" b="1" dirty="0"/>
              <a:t>Discuss IETF WG agendas for next meetings</a:t>
            </a:r>
          </a:p>
        </p:txBody>
      </p:sp>
    </p:spTree>
    <p:extLst>
      <p:ext uri="{BB962C8B-B14F-4D97-AF65-F5344CB8AC3E}">
        <p14:creationId xmlns:p14="http://schemas.microsoft.com/office/powerpoint/2010/main" val="2427517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08542"/>
            <a:ext cx="8915400" cy="54864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914400" y="298942"/>
            <a:ext cx="64008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4458ECB4-0F45-0B41-8A57-2579337DA309}"/>
              </a:ext>
            </a:extLst>
          </p:cNvPr>
          <p:cNvSpPr>
            <a:spLocks noGrp="1"/>
          </p:cNvSpPr>
          <p:nvPr>
            <p:ph type="dt" sz="half" idx="10"/>
          </p:nvPr>
        </p:nvSpPr>
        <p:spPr/>
        <p:txBody>
          <a:bodyPr/>
          <a:lstStyle/>
          <a:p>
            <a:pPr>
              <a:defRPr/>
            </a:pPr>
            <a:r>
              <a:rPr lang="en-US"/>
              <a:t>&lt;Jan 2021&gt;</a:t>
            </a:r>
            <a:endParaRPr lang="en-US" dirty="0"/>
          </a:p>
        </p:txBody>
      </p:sp>
      <p:sp>
        <p:nvSpPr>
          <p:cNvPr id="3" name="Footer Placeholder 2">
            <a:extLst>
              <a:ext uri="{FF2B5EF4-FFF2-40B4-BE49-F238E27FC236}">
                <a16:creationId xmlns:a16="http://schemas.microsoft.com/office/drawing/2014/main" id="{9CC92E75-3829-5F47-937E-7A78D2EB6939}"/>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9C89C99-9611-7D4C-82A2-1AA46632F50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5990" y="4572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3562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152400" y="58674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B8B18221-8834-D741-AB58-EDACA56F9D52}"/>
              </a:ext>
            </a:extLst>
          </p:cNvPr>
          <p:cNvSpPr>
            <a:spLocks noGrp="1"/>
          </p:cNvSpPr>
          <p:nvPr>
            <p:ph type="dt" sz="half" idx="10"/>
          </p:nvPr>
        </p:nvSpPr>
        <p:spPr/>
        <p:txBody>
          <a:bodyPr/>
          <a:lstStyle/>
          <a:p>
            <a:pPr>
              <a:defRPr/>
            </a:pPr>
            <a:r>
              <a:rPr lang="en-US"/>
              <a:t>&lt;Jan 2021&gt;</a:t>
            </a:r>
            <a:endParaRPr lang="en-US" dirty="0"/>
          </a:p>
        </p:txBody>
      </p:sp>
      <p:sp>
        <p:nvSpPr>
          <p:cNvPr id="3" name="Footer Placeholder 2">
            <a:extLst>
              <a:ext uri="{FF2B5EF4-FFF2-40B4-BE49-F238E27FC236}">
                <a16:creationId xmlns:a16="http://schemas.microsoft.com/office/drawing/2014/main" id="{7C0E736C-BC31-7845-A64F-63DBC91AE771}"/>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8D71D5C1-92E9-FE45-8DDB-8EE0258D4D0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81000"/>
            <a:ext cx="7772400" cy="990600"/>
          </a:xfrm>
        </p:spPr>
        <p:txBody>
          <a:bodyPr/>
          <a:lstStyle/>
          <a:p>
            <a:r>
              <a:rPr lang="en-US" sz="3200" u="sng" dirty="0">
                <a:solidFill>
                  <a:schemeClr val="tx1"/>
                </a:solidFill>
                <a:latin typeface="Calibri" charset="0"/>
                <a:cs typeface="Calibri" charset="0"/>
              </a:rPr>
              <a:t>Ways to inform IEEE</a:t>
            </a:r>
            <a:endParaRPr lang="en-US" sz="3200" u="sng" dirty="0">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dirty="0">
                <a:solidFill>
                  <a:schemeClr val="tx1"/>
                </a:solidFill>
                <a:latin typeface="Calibri" charset="0"/>
                <a:cs typeface="Calibri" charset="0"/>
              </a:rPr>
              <a:t>Cause an LOA to be submitted to the IEEE-SA (</a:t>
            </a:r>
            <a:r>
              <a:rPr lang="en-US" sz="2000" b="1" dirty="0" err="1">
                <a:solidFill>
                  <a:schemeClr val="tx1"/>
                </a:solidFill>
                <a:latin typeface="Calibri" charset="0"/>
                <a:cs typeface="Calibri" charset="0"/>
              </a:rPr>
              <a:t>patcom@ieee.org</a:t>
            </a:r>
            <a:r>
              <a:rPr lang="en-US" sz="2000" b="1" dirty="0">
                <a:solidFill>
                  <a:schemeClr val="tx1"/>
                </a:solidFill>
                <a:latin typeface="Calibri" charset="0"/>
                <a:cs typeface="Calibri" charset="0"/>
              </a:rPr>
              <a:t>);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Speak up now and respond to this Call for Potentially Essential Patents</a:t>
            </a:r>
          </a:p>
          <a:p>
            <a:pPr>
              <a:buFont typeface="Monotype Sorts" charset="0"/>
              <a:buNone/>
            </a:pPr>
            <a:r>
              <a:rPr lang="en-US" sz="2000" dirty="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dirty="0">
                <a:solidFill>
                  <a:schemeClr val="tx1"/>
                </a:solidFill>
                <a:latin typeface="Calibri" charset="0"/>
                <a:cs typeface="Calibri" charset="0"/>
              </a:rPr>
            </a:br>
            <a:endParaRPr lang="en-US" sz="2000" b="1" dirty="0">
              <a:solidFill>
                <a:schemeClr val="tx1"/>
              </a:solidFill>
              <a:latin typeface="Calibri" charset="0"/>
              <a:cs typeface="Calibri" charset="0"/>
            </a:endParaRPr>
          </a:p>
        </p:txBody>
      </p:sp>
      <p:sp>
        <p:nvSpPr>
          <p:cNvPr id="9220" name="Text Box 6"/>
          <p:cNvSpPr txBox="1">
            <a:spLocks noChangeArrowheads="1"/>
          </p:cNvSpPr>
          <p:nvPr/>
        </p:nvSpPr>
        <p:spPr bwMode="auto">
          <a:xfrm>
            <a:off x="152400" y="58674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014BA362-610B-0E40-AFE2-54EE34F03E35}"/>
              </a:ext>
            </a:extLst>
          </p:cNvPr>
          <p:cNvSpPr>
            <a:spLocks noGrp="1"/>
          </p:cNvSpPr>
          <p:nvPr>
            <p:ph type="dt" sz="half" idx="10"/>
          </p:nvPr>
        </p:nvSpPr>
        <p:spPr/>
        <p:txBody>
          <a:bodyPr/>
          <a:lstStyle/>
          <a:p>
            <a:pPr>
              <a:defRPr/>
            </a:pPr>
            <a:r>
              <a:rPr lang="en-US"/>
              <a:t>&lt;Jan 2021&gt;</a:t>
            </a:r>
            <a:endParaRPr lang="en-US" dirty="0"/>
          </a:p>
        </p:txBody>
      </p:sp>
      <p:sp>
        <p:nvSpPr>
          <p:cNvPr id="3" name="Footer Placeholder 2">
            <a:extLst>
              <a:ext uri="{FF2B5EF4-FFF2-40B4-BE49-F238E27FC236}">
                <a16:creationId xmlns:a16="http://schemas.microsoft.com/office/drawing/2014/main" id="{8402A8CE-B4CC-5D4D-AC98-0CEA8A30E21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11AF16B-76EB-2D4B-901E-832F1771F8D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sz="3200" u="sng">
                <a:solidFill>
                  <a:schemeClr val="tx1"/>
                </a:solidFill>
                <a:latin typeface="Calibri" charset="0"/>
                <a:cs typeface="Calibri" charset="0"/>
              </a:rPr>
              <a:t>Other guidelines for IEEE WG meetings</a:t>
            </a:r>
            <a:endParaRPr lang="en-US" sz="320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a:solidFill>
                  <a:schemeClr val="tx1"/>
                </a:solidFill>
                <a:latin typeface="Calibri" charset="0"/>
                <a:cs typeface="Calibri" charset="0"/>
              </a:rPr>
              <a:t>Technical considerations remain the primary focus</a:t>
            </a:r>
            <a:endParaRPr lang="en-US" sz="1600" b="1">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a:solidFill>
                  <a:schemeClr val="tx1"/>
                </a:solidFill>
                <a:latin typeface="Calibri" charset="0"/>
                <a:cs typeface="Calibri" charset="0"/>
              </a:rPr>
              <a:t>---------------------------------------------------------------   </a:t>
            </a:r>
            <a:endParaRPr lang="en-US" sz="1400" b="1">
              <a:solidFill>
                <a:schemeClr val="tx1"/>
              </a:solidFill>
              <a:latin typeface="Calibri" charset="0"/>
              <a:cs typeface="Calibri" charset="0"/>
            </a:endParaRPr>
          </a:p>
          <a:p>
            <a:pPr algn="ctr">
              <a:lnSpc>
                <a:spcPct val="80000"/>
              </a:lnSpc>
              <a:buFont typeface="Monotype Sorts" charset="0"/>
              <a:buNone/>
            </a:pPr>
            <a:r>
              <a:rPr lang="en-US" sz="1400" b="1">
                <a:solidFill>
                  <a:schemeClr val="tx1"/>
                </a:solidFill>
                <a:latin typeface="Calibri" charset="0"/>
                <a:cs typeface="Calibri" charset="0"/>
              </a:rPr>
              <a:t>For more details, see </a:t>
            </a:r>
            <a:r>
              <a:rPr lang="en-US" sz="1400" b="1" i="1">
                <a:solidFill>
                  <a:schemeClr val="tx1"/>
                </a:solidFill>
                <a:latin typeface="Calibri" charset="0"/>
                <a:cs typeface="Calibri" charset="0"/>
              </a:rPr>
              <a:t>IEEE-SA Standards Board Operations Manual</a:t>
            </a:r>
            <a:r>
              <a:rPr lang="en-US" sz="1400" b="1">
                <a:solidFill>
                  <a:schemeClr val="tx1"/>
                </a:solidFill>
                <a:latin typeface="Calibri" charset="0"/>
                <a:cs typeface="Calibri" charset="0"/>
              </a:rPr>
              <a:t>, clause 5.3.10 and </a:t>
            </a:r>
            <a:br>
              <a:rPr lang="en-US" sz="1400" b="1">
                <a:solidFill>
                  <a:schemeClr val="tx1"/>
                </a:solidFill>
                <a:latin typeface="Calibri" charset="0"/>
                <a:cs typeface="Calibri" charset="0"/>
              </a:rPr>
            </a:br>
            <a:r>
              <a:rPr lang="en-US" sz="1400" b="1" i="1">
                <a:solidFill>
                  <a:schemeClr val="tx1"/>
                </a:solidFill>
                <a:latin typeface="Calibri" charset="0"/>
                <a:cs typeface="Calibri" charset="0"/>
              </a:rPr>
              <a:t>Antitrust and Competition Policy: What You Need to Know </a:t>
            </a:r>
            <a:r>
              <a:rPr lang="en-US" sz="1400" b="1">
                <a:solidFill>
                  <a:schemeClr val="tx1"/>
                </a:solidFill>
                <a:latin typeface="Calibri" charset="0"/>
                <a:cs typeface="Calibri" charset="0"/>
              </a:rPr>
              <a:t>at http://standards.ieee.org/develop/policies/antitrust.pdf</a:t>
            </a:r>
          </a:p>
        </p:txBody>
      </p:sp>
      <p:sp>
        <p:nvSpPr>
          <p:cNvPr id="10244" name="Text Box 1028"/>
          <p:cNvSpPr txBox="1">
            <a:spLocks noChangeArrowheads="1"/>
          </p:cNvSpPr>
          <p:nvPr/>
        </p:nvSpPr>
        <p:spPr bwMode="auto">
          <a:xfrm>
            <a:off x="76200" y="60198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1A813C81-3207-994E-9996-7F7338F63514}"/>
              </a:ext>
            </a:extLst>
          </p:cNvPr>
          <p:cNvSpPr>
            <a:spLocks noGrp="1"/>
          </p:cNvSpPr>
          <p:nvPr>
            <p:ph type="dt" sz="half" idx="10"/>
          </p:nvPr>
        </p:nvSpPr>
        <p:spPr/>
        <p:txBody>
          <a:bodyPr/>
          <a:lstStyle/>
          <a:p>
            <a:pPr>
              <a:defRPr/>
            </a:pPr>
            <a:r>
              <a:rPr lang="en-US"/>
              <a:t>&lt;Jan 2021&gt;</a:t>
            </a:r>
            <a:endParaRPr lang="en-US" dirty="0"/>
          </a:p>
        </p:txBody>
      </p:sp>
      <p:sp>
        <p:nvSpPr>
          <p:cNvPr id="3" name="Footer Placeholder 2">
            <a:extLst>
              <a:ext uri="{FF2B5EF4-FFF2-40B4-BE49-F238E27FC236}">
                <a16:creationId xmlns:a16="http://schemas.microsoft.com/office/drawing/2014/main" id="{17A9F199-F8FC-C24E-A2F6-808F6ED70B13}"/>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D86E391-0C3F-C649-BF7E-958989737827}"/>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sz="3200" u="sng">
                <a:solidFill>
                  <a:schemeClr val="tx1"/>
                </a:solidFill>
                <a:latin typeface="Calibri" charset="0"/>
                <a:cs typeface="Calibri" charset="0"/>
              </a:rPr>
              <a:t>Patent-related information</a:t>
            </a:r>
            <a:endParaRPr lang="en-US" sz="3200" u="sng">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59436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37556183-7AA5-F743-8866-80F08A94B36B}"/>
              </a:ext>
            </a:extLst>
          </p:cNvPr>
          <p:cNvSpPr>
            <a:spLocks noGrp="1"/>
          </p:cNvSpPr>
          <p:nvPr>
            <p:ph type="dt" sz="half" idx="10"/>
          </p:nvPr>
        </p:nvSpPr>
        <p:spPr/>
        <p:txBody>
          <a:bodyPr/>
          <a:lstStyle/>
          <a:p>
            <a:pPr>
              <a:defRPr/>
            </a:pPr>
            <a:r>
              <a:rPr lang="en-US"/>
              <a:t>&lt;Jan 2021&gt;</a:t>
            </a:r>
            <a:endParaRPr lang="en-US" dirty="0"/>
          </a:p>
        </p:txBody>
      </p:sp>
      <p:sp>
        <p:nvSpPr>
          <p:cNvPr id="3" name="Footer Placeholder 2">
            <a:extLst>
              <a:ext uri="{FF2B5EF4-FFF2-40B4-BE49-F238E27FC236}">
                <a16:creationId xmlns:a16="http://schemas.microsoft.com/office/drawing/2014/main" id="{D84122DC-2FC8-7047-B05D-CA2EED2CF2F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8F1F1E1-4913-4745-BD3D-C8A36C9BF83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6B938-1015-6745-BB70-DAF7F41EEAFF}"/>
              </a:ext>
            </a:extLst>
          </p:cNvPr>
          <p:cNvSpPr>
            <a:spLocks noGrp="1"/>
          </p:cNvSpPr>
          <p:nvPr>
            <p:ph type="title"/>
          </p:nvPr>
        </p:nvSpPr>
        <p:spPr/>
        <p:txBody>
          <a:bodyPr/>
          <a:lstStyle/>
          <a:p>
            <a:r>
              <a:rPr lang="en-US" dirty="0"/>
              <a:t>IEEE SA Copyright Policy</a:t>
            </a:r>
          </a:p>
        </p:txBody>
      </p:sp>
      <p:sp>
        <p:nvSpPr>
          <p:cNvPr id="4" name="Date Placeholder 3">
            <a:extLst>
              <a:ext uri="{FF2B5EF4-FFF2-40B4-BE49-F238E27FC236}">
                <a16:creationId xmlns:a16="http://schemas.microsoft.com/office/drawing/2014/main" id="{135AC180-D11F-7D4D-A7FF-36D66721F812}"/>
              </a:ext>
            </a:extLst>
          </p:cNvPr>
          <p:cNvSpPr>
            <a:spLocks noGrp="1"/>
          </p:cNvSpPr>
          <p:nvPr>
            <p:ph type="dt" sz="half" idx="10"/>
          </p:nvPr>
        </p:nvSpPr>
        <p:spPr/>
        <p:txBody>
          <a:bodyPr/>
          <a:lstStyle/>
          <a:p>
            <a:pPr>
              <a:defRPr/>
            </a:pPr>
            <a:r>
              <a:rPr lang="en-US"/>
              <a:t>&lt;Jan 2021&gt;</a:t>
            </a:r>
            <a:endParaRPr lang="en-US" dirty="0"/>
          </a:p>
        </p:txBody>
      </p:sp>
      <p:sp>
        <p:nvSpPr>
          <p:cNvPr id="5" name="Footer Placeholder 4">
            <a:extLst>
              <a:ext uri="{FF2B5EF4-FFF2-40B4-BE49-F238E27FC236}">
                <a16:creationId xmlns:a16="http://schemas.microsoft.com/office/drawing/2014/main" id="{8E850A26-E76A-D74C-9965-624254DDC6E2}"/>
              </a:ext>
            </a:extLst>
          </p:cNvPr>
          <p:cNvSpPr>
            <a:spLocks noGrp="1"/>
          </p:cNvSpPr>
          <p:nvPr>
            <p:ph type="ftr" sz="quarter" idx="11"/>
          </p:nvPr>
        </p:nvSpPr>
        <p:spPr/>
        <p:txBody>
          <a:bodyPr/>
          <a:lstStyle/>
          <a:p>
            <a:pPr>
              <a:defRPr/>
            </a:pPr>
            <a:r>
              <a:rPr lang="en-US"/>
              <a:t>&lt;Pat Kinney&gt;, &lt;Kinney Consulting LLC&gt;</a:t>
            </a:r>
          </a:p>
        </p:txBody>
      </p:sp>
      <p:sp>
        <p:nvSpPr>
          <p:cNvPr id="6" name="Slide Number Placeholder 5">
            <a:extLst>
              <a:ext uri="{FF2B5EF4-FFF2-40B4-BE49-F238E27FC236}">
                <a16:creationId xmlns:a16="http://schemas.microsoft.com/office/drawing/2014/main" id="{F1E98483-03AA-754D-AEB0-6D9F42DC786C}"/>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graphicFrame>
        <p:nvGraphicFramePr>
          <p:cNvPr id="7" name="Object 6">
            <a:extLst>
              <a:ext uri="{FF2B5EF4-FFF2-40B4-BE49-F238E27FC236}">
                <a16:creationId xmlns:a16="http://schemas.microsoft.com/office/drawing/2014/main" id="{CC4C70F2-5183-3544-AB50-8F0715B8E1F4}"/>
              </a:ext>
            </a:extLst>
          </p:cNvPr>
          <p:cNvGraphicFramePr>
            <a:graphicFrameLocks noChangeAspect="1"/>
          </p:cNvGraphicFramePr>
          <p:nvPr>
            <p:extLst>
              <p:ext uri="{D42A27DB-BD31-4B8C-83A1-F6EECF244321}">
                <p14:modId xmlns:p14="http://schemas.microsoft.com/office/powerpoint/2010/main" val="1644522676"/>
              </p:ext>
            </p:extLst>
          </p:nvPr>
        </p:nvGraphicFramePr>
        <p:xfrm>
          <a:off x="990600" y="1600200"/>
          <a:ext cx="6858000" cy="3860800"/>
        </p:xfrm>
        <a:graphic>
          <a:graphicData uri="http://schemas.openxmlformats.org/presentationml/2006/ole">
            <mc:AlternateContent xmlns:mc="http://schemas.openxmlformats.org/markup-compatibility/2006">
              <mc:Choice xmlns:v="urn:schemas-microsoft-com:vml" Requires="v">
                <p:oleObj spid="_x0000_s3078" name="Document" r:id="rId3" imgW="6858000" imgH="3860800" progId="Word.Document.12">
                  <p:embed/>
                </p:oleObj>
              </mc:Choice>
              <mc:Fallback>
                <p:oleObj name="Document" r:id="rId3" imgW="6858000" imgH="3860800" progId="Word.Document.12">
                  <p:embed/>
                  <p:pic>
                    <p:nvPicPr>
                      <p:cNvPr id="0" name=""/>
                      <p:cNvPicPr/>
                      <p:nvPr/>
                    </p:nvPicPr>
                    <p:blipFill>
                      <a:blip r:embed="rId4"/>
                      <a:stretch>
                        <a:fillRect/>
                      </a:stretch>
                    </p:blipFill>
                    <p:spPr>
                      <a:xfrm>
                        <a:off x="990600" y="1600200"/>
                        <a:ext cx="6858000" cy="3860800"/>
                      </a:xfrm>
                      <a:prstGeom prst="rect">
                        <a:avLst/>
                      </a:prstGeom>
                    </p:spPr>
                  </p:pic>
                </p:oleObj>
              </mc:Fallback>
            </mc:AlternateContent>
          </a:graphicData>
        </a:graphic>
      </p:graphicFrame>
    </p:spTree>
    <p:extLst>
      <p:ext uri="{BB962C8B-B14F-4D97-AF65-F5344CB8AC3E}">
        <p14:creationId xmlns:p14="http://schemas.microsoft.com/office/powerpoint/2010/main" val="1391793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12875-8594-244E-AC5A-EF6D00A34943}"/>
              </a:ext>
            </a:extLst>
          </p:cNvPr>
          <p:cNvSpPr>
            <a:spLocks noGrp="1"/>
          </p:cNvSpPr>
          <p:nvPr>
            <p:ph type="title"/>
          </p:nvPr>
        </p:nvSpPr>
        <p:spPr>
          <a:xfrm>
            <a:off x="685800" y="462643"/>
            <a:ext cx="7772400" cy="1066800"/>
          </a:xfrm>
        </p:spPr>
        <p:txBody>
          <a:bodyPr/>
          <a:lstStyle/>
          <a:p>
            <a:r>
              <a:rPr lang="en-US" dirty="0"/>
              <a:t>IEEE SA Copyright Policy</a:t>
            </a:r>
          </a:p>
        </p:txBody>
      </p:sp>
      <p:sp>
        <p:nvSpPr>
          <p:cNvPr id="4" name="Date Placeholder 3">
            <a:extLst>
              <a:ext uri="{FF2B5EF4-FFF2-40B4-BE49-F238E27FC236}">
                <a16:creationId xmlns:a16="http://schemas.microsoft.com/office/drawing/2014/main" id="{057EE50E-28D6-BD4A-9E5F-9254975AD3DE}"/>
              </a:ext>
            </a:extLst>
          </p:cNvPr>
          <p:cNvSpPr>
            <a:spLocks noGrp="1"/>
          </p:cNvSpPr>
          <p:nvPr>
            <p:ph type="dt" sz="half" idx="10"/>
          </p:nvPr>
        </p:nvSpPr>
        <p:spPr/>
        <p:txBody>
          <a:bodyPr/>
          <a:lstStyle/>
          <a:p>
            <a:pPr>
              <a:defRPr/>
            </a:pPr>
            <a:r>
              <a:rPr lang="en-US"/>
              <a:t>&lt;Jan 2021&gt;</a:t>
            </a:r>
            <a:endParaRPr lang="en-US" dirty="0"/>
          </a:p>
        </p:txBody>
      </p:sp>
      <p:sp>
        <p:nvSpPr>
          <p:cNvPr id="5" name="Footer Placeholder 4">
            <a:extLst>
              <a:ext uri="{FF2B5EF4-FFF2-40B4-BE49-F238E27FC236}">
                <a16:creationId xmlns:a16="http://schemas.microsoft.com/office/drawing/2014/main" id="{9B1DD007-852C-CB44-A614-65F2DD358A7C}"/>
              </a:ext>
            </a:extLst>
          </p:cNvPr>
          <p:cNvSpPr>
            <a:spLocks noGrp="1"/>
          </p:cNvSpPr>
          <p:nvPr>
            <p:ph type="ftr" sz="quarter" idx="11"/>
          </p:nvPr>
        </p:nvSpPr>
        <p:spPr/>
        <p:txBody>
          <a:bodyPr/>
          <a:lstStyle/>
          <a:p>
            <a:pPr>
              <a:defRPr/>
            </a:pPr>
            <a:r>
              <a:rPr lang="en-US"/>
              <a:t>&lt;Pat Kinney&gt;, &lt;Kinney Consulting LLC&gt;</a:t>
            </a:r>
          </a:p>
        </p:txBody>
      </p:sp>
      <p:sp>
        <p:nvSpPr>
          <p:cNvPr id="6" name="Slide Number Placeholder 5">
            <a:extLst>
              <a:ext uri="{FF2B5EF4-FFF2-40B4-BE49-F238E27FC236}">
                <a16:creationId xmlns:a16="http://schemas.microsoft.com/office/drawing/2014/main" id="{07443DDD-C5F2-2145-BB44-A897FE08641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8</a:t>
            </a:fld>
            <a:endParaRPr lang="en-US"/>
          </a:p>
        </p:txBody>
      </p:sp>
      <p:graphicFrame>
        <p:nvGraphicFramePr>
          <p:cNvPr id="7" name="Object 6">
            <a:extLst>
              <a:ext uri="{FF2B5EF4-FFF2-40B4-BE49-F238E27FC236}">
                <a16:creationId xmlns:a16="http://schemas.microsoft.com/office/drawing/2014/main" id="{FB9EAE88-F25A-774D-B5B4-7DB0BA8171E3}"/>
              </a:ext>
            </a:extLst>
          </p:cNvPr>
          <p:cNvGraphicFramePr>
            <a:graphicFrameLocks noChangeAspect="1"/>
          </p:cNvGraphicFramePr>
          <p:nvPr>
            <p:extLst>
              <p:ext uri="{D42A27DB-BD31-4B8C-83A1-F6EECF244321}">
                <p14:modId xmlns:p14="http://schemas.microsoft.com/office/powerpoint/2010/main" val="1610735226"/>
              </p:ext>
            </p:extLst>
          </p:nvPr>
        </p:nvGraphicFramePr>
        <p:xfrm>
          <a:off x="400050" y="1371600"/>
          <a:ext cx="8058150" cy="4826000"/>
        </p:xfrm>
        <a:graphic>
          <a:graphicData uri="http://schemas.openxmlformats.org/presentationml/2006/ole">
            <mc:AlternateContent xmlns:mc="http://schemas.openxmlformats.org/markup-compatibility/2006">
              <mc:Choice xmlns:v="urn:schemas-microsoft-com:vml" Requires="v">
                <p:oleObj spid="_x0000_s4104" name="Document" r:id="rId3" imgW="8343900" imgH="4826000" progId="Word.Document.12">
                  <p:embed/>
                </p:oleObj>
              </mc:Choice>
              <mc:Fallback>
                <p:oleObj name="Document" r:id="rId3" imgW="8343900" imgH="4826000" progId="Word.Document.12">
                  <p:embed/>
                  <p:pic>
                    <p:nvPicPr>
                      <p:cNvPr id="0" name=""/>
                      <p:cNvPicPr/>
                      <p:nvPr/>
                    </p:nvPicPr>
                    <p:blipFill>
                      <a:blip r:embed="rId4"/>
                      <a:stretch>
                        <a:fillRect/>
                      </a:stretch>
                    </p:blipFill>
                    <p:spPr>
                      <a:xfrm>
                        <a:off x="400050" y="1371600"/>
                        <a:ext cx="8058150" cy="4826000"/>
                      </a:xfrm>
                      <a:prstGeom prst="rect">
                        <a:avLst/>
                      </a:prstGeom>
                    </p:spPr>
                  </p:pic>
                </p:oleObj>
              </mc:Fallback>
            </mc:AlternateContent>
          </a:graphicData>
        </a:graphic>
      </p:graphicFrame>
    </p:spTree>
    <p:extLst>
      <p:ext uri="{BB962C8B-B14F-4D97-AF65-F5344CB8AC3E}">
        <p14:creationId xmlns:p14="http://schemas.microsoft.com/office/powerpoint/2010/main" val="1706044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2021&gt;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87655" y="2286000"/>
            <a:ext cx="8568690" cy="30325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120650" indent="-290513" fontAlgn="b">
              <a:buClr>
                <a:srgbClr val="FF0000"/>
              </a:buClr>
              <a:buFont typeface="Wingdings" charset="2"/>
              <a:buChar char="q"/>
              <a:tabLst>
                <a:tab pos="5080000" algn="l"/>
              </a:tabLst>
            </a:pPr>
            <a:r>
              <a:rPr lang="en-US" sz="3200" b="1" dirty="0"/>
              <a:t>SC Maintenance   </a:t>
            </a:r>
            <a:r>
              <a:rPr lang="en-US" sz="2400" b="1" dirty="0"/>
              <a:t>Thursday 14 Jan, 9:00 am ET </a:t>
            </a:r>
          </a:p>
          <a:p>
            <a:pPr marL="800100" lvl="1" indent="-342900">
              <a:buClr>
                <a:srgbClr val="FF0000"/>
              </a:buClr>
              <a:buFont typeface="Wingdings" charset="2"/>
              <a:buChar char="q"/>
            </a:pPr>
            <a:r>
              <a:rPr lang="en-US" sz="2400" b="1" dirty="0"/>
              <a:t>Discuss requested changes with Operations Manual</a:t>
            </a:r>
          </a:p>
          <a:p>
            <a:pPr marL="1371600" lvl="2" indent="-457200" eaLnBrk="0" fontAlgn="b" hangingPunct="0">
              <a:buClr>
                <a:srgbClr val="FF0000"/>
              </a:buClr>
              <a:buFont typeface="Wingdings" charset="0"/>
              <a:buChar char="q"/>
            </a:pPr>
            <a:r>
              <a:rPr lang="en-US" sz="2400" dirty="0"/>
              <a:t>Discussion on rules and procedures contrary to virtual meetings</a:t>
            </a:r>
          </a:p>
          <a:p>
            <a:pPr marL="1371600" lvl="2" indent="-457200" eaLnBrk="0" fontAlgn="b" hangingPunct="0">
              <a:buClr>
                <a:srgbClr val="FF0000"/>
              </a:buClr>
              <a:buFont typeface="Wingdings" charset="0"/>
              <a:buChar char="q"/>
            </a:pPr>
            <a:r>
              <a:rPr lang="en-US" sz="2400" dirty="0"/>
              <a:t>Simple changes that will make 802.15 virtual meetings easier and more functional without waiting for IEEE AudCom and IEEE 802 EC to come to agreement</a:t>
            </a:r>
          </a:p>
          <a:p>
            <a:pPr marL="1371600" lvl="2" indent="-457200" eaLnBrk="0" fontAlgn="b" hangingPunct="0">
              <a:buClr>
                <a:srgbClr val="FF0000"/>
              </a:buClr>
              <a:buFont typeface="Wingdings" charset="0"/>
              <a:buChar char="q"/>
            </a:pPr>
            <a:r>
              <a:rPr lang="en-US" sz="2400" dirty="0"/>
              <a:t>Discussion on issues that hinder effective use of our time</a:t>
            </a:r>
            <a:endParaRPr lang="en-US" sz="2400" b="1" dirty="0"/>
          </a:p>
          <a:p>
            <a:pPr lvl="1">
              <a:buClr>
                <a:srgbClr val="FF0000"/>
              </a:buClr>
            </a:pPr>
            <a:endParaRPr lang="en-US" sz="2400" b="1"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56530</TotalTime>
  <Words>1723</Words>
  <Application>Microsoft Macintosh PowerPoint</Application>
  <PresentationFormat>On-screen Show (4:3)</PresentationFormat>
  <Paragraphs>179</Paragraphs>
  <Slides>13</Slides>
  <Notes>8</Notes>
  <HiddenSlides>7</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vt:lpstr>
      <vt:lpstr>Calibri</vt:lpstr>
      <vt:lpstr>Helvetica</vt:lpstr>
      <vt:lpstr>Monotype Sorts</vt:lpstr>
      <vt:lpstr>Times New Roman</vt:lpstr>
      <vt:lpstr>Wingdings</vt:lpstr>
      <vt:lpstr>Default Design</vt:lpstr>
      <vt:lpstr>Microsoft Word Document</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IEEE SA Copyright Policy</vt:lpstr>
      <vt:lpstr>IEEE SA Copyright Policy</vt:lpstr>
      <vt:lpstr>SC Meeting Goals</vt:lpstr>
      <vt:lpstr>SC Maintenance</vt:lpstr>
      <vt:lpstr>SC Maintenance</vt:lpstr>
      <vt:lpstr>SC Accomplishments</vt:lpstr>
      <vt:lpstr>Future Efforts</vt:lpstr>
    </vt:vector>
  </TitlesOfParts>
  <Manager/>
  <Company>Kinney Consulting LLC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Opening/Closing</dc:title>
  <dc:subject>IEEE 802.15 &lt;SC Report&gt;</dc:subject>
  <dc:creator>Pat Kinney</dc:creator>
  <cp:keywords/>
  <dc:description>&lt;15-20-0025-00-0mag&gt;</dc:description>
  <cp:lastModifiedBy>Pat Kinney</cp:lastModifiedBy>
  <cp:revision>1097</cp:revision>
  <cp:lastPrinted>2016-07-25T16:00:41Z</cp:lastPrinted>
  <dcterms:created xsi:type="dcterms:W3CDTF">2009-07-12T16:25:16Z</dcterms:created>
  <dcterms:modified xsi:type="dcterms:W3CDTF">2021-01-14T03:43:44Z</dcterms:modified>
  <cp:category/>
</cp:coreProperties>
</file>