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262" r:id="rId4"/>
    <p:sldId id="322" r:id="rId5"/>
    <p:sldId id="323" r:id="rId6"/>
    <p:sldId id="324" r:id="rId7"/>
    <p:sldId id="325"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88" autoAdjust="0"/>
    <p:restoredTop sz="94304" autoAdjust="0"/>
  </p:normalViewPr>
  <p:slideViewPr>
    <p:cSldViewPr>
      <p:cViewPr varScale="1">
        <p:scale>
          <a:sx n="102" d="100"/>
          <a:sy n="102" d="100"/>
        </p:scale>
        <p:origin x="976"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Jan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Jan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Jan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Jan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Jan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Jan 2021</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Jan 2021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Jan 2021</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Jan 2021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Jan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Jan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Jan 2021</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802.15-21-0024-00-mag</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Jan 2021</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[Wi-SUN Ask for Operations Manual]</a:t>
            </a:r>
          </a:p>
          <a:p>
            <a:pPr>
              <a:defRPr/>
            </a:pPr>
            <a:r>
              <a:rPr lang="en-US" altLang="en-US" sz="1600" b="1" dirty="0">
                <a:solidFill>
                  <a:schemeClr val="tx2"/>
                </a:solidFill>
              </a:rPr>
              <a:t>Date Submitted: </a:t>
            </a:r>
            <a:r>
              <a:rPr lang="en-US" altLang="en-US" sz="1600" dirty="0">
                <a:solidFill>
                  <a:schemeClr val="tx2"/>
                </a:solidFill>
              </a:rPr>
              <a:t>[14 Jan 2021]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802.15.4y SECN]</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an ask from Wi-SUN Alliance for a change to the Operations Manual]</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[Contains an ask from Wi-SUN Alliance for a change to the Operations Manual]</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Ask for the IEEE 802.15 Operations Manual</a:t>
            </a:r>
          </a:p>
        </p:txBody>
      </p:sp>
      <p:sp>
        <p:nvSpPr>
          <p:cNvPr id="6" name="Untertitel 5"/>
          <p:cNvSpPr>
            <a:spLocks noGrp="1"/>
          </p:cNvSpPr>
          <p:nvPr>
            <p:ph type="subTitle" idx="1"/>
          </p:nvPr>
        </p:nvSpPr>
        <p:spPr/>
        <p:txBody>
          <a:bodyPr/>
          <a:lstStyle/>
          <a:p>
            <a:r>
              <a:rPr lang="en-US" dirty="0"/>
              <a:t>Don Sturek</a:t>
            </a:r>
            <a:br>
              <a:rPr lang="en-US" dirty="0"/>
            </a:br>
            <a:r>
              <a:rPr lang="en-US" dirty="0"/>
              <a:t>Wi-SUN Alliance Field Area Network Co-Chair</a:t>
            </a:r>
          </a:p>
          <a:p>
            <a:endParaRPr lang="en-US" dirty="0"/>
          </a:p>
        </p:txBody>
      </p:sp>
      <p:sp>
        <p:nvSpPr>
          <p:cNvPr id="2" name="Datumsplatzhalter 1"/>
          <p:cNvSpPr>
            <a:spLocks noGrp="1"/>
          </p:cNvSpPr>
          <p:nvPr>
            <p:ph type="dt" sz="half" idx="10"/>
          </p:nvPr>
        </p:nvSpPr>
        <p:spPr/>
        <p:txBody>
          <a:bodyPr/>
          <a:lstStyle/>
          <a:p>
            <a:pPr>
              <a:defRPr/>
            </a:pPr>
            <a:r>
              <a:rPr lang="en-US" altLang="en-US" dirty="0"/>
              <a:t>Jan 2021</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Problem Statement</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dirty="0">
                <a:solidFill>
                  <a:srgbClr val="000000"/>
                </a:solidFill>
              </a:rPr>
              <a:t>Current Operations Manual (15-10-0235) does not provide a mechanism to allocate MAC Command ID’s to external organizations</a:t>
            </a: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3272682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Request from Wi-SUN FAN</a:t>
            </a:r>
          </a:p>
        </p:txBody>
      </p:sp>
      <p:sp>
        <p:nvSpPr>
          <p:cNvPr id="3" name="Inhaltsplatzhalter 2"/>
          <p:cNvSpPr>
            <a:spLocks noGrp="1"/>
          </p:cNvSpPr>
          <p:nvPr>
            <p:ph idx="1"/>
          </p:nvPr>
        </p:nvSpPr>
        <p:spPr>
          <a:xfrm>
            <a:off x="685800" y="1556792"/>
            <a:ext cx="7772400" cy="4114800"/>
          </a:xfrm>
        </p:spPr>
        <p:txBody>
          <a:bodyPr/>
          <a:lstStyle/>
          <a:p>
            <a:pPr marL="800100" indent="-457200">
              <a:spcBef>
                <a:spcPts val="375"/>
              </a:spcBef>
              <a:buSzPct val="100000"/>
            </a:pPr>
            <a:r>
              <a:rPr lang="en-US" altLang="en-US" sz="2800" dirty="0">
                <a:solidFill>
                  <a:srgbClr val="000000"/>
                </a:solidFill>
              </a:rPr>
              <a:t>Amend the Operations Manual to permit allocation of a MAC Command ID to external organizations</a:t>
            </a:r>
          </a:p>
          <a:p>
            <a:pPr marL="800100" indent="-457200">
              <a:spcBef>
                <a:spcPts val="375"/>
              </a:spcBef>
              <a:buSzPct val="100000"/>
            </a:pPr>
            <a:r>
              <a:rPr lang="en-US" altLang="en-US" sz="2800" dirty="0">
                <a:solidFill>
                  <a:srgbClr val="000000"/>
                </a:solidFill>
              </a:rPr>
              <a:t>Expect those organizations to provide their own sub-allocations without another IEEE 802.15 ANA allocation</a:t>
            </a:r>
          </a:p>
          <a:p>
            <a:pPr marL="800100" indent="-457200">
              <a:spcBef>
                <a:spcPts val="375"/>
              </a:spcBef>
              <a:buSzPct val="100000"/>
            </a:pPr>
            <a:r>
              <a:rPr lang="en-US" altLang="en-US" sz="2800" dirty="0">
                <a:solidFill>
                  <a:srgbClr val="000000"/>
                </a:solidFill>
              </a:rPr>
              <a:t>Update the list of allocated MAC Command ID’s to show those allocated via ANA (same as is done for IE’s today)</a:t>
            </a: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4</a:t>
            </a:fld>
            <a:endParaRPr lang="en-US" altLang="en-US"/>
          </a:p>
        </p:txBody>
      </p:sp>
    </p:spTree>
    <p:extLst>
      <p:ext uri="{BB962C8B-B14F-4D97-AF65-F5344CB8AC3E}">
        <p14:creationId xmlns:p14="http://schemas.microsoft.com/office/powerpoint/2010/main" val="3579085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Scope of proposed change</a:t>
            </a:r>
          </a:p>
        </p:txBody>
      </p:sp>
      <p:sp>
        <p:nvSpPr>
          <p:cNvPr id="3" name="Inhaltsplatzhalter 2"/>
          <p:cNvSpPr>
            <a:spLocks noGrp="1"/>
          </p:cNvSpPr>
          <p:nvPr>
            <p:ph idx="1"/>
          </p:nvPr>
        </p:nvSpPr>
        <p:spPr>
          <a:xfrm>
            <a:off x="685800" y="1556792"/>
            <a:ext cx="7772400" cy="4114800"/>
          </a:xfrm>
        </p:spPr>
        <p:txBody>
          <a:bodyPr/>
          <a:lstStyle/>
          <a:p>
            <a:pPr marL="800100" indent="-457200">
              <a:spcBef>
                <a:spcPts val="375"/>
              </a:spcBef>
              <a:buSzPct val="100000"/>
            </a:pPr>
            <a:r>
              <a:rPr lang="en-US" altLang="en-US" sz="2800" dirty="0">
                <a:solidFill>
                  <a:srgbClr val="000000"/>
                </a:solidFill>
              </a:rPr>
              <a:t>In 15-21-235-26, Section 14.5:</a:t>
            </a:r>
          </a:p>
          <a:p>
            <a:pPr indent="0">
              <a:spcBef>
                <a:spcPts val="375"/>
              </a:spcBef>
              <a:buSzPct val="100000"/>
              <a:buNone/>
            </a:pPr>
            <a:r>
              <a:rPr lang="en-US" sz="2000" b="1" i="1" dirty="0">
                <a:solidFill>
                  <a:srgbClr val="000000"/>
                </a:solidFill>
              </a:rPr>
              <a:t>14.5 </a:t>
            </a:r>
            <a:r>
              <a:rPr lang="en-US" sz="2000" b="1" i="1" dirty="0"/>
              <a:t>ANA Request Procedure for external organizations </a:t>
            </a:r>
          </a:p>
          <a:p>
            <a:pPr marL="0" indent="0">
              <a:buNone/>
            </a:pPr>
            <a:r>
              <a:rPr lang="en-US" sz="1600" dirty="0"/>
              <a:t>A limited number of numbers may be assigned to allow external organizations (i.e. non 802.15 groups) to extend the use of IEEE 802.15.</a:t>
            </a:r>
          </a:p>
          <a:p>
            <a:pPr marL="0" indent="0">
              <a:buNone/>
            </a:pPr>
            <a:r>
              <a:rPr lang="en-US" sz="1600" dirty="0"/>
              <a:t>Only the following categories of IDs may be assigned for IEEE Std 802.15.4 </a:t>
            </a:r>
          </a:p>
          <a:p>
            <a:pPr marL="400050" lvl="1" indent="0">
              <a:buNone/>
            </a:pPr>
            <a:r>
              <a:rPr lang="en-US" sz="1600" dirty="0"/>
              <a:t>1. Frame Extension ID</a:t>
            </a:r>
          </a:p>
          <a:p>
            <a:pPr marL="400050" lvl="1" indent="0">
              <a:buNone/>
            </a:pPr>
            <a:r>
              <a:rPr lang="en-US" sz="1600" dirty="0"/>
              <a:t>2. Header Information Element (IE) Element ID</a:t>
            </a:r>
          </a:p>
          <a:p>
            <a:pPr marL="400050" lvl="1" indent="0">
              <a:buNone/>
            </a:pPr>
            <a:r>
              <a:rPr lang="en-US" sz="1600" dirty="0"/>
              <a:t>3. Payload IE Group ID</a:t>
            </a:r>
          </a:p>
          <a:p>
            <a:pPr marL="400050" lvl="1" indent="0">
              <a:buNone/>
            </a:pPr>
            <a:r>
              <a:rPr lang="en-US" sz="1600" dirty="0"/>
              <a:t>4. Nested IE of type short Sub-ID</a:t>
            </a:r>
          </a:p>
          <a:p>
            <a:pPr marL="400050" lvl="1" indent="0">
              <a:buNone/>
            </a:pPr>
            <a:r>
              <a:rPr lang="en-US" sz="1600" dirty="0"/>
              <a:t>5. Nested IE of type long Sub-ID</a:t>
            </a:r>
          </a:p>
          <a:p>
            <a:pPr marL="400050" lvl="1" indent="0">
              <a:buNone/>
            </a:pPr>
            <a:r>
              <a:rPr lang="en-US" sz="1600" b="1" i="1" dirty="0"/>
              <a:t>6. MAC command ID</a:t>
            </a:r>
          </a:p>
          <a:p>
            <a:pPr marL="1200150" lvl="1" indent="-457200">
              <a:spcBef>
                <a:spcPts val="375"/>
              </a:spcBef>
              <a:buSzPct val="100000"/>
            </a:pPr>
            <a:endParaRPr lang="en-US" altLang="en-US" sz="2400" dirty="0">
              <a:solidFill>
                <a:srgbClr val="000000"/>
              </a:solidFill>
            </a:endParaRP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5</a:t>
            </a:fld>
            <a:endParaRPr lang="en-US" altLang="en-US"/>
          </a:p>
        </p:txBody>
      </p:sp>
    </p:spTree>
    <p:extLst>
      <p:ext uri="{BB962C8B-B14F-4D97-AF65-F5344CB8AC3E}">
        <p14:creationId xmlns:p14="http://schemas.microsoft.com/office/powerpoint/2010/main" val="1579935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Scope of proposed change</a:t>
            </a:r>
          </a:p>
        </p:txBody>
      </p:sp>
      <p:sp>
        <p:nvSpPr>
          <p:cNvPr id="3" name="Inhaltsplatzhalter 2"/>
          <p:cNvSpPr>
            <a:spLocks noGrp="1"/>
          </p:cNvSpPr>
          <p:nvPr>
            <p:ph idx="1"/>
          </p:nvPr>
        </p:nvSpPr>
        <p:spPr>
          <a:xfrm>
            <a:off x="458788" y="1603420"/>
            <a:ext cx="7772400" cy="3713118"/>
          </a:xfrm>
        </p:spPr>
        <p:txBody>
          <a:bodyPr/>
          <a:lstStyle/>
          <a:p>
            <a:pPr marL="800100" indent="-457200">
              <a:spcBef>
                <a:spcPts val="375"/>
              </a:spcBef>
              <a:buSzPct val="100000"/>
            </a:pPr>
            <a:r>
              <a:rPr lang="en-US" altLang="en-US" sz="2400" dirty="0">
                <a:solidFill>
                  <a:srgbClr val="000000"/>
                </a:solidFill>
              </a:rPr>
              <a:t>In 802.15.4-2020, Table 7-53, proposed change:</a:t>
            </a:r>
          </a:p>
          <a:p>
            <a:pPr marL="1200150" lvl="1" indent="-457200">
              <a:spcBef>
                <a:spcPts val="375"/>
              </a:spcBef>
              <a:buSzPct val="100000"/>
            </a:pPr>
            <a:endParaRPr lang="en-US" altLang="en-US" sz="2400" dirty="0">
              <a:solidFill>
                <a:srgbClr val="000000"/>
              </a:solidFill>
            </a:endParaRP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sz="4000" b="1" dirty="0"/>
              <a:t>…</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6</a:t>
            </a:fld>
            <a:endParaRPr lang="en-US" altLang="en-US"/>
          </a:p>
        </p:txBody>
      </p:sp>
      <p:pic>
        <p:nvPicPr>
          <p:cNvPr id="7" name="Picture 6">
            <a:extLst>
              <a:ext uri="{FF2B5EF4-FFF2-40B4-BE49-F238E27FC236}">
                <a16:creationId xmlns:a16="http://schemas.microsoft.com/office/drawing/2014/main" id="{E6C6467D-38F1-6847-8954-7B0AFEC14EE4}"/>
              </a:ext>
            </a:extLst>
          </p:cNvPr>
          <p:cNvPicPr>
            <a:picLocks noChangeAspect="1"/>
          </p:cNvPicPr>
          <p:nvPr/>
        </p:nvPicPr>
        <p:blipFill>
          <a:blip r:embed="rId2"/>
          <a:stretch>
            <a:fillRect/>
          </a:stretch>
        </p:blipFill>
        <p:spPr>
          <a:xfrm>
            <a:off x="965200" y="2207146"/>
            <a:ext cx="7213600" cy="3009900"/>
          </a:xfrm>
          <a:prstGeom prst="rect">
            <a:avLst/>
          </a:prstGeom>
        </p:spPr>
      </p:pic>
      <p:graphicFrame>
        <p:nvGraphicFramePr>
          <p:cNvPr id="8" name="Table 7">
            <a:extLst>
              <a:ext uri="{FF2B5EF4-FFF2-40B4-BE49-F238E27FC236}">
                <a16:creationId xmlns:a16="http://schemas.microsoft.com/office/drawing/2014/main" id="{22FB8029-5DD5-6646-9097-0988DE471AB9}"/>
              </a:ext>
            </a:extLst>
          </p:cNvPr>
          <p:cNvGraphicFramePr>
            <a:graphicFrameLocks noGrp="1"/>
          </p:cNvGraphicFramePr>
          <p:nvPr>
            <p:extLst>
              <p:ext uri="{D42A27DB-BD31-4B8C-83A1-F6EECF244321}">
                <p14:modId xmlns:p14="http://schemas.microsoft.com/office/powerpoint/2010/main" val="2451984551"/>
              </p:ext>
            </p:extLst>
          </p:nvPr>
        </p:nvGraphicFramePr>
        <p:xfrm>
          <a:off x="1223628" y="5671592"/>
          <a:ext cx="6660740" cy="579120"/>
        </p:xfrm>
        <a:graphic>
          <a:graphicData uri="http://schemas.openxmlformats.org/drawingml/2006/table">
            <a:tbl>
              <a:tblPr firstRow="1" bandRow="1">
                <a:tableStyleId>{5C22544A-7EE6-4342-B048-85BDC9FD1C3A}</a:tableStyleId>
              </a:tblPr>
              <a:tblGrid>
                <a:gridCol w="1548172">
                  <a:extLst>
                    <a:ext uri="{9D8B030D-6E8A-4147-A177-3AD203B41FA5}">
                      <a16:colId xmlns:a16="http://schemas.microsoft.com/office/drawing/2014/main" val="909793158"/>
                    </a:ext>
                  </a:extLst>
                </a:gridCol>
                <a:gridCol w="5112568">
                  <a:extLst>
                    <a:ext uri="{9D8B030D-6E8A-4147-A177-3AD203B41FA5}">
                      <a16:colId xmlns:a16="http://schemas.microsoft.com/office/drawing/2014/main" val="2193321461"/>
                    </a:ext>
                  </a:extLst>
                </a:gridCol>
              </a:tblGrid>
              <a:tr h="349696">
                <a:tc>
                  <a:txBody>
                    <a:bodyPr/>
                    <a:lstStyle/>
                    <a:p>
                      <a:pPr algn="ctr"/>
                      <a:r>
                        <a:rPr lang="en-US" sz="1400" b="0" dirty="0">
                          <a:solidFill>
                            <a:schemeClr val="tx1"/>
                          </a:solidFill>
                        </a:rPr>
                        <a:t>0xZZ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tx1"/>
                          </a:solidFill>
                          <a:effectLst/>
                          <a:latin typeface="+mn-lt"/>
                          <a:ea typeface="+mn-ea"/>
                          <a:cs typeface="+mn-cs"/>
                        </a:rPr>
                        <a:t>Assigned to external organization [B1]</a:t>
                      </a: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0848753"/>
                  </a:ext>
                </a:extLst>
              </a:tr>
            </a:tbl>
          </a:graphicData>
        </a:graphic>
      </p:graphicFrame>
    </p:spTree>
    <p:extLst>
      <p:ext uri="{BB962C8B-B14F-4D97-AF65-F5344CB8AC3E}">
        <p14:creationId xmlns:p14="http://schemas.microsoft.com/office/powerpoint/2010/main" val="4027707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Scope of proposed change</a:t>
            </a:r>
          </a:p>
        </p:txBody>
      </p:sp>
      <p:sp>
        <p:nvSpPr>
          <p:cNvPr id="3" name="Inhaltsplatzhalter 2"/>
          <p:cNvSpPr>
            <a:spLocks noGrp="1"/>
          </p:cNvSpPr>
          <p:nvPr>
            <p:ph idx="1"/>
          </p:nvPr>
        </p:nvSpPr>
        <p:spPr>
          <a:xfrm>
            <a:off x="685800" y="1556792"/>
            <a:ext cx="7772400" cy="4114800"/>
          </a:xfrm>
        </p:spPr>
        <p:txBody>
          <a:bodyPr/>
          <a:lstStyle/>
          <a:p>
            <a:pPr marL="800100" indent="-457200">
              <a:spcBef>
                <a:spcPts val="375"/>
              </a:spcBef>
              <a:buSzPct val="100000"/>
            </a:pPr>
            <a:r>
              <a:rPr lang="en-US" altLang="en-US" sz="2800" dirty="0">
                <a:solidFill>
                  <a:srgbClr val="000000"/>
                </a:solidFill>
              </a:rPr>
              <a:t>Some background on existing MAC Command ID’s in IEEE 802.15.4-2020, Table 7-53:</a:t>
            </a:r>
          </a:p>
          <a:p>
            <a:pPr marL="1200150" lvl="1" indent="-457200">
              <a:spcBef>
                <a:spcPts val="375"/>
              </a:spcBef>
              <a:buSzPct val="100000"/>
            </a:pPr>
            <a:r>
              <a:rPr lang="en-US" altLang="en-US" sz="2400" dirty="0">
                <a:solidFill>
                  <a:srgbClr val="000000"/>
                </a:solidFill>
              </a:rPr>
              <a:t>0x0c-0x12 are Reserved</a:t>
            </a:r>
          </a:p>
          <a:p>
            <a:pPr marL="1200150" lvl="1" indent="-457200">
              <a:spcBef>
                <a:spcPts val="375"/>
              </a:spcBef>
              <a:buSzPct val="100000"/>
            </a:pPr>
            <a:r>
              <a:rPr lang="en-US" altLang="en-US" sz="2400" dirty="0">
                <a:solidFill>
                  <a:srgbClr val="000000"/>
                </a:solidFill>
              </a:rPr>
              <a:t>0x1d-0x1f are Reserved</a:t>
            </a:r>
          </a:p>
          <a:p>
            <a:pPr marL="1200150" lvl="1" indent="-457200">
              <a:spcBef>
                <a:spcPts val="375"/>
              </a:spcBef>
              <a:buSzPct val="100000"/>
            </a:pPr>
            <a:r>
              <a:rPr lang="en-US" altLang="en-US" sz="2400" dirty="0">
                <a:solidFill>
                  <a:srgbClr val="000000"/>
                </a:solidFill>
              </a:rPr>
              <a:t>0x29-0xff are Reserved</a:t>
            </a:r>
          </a:p>
          <a:p>
            <a:pPr marL="1200150" lvl="1" indent="-457200">
              <a:spcBef>
                <a:spcPts val="375"/>
              </a:spcBef>
              <a:buSzPct val="100000"/>
            </a:pPr>
            <a:r>
              <a:rPr lang="en-US" altLang="en-US" sz="2400" dirty="0">
                <a:solidFill>
                  <a:srgbClr val="000000"/>
                </a:solidFill>
              </a:rPr>
              <a:t>Total of 224 Reserved MAC Command ID’s</a:t>
            </a:r>
          </a:p>
          <a:p>
            <a:pPr marL="1200150" lvl="1" indent="-457200">
              <a:spcBef>
                <a:spcPts val="375"/>
              </a:spcBef>
              <a:buSzPct val="100000"/>
            </a:pPr>
            <a:endParaRPr lang="en-US" altLang="en-US" sz="2400" dirty="0">
              <a:solidFill>
                <a:srgbClr val="000000"/>
              </a:solidFill>
            </a:endParaRP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7</a:t>
            </a:fld>
            <a:endParaRPr lang="en-US" altLang="en-US"/>
          </a:p>
        </p:txBody>
      </p:sp>
    </p:spTree>
    <p:extLst>
      <p:ext uri="{BB962C8B-B14F-4D97-AF65-F5344CB8AC3E}">
        <p14:creationId xmlns:p14="http://schemas.microsoft.com/office/powerpoint/2010/main" val="442871966"/>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2223</TotalTime>
  <Words>534</Words>
  <Application>Microsoft Macintosh PowerPoint</Application>
  <PresentationFormat>On-screen Show (4:3)</PresentationFormat>
  <Paragraphs>68</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IEEE-P802_15_Rbt</vt:lpstr>
      <vt:lpstr>PowerPoint Presentation</vt:lpstr>
      <vt:lpstr>Ask for the IEEE 802.15 Operations Manual</vt:lpstr>
      <vt:lpstr>Problem Statement</vt:lpstr>
      <vt:lpstr>Request from Wi-SUN FAN</vt:lpstr>
      <vt:lpstr>Scope of proposed change</vt:lpstr>
      <vt:lpstr>Scope of proposed change</vt:lpstr>
      <vt:lpstr>Scope of proposed change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448</cp:revision>
  <cp:lastPrinted>1998-02-10T13:28:06Z</cp:lastPrinted>
  <dcterms:created xsi:type="dcterms:W3CDTF">2017-03-12T21:31:02Z</dcterms:created>
  <dcterms:modified xsi:type="dcterms:W3CDTF">2021-01-13T16:55:35Z</dcterms:modified>
</cp:coreProperties>
</file>