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1"/>
  </p:notesMasterIdLst>
  <p:handoutMasterIdLst>
    <p:handoutMasterId r:id="rId32"/>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7" r:id="rId16"/>
    <p:sldId id="996" r:id="rId17"/>
    <p:sldId id="990" r:id="rId18"/>
    <p:sldId id="995" r:id="rId19"/>
    <p:sldId id="982" r:id="rId20"/>
    <p:sldId id="992" r:id="rId21"/>
    <p:sldId id="991" r:id="rId22"/>
    <p:sldId id="998" r:id="rId23"/>
    <p:sldId id="999" r:id="rId24"/>
    <p:sldId id="993" r:id="rId25"/>
    <p:sldId id="994" r:id="rId26"/>
    <p:sldId id="256" r:id="rId27"/>
    <p:sldId id="965" r:id="rId28"/>
    <p:sldId id="314" r:id="rId29"/>
    <p:sldId id="985" r:id="rId3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9" d="100"/>
          <a:sy n="149" d="100"/>
        </p:scale>
        <p:origin x="114" y="13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December 2020</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doc.:IEEE802.15-21-0020r2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2020</a:t>
            </a:r>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2021-01-12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for January Session</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r>
              <a:rPr lang="en-US" dirty="0"/>
              <a:t>Jan 12 – Ben Rolfe</a:t>
            </a:r>
          </a:p>
          <a:p>
            <a:r>
              <a:rPr lang="en-US" dirty="0"/>
              <a:t>Jan 19 – Guy Simpson</a:t>
            </a:r>
          </a:p>
          <a:p>
            <a:endParaRPr lang="en-US" dirty="0"/>
          </a:p>
          <a:p>
            <a:endParaRPr lang="en-US" dirty="0"/>
          </a:p>
        </p:txBody>
      </p:sp>
      <p:sp>
        <p:nvSpPr>
          <p:cNvPr id="4" name="Date Placeholder 3">
            <a:extLst>
              <a:ext uri="{FF2B5EF4-FFF2-40B4-BE49-F238E27FC236}">
                <a16:creationId xmlns:a16="http://schemas.microsoft.com/office/drawing/2014/main" id="{9CA6FBED-3066-4EAD-8B11-452D7A80DF25}"/>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950368-8146-4918-8575-197EE18007AA}"/>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55556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51638-9649-4EDF-90B4-5447325E23A8}"/>
              </a:ext>
            </a:extLst>
          </p:cNvPr>
          <p:cNvSpPr>
            <a:spLocks noGrp="1"/>
          </p:cNvSpPr>
          <p:nvPr>
            <p:ph type="title"/>
          </p:nvPr>
        </p:nvSpPr>
        <p:spPr/>
        <p:txBody>
          <a:bodyPr/>
          <a:lstStyle/>
          <a:p>
            <a:r>
              <a:rPr lang="en-US" dirty="0"/>
              <a:t>Attendance for January Interim</a:t>
            </a:r>
          </a:p>
        </p:txBody>
      </p:sp>
      <p:sp>
        <p:nvSpPr>
          <p:cNvPr id="3" name="Content Placeholder 2">
            <a:extLst>
              <a:ext uri="{FF2B5EF4-FFF2-40B4-BE49-F238E27FC236}">
                <a16:creationId xmlns:a16="http://schemas.microsoft.com/office/drawing/2014/main" id="{85B56094-4237-4853-B8A8-69F083A3634A}"/>
              </a:ext>
            </a:extLst>
          </p:cNvPr>
          <p:cNvSpPr>
            <a:spLocks noGrp="1"/>
          </p:cNvSpPr>
          <p:nvPr>
            <p:ph idx="1"/>
          </p:nvPr>
        </p:nvSpPr>
        <p:spPr/>
        <p:txBody>
          <a:bodyPr/>
          <a:lstStyle/>
          <a:p>
            <a:r>
              <a:rPr lang="en-US" dirty="0"/>
              <a:t>Attend 802.15 sessions for 6 out of 8 days to gain/maintain attendance credit</a:t>
            </a:r>
          </a:p>
        </p:txBody>
      </p:sp>
      <p:sp>
        <p:nvSpPr>
          <p:cNvPr id="4" name="Date Placeholder 3">
            <a:extLst>
              <a:ext uri="{FF2B5EF4-FFF2-40B4-BE49-F238E27FC236}">
                <a16:creationId xmlns:a16="http://schemas.microsoft.com/office/drawing/2014/main" id="{F51DDD66-F5CD-4C05-8873-66D1EBC802E9}"/>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49C8B15C-A5E6-4FA3-8E1B-BD1490242E6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456CB73-21A2-4364-B347-26F0C4D1DFE4}"/>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661438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sp>
        <p:nvSpPr>
          <p:cNvPr id="6" name="Content Placeholder 5">
            <a:extLst>
              <a:ext uri="{FF2B5EF4-FFF2-40B4-BE49-F238E27FC236}">
                <a16:creationId xmlns:a16="http://schemas.microsoft.com/office/drawing/2014/main" id="{6D76A922-2E7D-4A20-BC7E-1F5D95807765}"/>
              </a:ext>
            </a:extLst>
          </p:cNvPr>
          <p:cNvSpPr>
            <a:spLocks noGrp="1"/>
          </p:cNvSpPr>
          <p:nvPr>
            <p:ph idx="1"/>
          </p:nvPr>
        </p:nvSpPr>
        <p:spPr/>
        <p:txBody>
          <a:bodyPr/>
          <a:lstStyle/>
          <a:p>
            <a:endParaRPr lang="en-US" dirty="0"/>
          </a:p>
          <a:p>
            <a:endParaRPr lang="en-US" dirty="0"/>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a:t>December 2020</a:t>
            </a:r>
            <a:endParaRPr lang="en-US" dirty="0"/>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graphicFrame>
        <p:nvGraphicFramePr>
          <p:cNvPr id="8" name="Table 7">
            <a:extLst>
              <a:ext uri="{FF2B5EF4-FFF2-40B4-BE49-F238E27FC236}">
                <a16:creationId xmlns:a16="http://schemas.microsoft.com/office/drawing/2014/main" id="{01A8C337-952E-4EC0-AE32-7C2F1FE39C56}"/>
              </a:ext>
            </a:extLst>
          </p:cNvPr>
          <p:cNvGraphicFramePr>
            <a:graphicFrameLocks noGrp="1"/>
          </p:cNvGraphicFramePr>
          <p:nvPr>
            <p:extLst>
              <p:ext uri="{D42A27DB-BD31-4B8C-83A1-F6EECF244321}">
                <p14:modId xmlns:p14="http://schemas.microsoft.com/office/powerpoint/2010/main" val="2417299187"/>
              </p:ext>
            </p:extLst>
          </p:nvPr>
        </p:nvGraphicFramePr>
        <p:xfrm>
          <a:off x="685800" y="1998226"/>
          <a:ext cx="10515600" cy="640080"/>
        </p:xfrm>
        <a:graphic>
          <a:graphicData uri="http://schemas.openxmlformats.org/drawingml/2006/table">
            <a:tbl>
              <a:tblPr/>
              <a:tblGrid>
                <a:gridCol w="1752600">
                  <a:extLst>
                    <a:ext uri="{9D8B030D-6E8A-4147-A177-3AD203B41FA5}">
                      <a16:colId xmlns:a16="http://schemas.microsoft.com/office/drawing/2014/main" val="567049482"/>
                    </a:ext>
                  </a:extLst>
                </a:gridCol>
                <a:gridCol w="1752600">
                  <a:extLst>
                    <a:ext uri="{9D8B030D-6E8A-4147-A177-3AD203B41FA5}">
                      <a16:colId xmlns:a16="http://schemas.microsoft.com/office/drawing/2014/main" val="1574073706"/>
                    </a:ext>
                  </a:extLst>
                </a:gridCol>
                <a:gridCol w="1752600">
                  <a:extLst>
                    <a:ext uri="{9D8B030D-6E8A-4147-A177-3AD203B41FA5}">
                      <a16:colId xmlns:a16="http://schemas.microsoft.com/office/drawing/2014/main" val="2687803636"/>
                    </a:ext>
                  </a:extLst>
                </a:gridCol>
                <a:gridCol w="1752600">
                  <a:extLst>
                    <a:ext uri="{9D8B030D-6E8A-4147-A177-3AD203B41FA5}">
                      <a16:colId xmlns:a16="http://schemas.microsoft.com/office/drawing/2014/main" val="863067474"/>
                    </a:ext>
                  </a:extLst>
                </a:gridCol>
                <a:gridCol w="1752600">
                  <a:extLst>
                    <a:ext uri="{9D8B030D-6E8A-4147-A177-3AD203B41FA5}">
                      <a16:colId xmlns:a16="http://schemas.microsoft.com/office/drawing/2014/main" val="2279326126"/>
                    </a:ext>
                  </a:extLst>
                </a:gridCol>
                <a:gridCol w="1752600">
                  <a:extLst>
                    <a:ext uri="{9D8B030D-6E8A-4147-A177-3AD203B41FA5}">
                      <a16:colId xmlns:a16="http://schemas.microsoft.com/office/drawing/2014/main" val="2693570618"/>
                    </a:ext>
                  </a:extLst>
                </a:gridCol>
              </a:tblGrid>
              <a:tr h="0">
                <a:tc>
                  <a:txBody>
                    <a:bodyPr/>
                    <a:lstStyle/>
                    <a:p>
                      <a:r>
                        <a:rPr lang="en-US"/>
                        <a:t>2021</a:t>
                      </a:r>
                    </a:p>
                  </a:txBody>
                  <a:tcPr anchor="ctr">
                    <a:lnL>
                      <a:noFill/>
                    </a:lnL>
                    <a:lnR>
                      <a:noFill/>
                    </a:lnR>
                    <a:lnT>
                      <a:noFill/>
                    </a:lnT>
                    <a:lnB>
                      <a:noFill/>
                    </a:lnB>
                  </a:tcPr>
                </a:tc>
                <a:tc>
                  <a:txBody>
                    <a:bodyPr/>
                    <a:lstStyle/>
                    <a:p>
                      <a:r>
                        <a:rPr lang="en-US"/>
                        <a:t>21</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Analysis of Use Cases</a:t>
                      </a:r>
                    </a:p>
                  </a:txBody>
                  <a:tcPr anchor="ctr">
                    <a:lnL>
                      <a:noFill/>
                    </a:lnL>
                    <a:lnR>
                      <a:noFill/>
                    </a:lnR>
                    <a:lnT>
                      <a:noFill/>
                    </a:lnT>
                    <a:lnB>
                      <a:noFill/>
                    </a:lnB>
                  </a:tcPr>
                </a:tc>
                <a:tc>
                  <a:txBody>
                    <a:bodyPr/>
                    <a:lstStyle/>
                    <a:p>
                      <a:r>
                        <a:rPr lang="en-US" dirty="0"/>
                        <a:t>Menashe Shahar (</a:t>
                      </a:r>
                      <a:r>
                        <a:rPr lang="en-US" dirty="0" err="1"/>
                        <a:t>Ondas</a:t>
                      </a:r>
                      <a:r>
                        <a:rPr lang="en-US" dirty="0"/>
                        <a:t>)</a:t>
                      </a:r>
                    </a:p>
                  </a:txBody>
                  <a:tcPr anchor="ctr">
                    <a:lnL>
                      <a:noFill/>
                    </a:lnL>
                    <a:lnR>
                      <a:noFill/>
                    </a:lnR>
                    <a:lnT>
                      <a:noFill/>
                    </a:lnT>
                    <a:lnB>
                      <a:noFill/>
                    </a:lnB>
                  </a:tcPr>
                </a:tc>
                <a:extLst>
                  <a:ext uri="{0D108BD9-81ED-4DB2-BD59-A6C34878D82A}">
                    <a16:rowId xmlns:a16="http://schemas.microsoft.com/office/drawing/2014/main" val="2045015253"/>
                  </a:ext>
                </a:extLst>
              </a:tr>
            </a:tbl>
          </a:graphicData>
        </a:graphic>
      </p:graphicFrame>
      <p:graphicFrame>
        <p:nvGraphicFramePr>
          <p:cNvPr id="7" name="Table 6">
            <a:extLst>
              <a:ext uri="{FF2B5EF4-FFF2-40B4-BE49-F238E27FC236}">
                <a16:creationId xmlns:a16="http://schemas.microsoft.com/office/drawing/2014/main" id="{D8057D92-B455-4662-9331-11CFCD208D37}"/>
              </a:ext>
            </a:extLst>
          </p:cNvPr>
          <p:cNvGraphicFramePr>
            <a:graphicFrameLocks noGrp="1"/>
          </p:cNvGraphicFramePr>
          <p:nvPr>
            <p:extLst>
              <p:ext uri="{D42A27DB-BD31-4B8C-83A1-F6EECF244321}">
                <p14:modId xmlns:p14="http://schemas.microsoft.com/office/powerpoint/2010/main" val="4037274479"/>
              </p:ext>
            </p:extLst>
          </p:nvPr>
        </p:nvGraphicFramePr>
        <p:xfrm>
          <a:off x="711378" y="3168531"/>
          <a:ext cx="10515600" cy="1188720"/>
        </p:xfrm>
        <a:graphic>
          <a:graphicData uri="http://schemas.openxmlformats.org/drawingml/2006/table">
            <a:tbl>
              <a:tblPr/>
              <a:tblGrid>
                <a:gridCol w="1752600">
                  <a:extLst>
                    <a:ext uri="{9D8B030D-6E8A-4147-A177-3AD203B41FA5}">
                      <a16:colId xmlns:a16="http://schemas.microsoft.com/office/drawing/2014/main" val="3576515907"/>
                    </a:ext>
                  </a:extLst>
                </a:gridCol>
                <a:gridCol w="1752600">
                  <a:extLst>
                    <a:ext uri="{9D8B030D-6E8A-4147-A177-3AD203B41FA5}">
                      <a16:colId xmlns:a16="http://schemas.microsoft.com/office/drawing/2014/main" val="1179391117"/>
                    </a:ext>
                  </a:extLst>
                </a:gridCol>
                <a:gridCol w="1752600">
                  <a:extLst>
                    <a:ext uri="{9D8B030D-6E8A-4147-A177-3AD203B41FA5}">
                      <a16:colId xmlns:a16="http://schemas.microsoft.com/office/drawing/2014/main" val="635405809"/>
                    </a:ext>
                  </a:extLst>
                </a:gridCol>
                <a:gridCol w="1752600">
                  <a:extLst>
                    <a:ext uri="{9D8B030D-6E8A-4147-A177-3AD203B41FA5}">
                      <a16:colId xmlns:a16="http://schemas.microsoft.com/office/drawing/2014/main" val="145723732"/>
                    </a:ext>
                  </a:extLst>
                </a:gridCol>
                <a:gridCol w="1752600">
                  <a:extLst>
                    <a:ext uri="{9D8B030D-6E8A-4147-A177-3AD203B41FA5}">
                      <a16:colId xmlns:a16="http://schemas.microsoft.com/office/drawing/2014/main" val="2383960851"/>
                    </a:ext>
                  </a:extLst>
                </a:gridCol>
                <a:gridCol w="1752600">
                  <a:extLst>
                    <a:ext uri="{9D8B030D-6E8A-4147-A177-3AD203B41FA5}">
                      <a16:colId xmlns:a16="http://schemas.microsoft.com/office/drawing/2014/main" val="1700230414"/>
                    </a:ext>
                  </a:extLst>
                </a:gridCol>
              </a:tblGrid>
              <a:tr h="0">
                <a:tc>
                  <a:txBody>
                    <a:bodyPr/>
                    <a:lstStyle/>
                    <a:p>
                      <a:r>
                        <a:rPr lang="en-US"/>
                        <a:t>2021</a:t>
                      </a:r>
                    </a:p>
                  </a:txBody>
                  <a:tcPr anchor="ctr">
                    <a:lnL>
                      <a:noFill/>
                    </a:lnL>
                    <a:lnR>
                      <a:noFill/>
                    </a:lnR>
                    <a:lnT>
                      <a:noFill/>
                    </a:lnT>
                    <a:lnB>
                      <a:noFill/>
                    </a:lnB>
                  </a:tcPr>
                </a:tc>
                <a:tc>
                  <a:txBody>
                    <a:bodyPr/>
                    <a:lstStyle/>
                    <a:p>
                      <a:r>
                        <a:rPr lang="en-US"/>
                        <a:t>58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Draft Proposal - System Requirement Document</a:t>
                      </a:r>
                    </a:p>
                  </a:txBody>
                  <a:tcPr anchor="ctr">
                    <a:lnL>
                      <a:noFill/>
                    </a:lnL>
                    <a:lnR>
                      <a:noFill/>
                    </a:lnR>
                    <a:lnT>
                      <a:noFill/>
                    </a:lnT>
                    <a:lnB>
                      <a:noFill/>
                    </a:lnB>
                  </a:tcPr>
                </a:tc>
                <a:tc>
                  <a:txBody>
                    <a:bodyPr/>
                    <a:lstStyle/>
                    <a:p>
                      <a:r>
                        <a:rPr lang="en-US" dirty="0"/>
                        <a:t>Menashe Shahar (</a:t>
                      </a:r>
                      <a:r>
                        <a:rPr lang="en-US" dirty="0" err="1"/>
                        <a:t>Ondas</a:t>
                      </a:r>
                      <a:r>
                        <a:rPr lang="en-US" dirty="0"/>
                        <a:t>)</a:t>
                      </a:r>
                    </a:p>
                  </a:txBody>
                  <a:tcPr anchor="ctr">
                    <a:lnL>
                      <a:noFill/>
                    </a:lnL>
                    <a:lnR>
                      <a:noFill/>
                    </a:lnR>
                    <a:lnT>
                      <a:noFill/>
                    </a:lnT>
                    <a:lnB>
                      <a:noFill/>
                    </a:lnB>
                  </a:tcPr>
                </a:tc>
                <a:extLst>
                  <a:ext uri="{0D108BD9-81ED-4DB2-BD59-A6C34878D82A}">
                    <a16:rowId xmlns:a16="http://schemas.microsoft.com/office/drawing/2014/main" val="1267331289"/>
                  </a:ext>
                </a:extLst>
              </a:tr>
            </a:tbl>
          </a:graphicData>
        </a:graphic>
      </p:graphicFrame>
      <p:graphicFrame>
        <p:nvGraphicFramePr>
          <p:cNvPr id="9" name="Table 8">
            <a:extLst>
              <a:ext uri="{FF2B5EF4-FFF2-40B4-BE49-F238E27FC236}">
                <a16:creationId xmlns:a16="http://schemas.microsoft.com/office/drawing/2014/main" id="{3712FA00-68F5-4AF2-8C3A-A74DF61DA1BF}"/>
              </a:ext>
            </a:extLst>
          </p:cNvPr>
          <p:cNvGraphicFramePr>
            <a:graphicFrameLocks noGrp="1"/>
          </p:cNvGraphicFramePr>
          <p:nvPr>
            <p:extLst>
              <p:ext uri="{D42A27DB-BD31-4B8C-83A1-F6EECF244321}">
                <p14:modId xmlns:p14="http://schemas.microsoft.com/office/powerpoint/2010/main" val="2632998515"/>
              </p:ext>
            </p:extLst>
          </p:nvPr>
        </p:nvGraphicFramePr>
        <p:xfrm>
          <a:off x="697523" y="4796011"/>
          <a:ext cx="10515600" cy="1188720"/>
        </p:xfrm>
        <a:graphic>
          <a:graphicData uri="http://schemas.openxmlformats.org/drawingml/2006/table">
            <a:tbl>
              <a:tblPr/>
              <a:tblGrid>
                <a:gridCol w="1752600">
                  <a:extLst>
                    <a:ext uri="{9D8B030D-6E8A-4147-A177-3AD203B41FA5}">
                      <a16:colId xmlns:a16="http://schemas.microsoft.com/office/drawing/2014/main" val="3517354930"/>
                    </a:ext>
                  </a:extLst>
                </a:gridCol>
                <a:gridCol w="1752600">
                  <a:extLst>
                    <a:ext uri="{9D8B030D-6E8A-4147-A177-3AD203B41FA5}">
                      <a16:colId xmlns:a16="http://schemas.microsoft.com/office/drawing/2014/main" val="565987003"/>
                    </a:ext>
                  </a:extLst>
                </a:gridCol>
                <a:gridCol w="1752600">
                  <a:extLst>
                    <a:ext uri="{9D8B030D-6E8A-4147-A177-3AD203B41FA5}">
                      <a16:colId xmlns:a16="http://schemas.microsoft.com/office/drawing/2014/main" val="2992116379"/>
                    </a:ext>
                  </a:extLst>
                </a:gridCol>
                <a:gridCol w="1752600">
                  <a:extLst>
                    <a:ext uri="{9D8B030D-6E8A-4147-A177-3AD203B41FA5}">
                      <a16:colId xmlns:a16="http://schemas.microsoft.com/office/drawing/2014/main" val="3979528681"/>
                    </a:ext>
                  </a:extLst>
                </a:gridCol>
                <a:gridCol w="1752600">
                  <a:extLst>
                    <a:ext uri="{9D8B030D-6E8A-4147-A177-3AD203B41FA5}">
                      <a16:colId xmlns:a16="http://schemas.microsoft.com/office/drawing/2014/main" val="2656792322"/>
                    </a:ext>
                  </a:extLst>
                </a:gridCol>
                <a:gridCol w="1752600">
                  <a:extLst>
                    <a:ext uri="{9D8B030D-6E8A-4147-A177-3AD203B41FA5}">
                      <a16:colId xmlns:a16="http://schemas.microsoft.com/office/drawing/2014/main" val="182748994"/>
                    </a:ext>
                  </a:extLst>
                </a:gridCol>
              </a:tblGrid>
              <a:tr h="0">
                <a:tc>
                  <a:txBody>
                    <a:bodyPr/>
                    <a:lstStyle/>
                    <a:p>
                      <a:r>
                        <a:rPr lang="en-US"/>
                        <a:t>2020</a:t>
                      </a:r>
                    </a:p>
                  </a:txBody>
                  <a:tcPr anchor="ctr">
                    <a:lnL>
                      <a:noFill/>
                    </a:lnL>
                    <a:lnR>
                      <a:noFill/>
                    </a:lnR>
                    <a:lnT>
                      <a:noFill/>
                    </a:lnT>
                    <a:lnB>
                      <a:noFill/>
                    </a:lnB>
                  </a:tcPr>
                </a:tc>
                <a:tc>
                  <a:txBody>
                    <a:bodyPr/>
                    <a:lstStyle/>
                    <a:p>
                      <a:r>
                        <a:rPr lang="en-US" dirty="0"/>
                        <a:t>182</a:t>
                      </a:r>
                    </a:p>
                  </a:txBody>
                  <a:tcPr anchor="ctr">
                    <a:lnL>
                      <a:noFill/>
                    </a:lnL>
                    <a:lnR>
                      <a:noFill/>
                    </a:lnR>
                    <a:lnT>
                      <a:noFill/>
                    </a:lnT>
                    <a:lnB>
                      <a:noFill/>
                    </a:lnB>
                  </a:tcPr>
                </a:tc>
                <a:tc>
                  <a:txBody>
                    <a:bodyPr/>
                    <a:lstStyle/>
                    <a:p>
                      <a:r>
                        <a:rPr lang="en-US" dirty="0"/>
                        <a:t>10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System Requirements Document (SRD) outline for 16t</a:t>
                      </a:r>
                    </a:p>
                  </a:txBody>
                  <a:tcPr anchor="ctr">
                    <a:lnL>
                      <a:noFill/>
                    </a:lnL>
                    <a:lnR>
                      <a:noFill/>
                    </a:lnR>
                    <a:lnT>
                      <a:noFill/>
                    </a:lnT>
                    <a:lnB>
                      <a:noFill/>
                    </a:lnB>
                  </a:tcPr>
                </a:tc>
                <a:tc>
                  <a:txBody>
                    <a:bodyPr/>
                    <a:lstStyle/>
                    <a:p>
                      <a:r>
                        <a:rPr lang="en-US" dirty="0" err="1"/>
                        <a:t>Juha</a:t>
                      </a:r>
                      <a:r>
                        <a:rPr lang="en-US" dirty="0"/>
                        <a:t> </a:t>
                      </a:r>
                      <a:r>
                        <a:rPr lang="en-US" dirty="0" err="1"/>
                        <a:t>Juntunen</a:t>
                      </a:r>
                      <a:r>
                        <a:rPr lang="en-US" dirty="0"/>
                        <a:t> (</a:t>
                      </a:r>
                      <a:r>
                        <a:rPr lang="en-US" dirty="0" err="1"/>
                        <a:t>Meteorcomm</a:t>
                      </a:r>
                      <a:r>
                        <a:rPr lang="en-US" dirty="0"/>
                        <a:t>)</a:t>
                      </a:r>
                    </a:p>
                  </a:txBody>
                  <a:tcPr anchor="ctr">
                    <a:lnL>
                      <a:noFill/>
                    </a:lnL>
                    <a:lnR>
                      <a:noFill/>
                    </a:lnR>
                    <a:lnT>
                      <a:noFill/>
                    </a:lnT>
                    <a:lnB>
                      <a:noFill/>
                    </a:lnB>
                  </a:tcPr>
                </a:tc>
                <a:extLst>
                  <a:ext uri="{0D108BD9-81ED-4DB2-BD59-A6C34878D82A}">
                    <a16:rowId xmlns:a16="http://schemas.microsoft.com/office/drawing/2014/main" val="2596852566"/>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32CA-1106-47D5-B674-7C6DB4B81729}"/>
              </a:ext>
            </a:extLst>
          </p:cNvPr>
          <p:cNvSpPr>
            <a:spLocks noGrp="1"/>
          </p:cNvSpPr>
          <p:nvPr>
            <p:ph type="title"/>
          </p:nvPr>
        </p:nvSpPr>
        <p:spPr/>
        <p:txBody>
          <a:bodyPr/>
          <a:lstStyle/>
          <a:p>
            <a:r>
              <a:rPr lang="en-US" dirty="0"/>
              <a:t>Follow up from December</a:t>
            </a:r>
          </a:p>
        </p:txBody>
      </p:sp>
      <p:sp>
        <p:nvSpPr>
          <p:cNvPr id="3" name="Content Placeholder 2">
            <a:extLst>
              <a:ext uri="{FF2B5EF4-FFF2-40B4-BE49-F238E27FC236}">
                <a16:creationId xmlns:a16="http://schemas.microsoft.com/office/drawing/2014/main" id="{0A211ED5-E436-4884-8ED8-90E92253299A}"/>
              </a:ext>
            </a:extLst>
          </p:cNvPr>
          <p:cNvSpPr>
            <a:spLocks noGrp="1"/>
          </p:cNvSpPr>
          <p:nvPr>
            <p:ph idx="1"/>
          </p:nvPr>
        </p:nvSpPr>
        <p:spPr/>
        <p:txBody>
          <a:bodyPr/>
          <a:lstStyle/>
          <a:p>
            <a:r>
              <a:rPr lang="en-US" dirty="0"/>
              <a:t>Develop consolidated use cases for throughput/latency section of SRD  (define the envelope) (Menashe)</a:t>
            </a:r>
          </a:p>
          <a:p>
            <a:endParaRPr lang="en-US" dirty="0"/>
          </a:p>
        </p:txBody>
      </p:sp>
      <p:sp>
        <p:nvSpPr>
          <p:cNvPr id="4" name="Date Placeholder 3">
            <a:extLst>
              <a:ext uri="{FF2B5EF4-FFF2-40B4-BE49-F238E27FC236}">
                <a16:creationId xmlns:a16="http://schemas.microsoft.com/office/drawing/2014/main" id="{3A8354A9-F2B4-4A49-A8D5-47FEF386CE99}"/>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A2647F6-449F-4B7B-A755-D7671C90886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34C85C3-DC27-4673-9B1E-85531F221CE9}"/>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59932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a:bodyPr>
          <a:lstStyle/>
          <a:p>
            <a:r>
              <a:rPr lang="en-US" dirty="0"/>
              <a:t>Frequency Band Layout Document</a:t>
            </a:r>
          </a:p>
          <a:p>
            <a:pPr lvl="1"/>
            <a:r>
              <a:rPr lang="en-US" dirty="0"/>
              <a:t>January 2021-  Approve 20-213r5 as final Use case Document</a:t>
            </a:r>
          </a:p>
          <a:p>
            <a:pPr lvl="1"/>
            <a:endParaRPr lang="en-US" dirty="0"/>
          </a:p>
          <a:p>
            <a:pPr lvl="1"/>
            <a:endParaRPr lang="en-US" dirty="0"/>
          </a:p>
          <a:p>
            <a:pPr lvl="1"/>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7" name="Date Placeholder 6">
            <a:extLst>
              <a:ext uri="{FF2B5EF4-FFF2-40B4-BE49-F238E27FC236}">
                <a16:creationId xmlns:a16="http://schemas.microsoft.com/office/drawing/2014/main" id="{C93C4603-C381-454F-ADE1-8211E898CC3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74327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a:bodyPr>
          <a:lstStyle/>
          <a:p>
            <a:r>
              <a:rPr lang="en-US" dirty="0"/>
              <a:t>Tue, January 12, 2pm – 4pm ET</a:t>
            </a:r>
          </a:p>
          <a:p>
            <a:pPr lvl="1"/>
            <a:r>
              <a:rPr lang="en-US" dirty="0"/>
              <a:t>JOIN WEBEX MEETING</a:t>
            </a:r>
          </a:p>
          <a:p>
            <a:pPr lvl="1"/>
            <a:r>
              <a:rPr lang="en-US" dirty="0"/>
              <a:t>https://ieeesa.webex.com/ieeesa/j.php?MTID=mfc20ded9336def874c3a3dc3277599a4</a:t>
            </a:r>
          </a:p>
          <a:p>
            <a:pPr lvl="1"/>
            <a:r>
              <a:rPr lang="en-US" dirty="0"/>
              <a:t>Meeting number (access code): 179 571 6833</a:t>
            </a:r>
          </a:p>
          <a:p>
            <a:pPr lvl="1"/>
            <a:r>
              <a:rPr lang="en-US" dirty="0"/>
              <a:t>Meeting password: 802-15-TG16t</a:t>
            </a:r>
          </a:p>
          <a:p>
            <a:pPr marL="0" indent="0">
              <a:buNone/>
            </a:pPr>
            <a:endParaRPr lang="en-US" dirty="0"/>
          </a:p>
          <a:p>
            <a:r>
              <a:rPr lang="en-US" dirty="0"/>
              <a:t>Tue, January 19, 2pm – 4pm ET</a:t>
            </a:r>
          </a:p>
          <a:p>
            <a:pPr lvl="1"/>
            <a:r>
              <a:rPr lang="en-US" dirty="0"/>
              <a:t>JOIN WEBEX MEETING</a:t>
            </a:r>
          </a:p>
          <a:p>
            <a:pPr lvl="1"/>
            <a:r>
              <a:rPr lang="en-US" dirty="0"/>
              <a:t>https://ieeesa.webex.com/ieeesa/j.php?MTID=m0f7547bc2fda1740226cab87f70bcdeb</a:t>
            </a:r>
          </a:p>
          <a:p>
            <a:pPr lvl="1"/>
            <a:r>
              <a:rPr lang="en-US" dirty="0"/>
              <a:t>Meeting number (access code): 179 251 8913</a:t>
            </a:r>
          </a:p>
          <a:p>
            <a:pPr lvl="1"/>
            <a:r>
              <a:rPr lang="en-US" dirty="0"/>
              <a:t>Meeting password: 802-15-TG16t</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20</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77500" lnSpcReduction="20000"/>
          </a:bodyPr>
          <a:lstStyle/>
          <a:p>
            <a:r>
              <a:rPr lang="en-US" dirty="0"/>
              <a:t>Latest version from prior call: 182r8</a:t>
            </a:r>
          </a:p>
          <a:p>
            <a:endParaRPr lang="en-US" dirty="0"/>
          </a:p>
          <a:p>
            <a:r>
              <a:rPr lang="en-US" dirty="0"/>
              <a:t>How to represent use cases in groups, while maintaining the key, unique aspects of each use case? </a:t>
            </a:r>
          </a:p>
          <a:p>
            <a:pPr lvl="1"/>
            <a:r>
              <a:rPr lang="en-US" dirty="0"/>
              <a:t>Groupings of low/med/high throughput?</a:t>
            </a:r>
          </a:p>
          <a:p>
            <a:pPr lvl="1"/>
            <a:r>
              <a:rPr lang="en-US" dirty="0"/>
              <a:t>Scatter diagram of throughput vs latency?</a:t>
            </a:r>
          </a:p>
          <a:p>
            <a:pPr lvl="2"/>
            <a:r>
              <a:rPr lang="en-US" dirty="0"/>
              <a:t>Focus on end user throughput – let the # of users be a deployment choice</a:t>
            </a:r>
          </a:p>
          <a:p>
            <a:pPr lvl="2"/>
            <a:r>
              <a:rPr lang="en-US" dirty="0"/>
              <a:t>For a particular use case, the circle size could vary with typical aggregate for application </a:t>
            </a:r>
          </a:p>
          <a:p>
            <a:pPr lvl="1"/>
            <a:r>
              <a:rPr lang="en-US" dirty="0"/>
              <a:t>Identify the “outlier” applications, and consider implications on requirements</a:t>
            </a:r>
          </a:p>
          <a:p>
            <a:pPr lvl="1"/>
            <a:r>
              <a:rPr lang="en-US" dirty="0"/>
              <a:t>Throughput should be considered for single user vs aggregate (channel) </a:t>
            </a:r>
          </a:p>
          <a:p>
            <a:pPr lvl="1"/>
            <a:r>
              <a:rPr lang="en-US" dirty="0"/>
              <a:t>Need more clarification of high throughput use cases – focus </a:t>
            </a:r>
          </a:p>
          <a:p>
            <a:r>
              <a:rPr lang="en-US" dirty="0"/>
              <a:t>Plan for Jan 19</a:t>
            </a:r>
            <a:r>
              <a:rPr lang="en-US" baseline="30000" dirty="0"/>
              <a:t>th</a:t>
            </a:r>
            <a:r>
              <a:rPr lang="en-US" dirty="0"/>
              <a:t> call:</a:t>
            </a:r>
          </a:p>
          <a:p>
            <a:pPr lvl="1"/>
            <a:r>
              <a:rPr lang="en-US" dirty="0"/>
              <a:t>Menashe will take SRD r9 and update to a new document, incorporating comment</a:t>
            </a:r>
          </a:p>
          <a:p>
            <a:pPr lvl="1"/>
            <a:r>
              <a:rPr lang="en-US" dirty="0"/>
              <a:t>Identify any remaining open issues for group to resolve</a:t>
            </a:r>
          </a:p>
          <a:p>
            <a:pPr lvl="1"/>
            <a:r>
              <a:rPr lang="en-US" dirty="0" err="1"/>
              <a:t>Juha</a:t>
            </a:r>
            <a:r>
              <a:rPr lang="en-US" dirty="0"/>
              <a:t> will create graphic for throughput vs latency use cases </a:t>
            </a:r>
          </a:p>
          <a:p>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21</a:t>
            </a:fld>
            <a:endParaRPr lang="en-US"/>
          </a:p>
        </p:txBody>
      </p:sp>
      <p:sp>
        <p:nvSpPr>
          <p:cNvPr id="7" name="Date Placeholder 6">
            <a:extLst>
              <a:ext uri="{FF2B5EF4-FFF2-40B4-BE49-F238E27FC236}">
                <a16:creationId xmlns:a16="http://schemas.microsoft.com/office/drawing/2014/main" id="{C218B276-CFE7-40E3-95B6-A4ED91B47B3E}"/>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29475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70CC-3506-4D4E-9B63-B8AAF8422677}"/>
              </a:ext>
            </a:extLst>
          </p:cNvPr>
          <p:cNvSpPr>
            <a:spLocks noGrp="1"/>
          </p:cNvSpPr>
          <p:nvPr>
            <p:ph type="title"/>
          </p:nvPr>
        </p:nvSpPr>
        <p:spPr/>
        <p:txBody>
          <a:bodyPr/>
          <a:lstStyle/>
          <a:p>
            <a:r>
              <a:rPr lang="en-US" dirty="0"/>
              <a:t>SRD Discussion January 19th</a:t>
            </a:r>
          </a:p>
        </p:txBody>
      </p:sp>
      <p:sp>
        <p:nvSpPr>
          <p:cNvPr id="3" name="Content Placeholder 2">
            <a:extLst>
              <a:ext uri="{FF2B5EF4-FFF2-40B4-BE49-F238E27FC236}">
                <a16:creationId xmlns:a16="http://schemas.microsoft.com/office/drawing/2014/main" id="{9037F63A-CF5F-44E1-8A67-CA2455221FC8}"/>
              </a:ext>
            </a:extLst>
          </p:cNvPr>
          <p:cNvSpPr>
            <a:spLocks noGrp="1"/>
          </p:cNvSpPr>
          <p:nvPr>
            <p:ph idx="1"/>
          </p:nvPr>
        </p:nvSpPr>
        <p:spPr/>
        <p:txBody>
          <a:bodyPr/>
          <a:lstStyle/>
          <a:p>
            <a:pPr marL="0" fontAlgn="ctr">
              <a:spcBef>
                <a:spcPts val="0"/>
              </a:spcBef>
            </a:pPr>
            <a:r>
              <a:rPr lang="en-US" dirty="0">
                <a:solidFill>
                  <a:srgbClr val="000000"/>
                </a:solidFill>
                <a:latin typeface="Calibri" panose="020F0502020204030204" pitchFamily="34" charset="0"/>
              </a:rPr>
              <a:t>182r10    need to review the E1 use case bandwidth for SCADA/Teleprotection. Decide on a throughput value for single user, more in the 1K – 10Kbps range? </a:t>
            </a:r>
          </a:p>
          <a:p>
            <a:pPr marL="457200" lvl="1" fontAlgn="ctr">
              <a:spcBef>
                <a:spcPts val="0"/>
              </a:spcBef>
            </a:pPr>
            <a:r>
              <a:rPr lang="en-US" dirty="0">
                <a:solidFill>
                  <a:srgbClr val="000000"/>
                </a:solidFill>
                <a:latin typeface="Calibri" panose="020F0502020204030204" pitchFamily="34" charset="0"/>
              </a:rPr>
              <a:t>Aggregated substation communication may in fact be closer to 1 Mbps. </a:t>
            </a:r>
          </a:p>
          <a:p>
            <a:pPr marL="457200" lvl="1" fontAlgn="ctr">
              <a:spcBef>
                <a:spcPts val="0"/>
              </a:spcBef>
            </a:pPr>
            <a:r>
              <a:rPr lang="en-US" dirty="0">
                <a:solidFill>
                  <a:srgbClr val="000000"/>
                </a:solidFill>
                <a:latin typeface="Calibri" panose="020F0502020204030204" pitchFamily="34" charset="0"/>
              </a:rPr>
              <a:t>Categorize throughput into rough ranges, but not set specific numbers.</a:t>
            </a:r>
          </a:p>
          <a:p>
            <a:pPr marL="457200" lvl="1"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Ultimate goal is to help identify if a technical proposal will support the use case.</a:t>
            </a:r>
          </a:p>
          <a:p>
            <a:pPr marL="0"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 </a:t>
            </a:r>
          </a:p>
          <a:p>
            <a:pPr marL="457200" lvl="1" fontAlgn="ctr">
              <a:spcBef>
                <a:spcPts val="0"/>
              </a:spcBef>
            </a:pPr>
            <a:endParaRPr lang="en-US" dirty="0">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A0335493-9CC2-48F5-B217-22A1263803ED}"/>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A0EA2D90-9C4D-4D55-BBD2-D5FCFF4B025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2C59432-A8C0-476C-9E72-77AF6538CAB3}"/>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161595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DF7E-5F12-44C9-A450-22F589335C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267605-77D3-4092-97FC-36571C2E543D}"/>
              </a:ext>
            </a:extLst>
          </p:cNvPr>
          <p:cNvSpPr>
            <a:spLocks noGrp="1"/>
          </p:cNvSpPr>
          <p:nvPr>
            <p:ph idx="1"/>
          </p:nvPr>
        </p:nvSpPr>
        <p:spPr>
          <a:xfrm>
            <a:off x="838200" y="1825625"/>
            <a:ext cx="3810000" cy="4351338"/>
          </a:xfrm>
        </p:spPr>
        <p:txBody>
          <a:bodyPr/>
          <a:lstStyle/>
          <a:p>
            <a:r>
              <a:rPr lang="en-US" dirty="0"/>
              <a:t>Throughput ranges for comparing proposals</a:t>
            </a:r>
          </a:p>
          <a:p>
            <a:endParaRPr lang="en-US" dirty="0"/>
          </a:p>
          <a:p>
            <a:r>
              <a:rPr lang="en-US" dirty="0">
                <a:highlight>
                  <a:srgbClr val="FFFF00"/>
                </a:highlight>
              </a:rPr>
              <a:t>Reference back into Use Case document?</a:t>
            </a:r>
          </a:p>
          <a:p>
            <a:endParaRPr lang="en-US" dirty="0"/>
          </a:p>
          <a:p>
            <a:r>
              <a:rPr lang="en-US" dirty="0"/>
              <a:t>Want to avoid hard limits that might disqualify a proposal </a:t>
            </a:r>
          </a:p>
        </p:txBody>
      </p:sp>
      <p:sp>
        <p:nvSpPr>
          <p:cNvPr id="4" name="Date Placeholder 3">
            <a:extLst>
              <a:ext uri="{FF2B5EF4-FFF2-40B4-BE49-F238E27FC236}">
                <a16:creationId xmlns:a16="http://schemas.microsoft.com/office/drawing/2014/main" id="{95BEFA65-89D6-4D77-8458-F2AE35D410D6}"/>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9FCD145E-D8E3-472F-9B42-AB32BE5E619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D814AD5-ACA2-45DD-B1C5-2C7C694193A1}"/>
              </a:ext>
            </a:extLst>
          </p:cNvPr>
          <p:cNvSpPr>
            <a:spLocks noGrp="1"/>
          </p:cNvSpPr>
          <p:nvPr>
            <p:ph type="sldNum" sz="quarter" idx="12"/>
          </p:nvPr>
        </p:nvSpPr>
        <p:spPr/>
        <p:txBody>
          <a:bodyPr/>
          <a:lstStyle/>
          <a:p>
            <a:r>
              <a:rPr lang="en-US"/>
              <a:t>&lt;#&gt;</a:t>
            </a:r>
            <a:endParaRPr lang="en-US" dirty="0"/>
          </a:p>
        </p:txBody>
      </p:sp>
      <p:pic>
        <p:nvPicPr>
          <p:cNvPr id="7" name="Picture 6">
            <a:extLst>
              <a:ext uri="{FF2B5EF4-FFF2-40B4-BE49-F238E27FC236}">
                <a16:creationId xmlns:a16="http://schemas.microsoft.com/office/drawing/2014/main" id="{9D89E359-BBC7-4BA1-ACD3-51A7BF1E1D73}"/>
              </a:ext>
            </a:extLst>
          </p:cNvPr>
          <p:cNvPicPr>
            <a:picLocks noChangeAspect="1"/>
          </p:cNvPicPr>
          <p:nvPr/>
        </p:nvPicPr>
        <p:blipFill>
          <a:blip r:embed="rId2"/>
          <a:stretch>
            <a:fillRect/>
          </a:stretch>
        </p:blipFill>
        <p:spPr>
          <a:xfrm>
            <a:off x="4572000" y="-20249"/>
            <a:ext cx="1685480" cy="6858000"/>
          </a:xfrm>
          <a:prstGeom prst="rect">
            <a:avLst/>
          </a:prstGeom>
        </p:spPr>
      </p:pic>
      <p:sp>
        <p:nvSpPr>
          <p:cNvPr id="8" name="Oval 7">
            <a:extLst>
              <a:ext uri="{FF2B5EF4-FFF2-40B4-BE49-F238E27FC236}">
                <a16:creationId xmlns:a16="http://schemas.microsoft.com/office/drawing/2014/main" id="{FFA18D98-7BDF-4AE1-8DFD-45F19BC9F50F}"/>
              </a:ext>
            </a:extLst>
          </p:cNvPr>
          <p:cNvSpPr/>
          <p:nvPr/>
        </p:nvSpPr>
        <p:spPr>
          <a:xfrm>
            <a:off x="6387233" y="4343400"/>
            <a:ext cx="1595660" cy="2195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Low</a:t>
            </a:r>
          </a:p>
        </p:txBody>
      </p:sp>
      <p:sp>
        <p:nvSpPr>
          <p:cNvPr id="9" name="Oval 8">
            <a:extLst>
              <a:ext uri="{FF2B5EF4-FFF2-40B4-BE49-F238E27FC236}">
                <a16:creationId xmlns:a16="http://schemas.microsoft.com/office/drawing/2014/main" id="{C17D97FF-A62E-4392-BDE4-E333991D7BDD}"/>
              </a:ext>
            </a:extLst>
          </p:cNvPr>
          <p:cNvSpPr/>
          <p:nvPr/>
        </p:nvSpPr>
        <p:spPr>
          <a:xfrm>
            <a:off x="6407610" y="2347285"/>
            <a:ext cx="1595660" cy="2377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Medium</a:t>
            </a:r>
          </a:p>
        </p:txBody>
      </p:sp>
      <p:sp>
        <p:nvSpPr>
          <p:cNvPr id="10" name="Oval 9">
            <a:extLst>
              <a:ext uri="{FF2B5EF4-FFF2-40B4-BE49-F238E27FC236}">
                <a16:creationId xmlns:a16="http://schemas.microsoft.com/office/drawing/2014/main" id="{6A197443-345B-4DA4-BD7A-500FDF1E2EFD}"/>
              </a:ext>
            </a:extLst>
          </p:cNvPr>
          <p:cNvSpPr/>
          <p:nvPr/>
        </p:nvSpPr>
        <p:spPr>
          <a:xfrm>
            <a:off x="6407610" y="383604"/>
            <a:ext cx="1595660" cy="2748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a:t>
            </a:r>
          </a:p>
        </p:txBody>
      </p:sp>
    </p:spTree>
    <p:extLst>
      <p:ext uri="{BB962C8B-B14F-4D97-AF65-F5344CB8AC3E}">
        <p14:creationId xmlns:p14="http://schemas.microsoft.com/office/powerpoint/2010/main" val="657791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24</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lstStyle/>
          <a:p>
            <a:r>
              <a:rPr lang="en-US" dirty="0"/>
              <a:t>Actions coming out of January Interim</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a:xfrm>
            <a:off x="838200" y="1981200"/>
            <a:ext cx="10515600" cy="4351338"/>
          </a:xfrm>
        </p:spPr>
        <p:txBody>
          <a:bodyPr/>
          <a:lstStyle/>
          <a:p>
            <a:pPr marL="0" fontAlgn="ctr">
              <a:spcBef>
                <a:spcPts val="0"/>
              </a:spcBef>
            </a:pPr>
            <a:r>
              <a:rPr lang="en-US" dirty="0">
                <a:solidFill>
                  <a:srgbClr val="000000"/>
                </a:solidFill>
                <a:latin typeface="Calibri" panose="020F0502020204030204" pitchFamily="34" charset="0"/>
              </a:rPr>
              <a:t>Take SRD 58r0, add graphic from 182r10, upload as 182r11</a:t>
            </a:r>
          </a:p>
          <a:p>
            <a:pPr marL="0" fontAlgn="ctr">
              <a:spcBef>
                <a:spcPts val="0"/>
              </a:spcBef>
            </a:pPr>
            <a:endParaRPr lang="en-US" dirty="0">
              <a:solidFill>
                <a:srgbClr val="000000"/>
              </a:solidFill>
              <a:latin typeface="Calibri" panose="020F0502020204030204" pitchFamily="34" charset="0"/>
            </a:endParaRPr>
          </a:p>
          <a:p>
            <a:pPr marL="0" fontAlgn="ctr">
              <a:spcBef>
                <a:spcPts val="0"/>
              </a:spcBef>
            </a:pPr>
            <a:endParaRPr lang="en-US" dirty="0">
              <a:solidFill>
                <a:srgbClr val="000000"/>
              </a:solidFill>
              <a:latin typeface="Calibri" panose="020F0502020204030204" pitchFamily="34" charset="0"/>
            </a:endParaRPr>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
        <p:nvSpPr>
          <p:cNvPr id="7" name="TextBox 6">
            <a:extLst>
              <a:ext uri="{FF2B5EF4-FFF2-40B4-BE49-F238E27FC236}">
                <a16:creationId xmlns:a16="http://schemas.microsoft.com/office/drawing/2014/main" id="{2FBCEE77-303F-4257-952B-7E66A74DA832}"/>
              </a:ext>
            </a:extLst>
          </p:cNvPr>
          <p:cNvSpPr txBox="1"/>
          <p:nvPr/>
        </p:nvSpPr>
        <p:spPr>
          <a:xfrm>
            <a:off x="1143000" y="22860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86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26</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a:t>December 2020</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February 11 	11am Pacific, 2pm Eastern</a:t>
            </a:r>
          </a:p>
          <a:p>
            <a:endParaRPr lang="en-US" dirty="0"/>
          </a:p>
          <a:p>
            <a:r>
              <a:rPr lang="en-US"/>
              <a:t>March Plenary</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27</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December 2020</a:t>
            </a:r>
          </a:p>
        </p:txBody>
      </p:sp>
    </p:spTree>
    <p:extLst>
      <p:ext uri="{BB962C8B-B14F-4D97-AF65-F5344CB8AC3E}">
        <p14:creationId xmlns:p14="http://schemas.microsoft.com/office/powerpoint/2010/main" val="3919235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28</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dirty="0"/>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29</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Jan 2021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Presentation of Contributions</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8619</TotalTime>
  <Words>2796</Words>
  <Application>Microsoft Office PowerPoint</Application>
  <PresentationFormat>Widescreen</PresentationFormat>
  <Paragraphs>350</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Helvetica</vt:lpstr>
      <vt:lpstr>Times New Roman</vt:lpstr>
      <vt:lpstr>Custom Design</vt:lpstr>
      <vt:lpstr>PowerPoint Presentation</vt:lpstr>
      <vt:lpstr>WebEx</vt:lpstr>
      <vt:lpstr>TG16t Agenda  Jan 2021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Secretary for January Session</vt:lpstr>
      <vt:lpstr>Attendance for January Interim</vt:lpstr>
      <vt:lpstr>Contributions for January Interim</vt:lpstr>
      <vt:lpstr>Follow up from December</vt:lpstr>
      <vt:lpstr>Finalize and Approve Use Cases</vt:lpstr>
      <vt:lpstr>Discussion on Security Requirements for 802.16t </vt:lpstr>
      <vt:lpstr>Development of the SRD</vt:lpstr>
      <vt:lpstr>SRD Discussion January 19th</vt:lpstr>
      <vt:lpstr>PowerPoint Presentation</vt:lpstr>
      <vt:lpstr>Development of the SDD</vt:lpstr>
      <vt:lpstr>Actions coming out of January Interim</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257</cp:revision>
  <cp:lastPrinted>1998-02-10T13:28:06Z</cp:lastPrinted>
  <dcterms:created xsi:type="dcterms:W3CDTF">2020-01-06T16:34:14Z</dcterms:created>
  <dcterms:modified xsi:type="dcterms:W3CDTF">2021-01-19T20:29:38Z</dcterms:modified>
</cp:coreProperties>
</file>