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6" r:id="rId16"/>
    <p:sldId id="990" r:id="rId17"/>
    <p:sldId id="995" r:id="rId18"/>
    <p:sldId id="982" r:id="rId19"/>
    <p:sldId id="992" r:id="rId20"/>
    <p:sldId id="991" r:id="rId21"/>
    <p:sldId id="993" r:id="rId22"/>
    <p:sldId id="994" r:id="rId23"/>
    <p:sldId id="256" r:id="rId24"/>
    <p:sldId id="965" r:id="rId25"/>
    <p:sldId id="314" r:id="rId26"/>
    <p:sldId id="985"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9" d="100"/>
          <a:sy n="149" d="100"/>
        </p:scale>
        <p:origin x="114" y="13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December 2020</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doc.:IEEE802.15-21-0020r1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2020</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Teleconference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a:xfrm>
            <a:off x="8915400" y="6356350"/>
            <a:ext cx="2971800" cy="365125"/>
          </a:xfrm>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7" name="Date Placeholder 6">
            <a:extLst>
              <a:ext uri="{FF2B5EF4-FFF2-40B4-BE49-F238E27FC236}">
                <a16:creationId xmlns:a16="http://schemas.microsoft.com/office/drawing/2014/main" id="{0AB342A3-BB31-4319-BDE2-E964CF53E0C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11</a:t>
            </a:fld>
            <a:endParaRPr lang="en-GB" dirty="0"/>
          </a:p>
        </p:txBody>
      </p:sp>
      <p:sp>
        <p:nvSpPr>
          <p:cNvPr id="7" name="Date Placeholder 6">
            <a:extLst>
              <a:ext uri="{FF2B5EF4-FFF2-40B4-BE49-F238E27FC236}">
                <a16:creationId xmlns:a16="http://schemas.microsoft.com/office/drawing/2014/main" id="{7EE4E375-6777-41CC-A425-49ADFE361E91}"/>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2C0031A9-7BA1-4A76-A372-18E3FF51FC1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B5C40E5F-70AE-4280-8653-EBE41563C39B}"/>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8" name="Date Placeholder 7">
            <a:extLst>
              <a:ext uri="{FF2B5EF4-FFF2-40B4-BE49-F238E27FC236}">
                <a16:creationId xmlns:a16="http://schemas.microsoft.com/office/drawing/2014/main" id="{1FDBE2B1-89B8-4281-9AB6-FF4677C55F92}"/>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51638-9649-4EDF-90B4-5447325E23A8}"/>
              </a:ext>
            </a:extLst>
          </p:cNvPr>
          <p:cNvSpPr>
            <a:spLocks noGrp="1"/>
          </p:cNvSpPr>
          <p:nvPr>
            <p:ph type="title"/>
          </p:nvPr>
        </p:nvSpPr>
        <p:spPr/>
        <p:txBody>
          <a:bodyPr/>
          <a:lstStyle/>
          <a:p>
            <a:r>
              <a:rPr lang="en-US" dirty="0"/>
              <a:t>Attendance for January Interim</a:t>
            </a:r>
          </a:p>
        </p:txBody>
      </p:sp>
      <p:sp>
        <p:nvSpPr>
          <p:cNvPr id="3" name="Content Placeholder 2">
            <a:extLst>
              <a:ext uri="{FF2B5EF4-FFF2-40B4-BE49-F238E27FC236}">
                <a16:creationId xmlns:a16="http://schemas.microsoft.com/office/drawing/2014/main" id="{85B56094-4237-4853-B8A8-69F083A3634A}"/>
              </a:ext>
            </a:extLst>
          </p:cNvPr>
          <p:cNvSpPr>
            <a:spLocks noGrp="1"/>
          </p:cNvSpPr>
          <p:nvPr>
            <p:ph idx="1"/>
          </p:nvPr>
        </p:nvSpPr>
        <p:spPr/>
        <p:txBody>
          <a:bodyPr/>
          <a:lstStyle/>
          <a:p>
            <a:r>
              <a:rPr lang="en-US" dirty="0"/>
              <a:t>Attend 802.15 sessions for 6 our of 8 days to gain/maintain attendance credit</a:t>
            </a:r>
          </a:p>
        </p:txBody>
      </p:sp>
      <p:sp>
        <p:nvSpPr>
          <p:cNvPr id="4" name="Date Placeholder 3">
            <a:extLst>
              <a:ext uri="{FF2B5EF4-FFF2-40B4-BE49-F238E27FC236}">
                <a16:creationId xmlns:a16="http://schemas.microsoft.com/office/drawing/2014/main" id="{F51DDD66-F5CD-4C05-8873-66D1EBC802E9}"/>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49C8B15C-A5E6-4FA3-8E1B-BD1490242E6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456CB73-21A2-4364-B347-26F0C4D1DFE4}"/>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661438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sp>
        <p:nvSpPr>
          <p:cNvPr id="6" name="Content Placeholder 5">
            <a:extLst>
              <a:ext uri="{FF2B5EF4-FFF2-40B4-BE49-F238E27FC236}">
                <a16:creationId xmlns:a16="http://schemas.microsoft.com/office/drawing/2014/main" id="{6D76A922-2E7D-4A20-BC7E-1F5D95807765}"/>
              </a:ext>
            </a:extLst>
          </p:cNvPr>
          <p:cNvSpPr>
            <a:spLocks noGrp="1"/>
          </p:cNvSpPr>
          <p:nvPr>
            <p:ph idx="1"/>
          </p:nvPr>
        </p:nvSpPr>
        <p:spPr/>
        <p:txBody>
          <a:bodyPr/>
          <a:lstStyle/>
          <a:p>
            <a:endParaRPr lang="en-US" dirty="0"/>
          </a:p>
          <a:p>
            <a:endParaRPr lang="en-US" dirty="0"/>
          </a:p>
        </p:txBody>
      </p:sp>
      <p:sp>
        <p:nvSpPr>
          <p:cNvPr id="3" name="Date Placeholder 2">
            <a:extLst>
              <a:ext uri="{FF2B5EF4-FFF2-40B4-BE49-F238E27FC236}">
                <a16:creationId xmlns:a16="http://schemas.microsoft.com/office/drawing/2014/main" id="{8FA78B95-01FE-4E9B-B0D8-486F32981AF3}"/>
              </a:ext>
            </a:extLst>
          </p:cNvPr>
          <p:cNvSpPr>
            <a:spLocks noGrp="1"/>
          </p:cNvSpPr>
          <p:nvPr>
            <p:ph type="dt" sz="half" idx="10"/>
          </p:nvPr>
        </p:nvSpPr>
        <p:spPr/>
        <p:txBody>
          <a:bodyPr/>
          <a:lstStyle/>
          <a:p>
            <a:r>
              <a:rPr lang="en-US"/>
              <a:t>December 2020</a:t>
            </a:r>
            <a:endParaRPr lang="en-US" dirty="0"/>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9DCB3F3E-4510-4964-8A9F-ABFD450C33BF}"/>
              </a:ext>
            </a:extLst>
          </p:cNvPr>
          <p:cNvSpPr>
            <a:spLocks noGrp="1"/>
          </p:cNvSpPr>
          <p:nvPr>
            <p:ph type="sldNum" sz="quarter" idx="12"/>
          </p:nvPr>
        </p:nvSpPr>
        <p:spPr/>
        <p:txBody>
          <a:bodyPr/>
          <a:lstStyle/>
          <a:p>
            <a:r>
              <a:rPr lang="en-US"/>
              <a:t>&lt;#&gt;</a:t>
            </a:r>
            <a:endParaRPr lang="en-US" dirty="0"/>
          </a:p>
        </p:txBody>
      </p:sp>
      <p:graphicFrame>
        <p:nvGraphicFramePr>
          <p:cNvPr id="8" name="Table 7">
            <a:extLst>
              <a:ext uri="{FF2B5EF4-FFF2-40B4-BE49-F238E27FC236}">
                <a16:creationId xmlns:a16="http://schemas.microsoft.com/office/drawing/2014/main" id="{01A8C337-952E-4EC0-AE32-7C2F1FE39C56}"/>
              </a:ext>
            </a:extLst>
          </p:cNvPr>
          <p:cNvGraphicFramePr>
            <a:graphicFrameLocks noGrp="1"/>
          </p:cNvGraphicFramePr>
          <p:nvPr>
            <p:extLst>
              <p:ext uri="{D42A27DB-BD31-4B8C-83A1-F6EECF244321}">
                <p14:modId xmlns:p14="http://schemas.microsoft.com/office/powerpoint/2010/main" val="3428925955"/>
              </p:ext>
            </p:extLst>
          </p:nvPr>
        </p:nvGraphicFramePr>
        <p:xfrm>
          <a:off x="685800" y="1998226"/>
          <a:ext cx="10515600" cy="640080"/>
        </p:xfrm>
        <a:graphic>
          <a:graphicData uri="http://schemas.openxmlformats.org/drawingml/2006/table">
            <a:tbl>
              <a:tblPr/>
              <a:tblGrid>
                <a:gridCol w="1752600">
                  <a:extLst>
                    <a:ext uri="{9D8B030D-6E8A-4147-A177-3AD203B41FA5}">
                      <a16:colId xmlns:a16="http://schemas.microsoft.com/office/drawing/2014/main" val="567049482"/>
                    </a:ext>
                  </a:extLst>
                </a:gridCol>
                <a:gridCol w="1752600">
                  <a:extLst>
                    <a:ext uri="{9D8B030D-6E8A-4147-A177-3AD203B41FA5}">
                      <a16:colId xmlns:a16="http://schemas.microsoft.com/office/drawing/2014/main" val="1574073706"/>
                    </a:ext>
                  </a:extLst>
                </a:gridCol>
                <a:gridCol w="1752600">
                  <a:extLst>
                    <a:ext uri="{9D8B030D-6E8A-4147-A177-3AD203B41FA5}">
                      <a16:colId xmlns:a16="http://schemas.microsoft.com/office/drawing/2014/main" val="2687803636"/>
                    </a:ext>
                  </a:extLst>
                </a:gridCol>
                <a:gridCol w="1752600">
                  <a:extLst>
                    <a:ext uri="{9D8B030D-6E8A-4147-A177-3AD203B41FA5}">
                      <a16:colId xmlns:a16="http://schemas.microsoft.com/office/drawing/2014/main" val="863067474"/>
                    </a:ext>
                  </a:extLst>
                </a:gridCol>
                <a:gridCol w="1752600">
                  <a:extLst>
                    <a:ext uri="{9D8B030D-6E8A-4147-A177-3AD203B41FA5}">
                      <a16:colId xmlns:a16="http://schemas.microsoft.com/office/drawing/2014/main" val="2279326126"/>
                    </a:ext>
                  </a:extLst>
                </a:gridCol>
                <a:gridCol w="1752600">
                  <a:extLst>
                    <a:ext uri="{9D8B030D-6E8A-4147-A177-3AD203B41FA5}">
                      <a16:colId xmlns:a16="http://schemas.microsoft.com/office/drawing/2014/main" val="2693570618"/>
                    </a:ext>
                  </a:extLst>
                </a:gridCol>
              </a:tblGrid>
              <a:tr h="0">
                <a:tc>
                  <a:txBody>
                    <a:bodyPr/>
                    <a:lstStyle/>
                    <a:p>
                      <a:r>
                        <a:rPr lang="en-US"/>
                        <a:t>2021</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Analysis of Use Cases</a:t>
                      </a:r>
                    </a:p>
                  </a:txBody>
                  <a:tcPr anchor="ctr">
                    <a:lnL>
                      <a:noFill/>
                    </a:lnL>
                    <a:lnR>
                      <a:noFill/>
                    </a:lnR>
                    <a:lnT>
                      <a:noFill/>
                    </a:lnT>
                    <a:lnB>
                      <a:noFill/>
                    </a:lnB>
                  </a:tcPr>
                </a:tc>
                <a:tc>
                  <a:txBody>
                    <a:bodyPr/>
                    <a:lstStyle/>
                    <a:p>
                      <a:r>
                        <a:rPr lang="en-US" dirty="0"/>
                        <a:t>Menashe Shahar (</a:t>
                      </a:r>
                      <a:r>
                        <a:rPr lang="en-US" dirty="0" err="1"/>
                        <a:t>Ondas</a:t>
                      </a:r>
                      <a:r>
                        <a:rPr lang="en-US" dirty="0"/>
                        <a:t>)</a:t>
                      </a:r>
                    </a:p>
                  </a:txBody>
                  <a:tcPr anchor="ctr">
                    <a:lnL>
                      <a:noFill/>
                    </a:lnL>
                    <a:lnR>
                      <a:noFill/>
                    </a:lnR>
                    <a:lnT>
                      <a:noFill/>
                    </a:lnT>
                    <a:lnB>
                      <a:noFill/>
                    </a:lnB>
                  </a:tcPr>
                </a:tc>
                <a:extLst>
                  <a:ext uri="{0D108BD9-81ED-4DB2-BD59-A6C34878D82A}">
                    <a16:rowId xmlns:a16="http://schemas.microsoft.com/office/drawing/2014/main" val="204501525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32CA-1106-47D5-B674-7C6DB4B81729}"/>
              </a:ext>
            </a:extLst>
          </p:cNvPr>
          <p:cNvSpPr>
            <a:spLocks noGrp="1"/>
          </p:cNvSpPr>
          <p:nvPr>
            <p:ph type="title"/>
          </p:nvPr>
        </p:nvSpPr>
        <p:spPr/>
        <p:txBody>
          <a:bodyPr/>
          <a:lstStyle/>
          <a:p>
            <a:r>
              <a:rPr lang="en-US" dirty="0"/>
              <a:t>Follow up from December</a:t>
            </a:r>
          </a:p>
        </p:txBody>
      </p:sp>
      <p:sp>
        <p:nvSpPr>
          <p:cNvPr id="3" name="Content Placeholder 2">
            <a:extLst>
              <a:ext uri="{FF2B5EF4-FFF2-40B4-BE49-F238E27FC236}">
                <a16:creationId xmlns:a16="http://schemas.microsoft.com/office/drawing/2014/main" id="{0A211ED5-E436-4884-8ED8-90E92253299A}"/>
              </a:ext>
            </a:extLst>
          </p:cNvPr>
          <p:cNvSpPr>
            <a:spLocks noGrp="1"/>
          </p:cNvSpPr>
          <p:nvPr>
            <p:ph idx="1"/>
          </p:nvPr>
        </p:nvSpPr>
        <p:spPr/>
        <p:txBody>
          <a:bodyPr/>
          <a:lstStyle/>
          <a:p>
            <a:r>
              <a:rPr lang="en-US" dirty="0"/>
              <a:t>Develop consolidated use cases for throughput/latency section of SRD  (define the envelope) (Menashe)</a:t>
            </a:r>
          </a:p>
          <a:p>
            <a:endParaRPr lang="en-US" dirty="0"/>
          </a:p>
        </p:txBody>
      </p:sp>
      <p:sp>
        <p:nvSpPr>
          <p:cNvPr id="4" name="Date Placeholder 3">
            <a:extLst>
              <a:ext uri="{FF2B5EF4-FFF2-40B4-BE49-F238E27FC236}">
                <a16:creationId xmlns:a16="http://schemas.microsoft.com/office/drawing/2014/main" id="{3A8354A9-F2B4-4A49-A8D5-47FEF386CE99}"/>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A2647F6-449F-4B7B-A755-D7671C90886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34C85C3-DC27-4673-9B1E-85531F221CE9}"/>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5993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a:bodyPr>
          <a:lstStyle/>
          <a:p>
            <a:r>
              <a:rPr lang="en-US" dirty="0"/>
              <a:t>Frequency Band Layout Document</a:t>
            </a:r>
          </a:p>
          <a:p>
            <a:pPr lvl="1"/>
            <a:r>
              <a:rPr lang="en-US" dirty="0"/>
              <a:t>January 2021-  Approve 20-213r5 as final Use case Document</a:t>
            </a:r>
          </a:p>
          <a:p>
            <a:pPr lvl="1"/>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18</a:t>
            </a:fld>
            <a:endParaRPr lang="en-US"/>
          </a:p>
        </p:txBody>
      </p:sp>
      <p:sp>
        <p:nvSpPr>
          <p:cNvPr id="7" name="Date Placeholder 6">
            <a:extLst>
              <a:ext uri="{FF2B5EF4-FFF2-40B4-BE49-F238E27FC236}">
                <a16:creationId xmlns:a16="http://schemas.microsoft.com/office/drawing/2014/main" id="{C93C4603-C381-454F-ADE1-8211E898CC3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74327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19</a:t>
            </a:fld>
            <a:endParaRPr lang="en-US"/>
          </a:p>
        </p:txBody>
      </p:sp>
      <p:sp>
        <p:nvSpPr>
          <p:cNvPr id="6" name="Date Placeholder 5">
            <a:extLst>
              <a:ext uri="{FF2B5EF4-FFF2-40B4-BE49-F238E27FC236}">
                <a16:creationId xmlns:a16="http://schemas.microsoft.com/office/drawing/2014/main" id="{835BAFDD-9EFF-49B5-9B6D-DB936ED6971C}"/>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a:bodyPr>
          <a:lstStyle/>
          <a:p>
            <a:r>
              <a:rPr lang="en-US" dirty="0"/>
              <a:t>Tue, January 12, 2pm – 4pm ET</a:t>
            </a:r>
          </a:p>
          <a:p>
            <a:pPr lvl="1"/>
            <a:r>
              <a:rPr lang="en-US" dirty="0"/>
              <a:t>JOIN WEBEX MEETING</a:t>
            </a:r>
          </a:p>
          <a:p>
            <a:pPr lvl="1"/>
            <a:r>
              <a:rPr lang="en-US" dirty="0"/>
              <a:t>https://ieeesa.webex.com/ieeesa/j.php?MTID=mfc20ded9336def874c3a3dc3277599a4</a:t>
            </a:r>
          </a:p>
          <a:p>
            <a:pPr lvl="1"/>
            <a:r>
              <a:rPr lang="en-US" dirty="0"/>
              <a:t>Meeting number (access code): 179 571 6833</a:t>
            </a:r>
          </a:p>
          <a:p>
            <a:pPr lvl="1"/>
            <a:r>
              <a:rPr lang="en-US" dirty="0"/>
              <a:t>Meeting password: 802-15-TG16t</a:t>
            </a:r>
          </a:p>
          <a:p>
            <a:pPr marL="0" indent="0">
              <a:buNone/>
            </a:pPr>
            <a:endParaRPr lang="en-US" dirty="0"/>
          </a:p>
          <a:p>
            <a:r>
              <a:rPr lang="en-US" dirty="0"/>
              <a:t>Tue, January 19, 2pm – 4pm ET</a:t>
            </a:r>
          </a:p>
          <a:p>
            <a:pPr lvl="1"/>
            <a:r>
              <a:rPr lang="en-US" dirty="0"/>
              <a:t>JOIN WEBEX MEETING</a:t>
            </a:r>
          </a:p>
          <a:p>
            <a:pPr lvl="1"/>
            <a:r>
              <a:rPr lang="en-US" dirty="0"/>
              <a:t>https://ieeesa.webex.com/ieeesa/j.php?MTID=m0f7547bc2fda1740226cab87f70bcdeb</a:t>
            </a:r>
          </a:p>
          <a:p>
            <a:pPr lvl="1"/>
            <a:r>
              <a:rPr lang="en-US" dirty="0"/>
              <a:t>Meeting number (access code): 179 251 8913</a:t>
            </a:r>
          </a:p>
          <a:p>
            <a:pPr lvl="1"/>
            <a:r>
              <a:rPr lang="en-US" dirty="0"/>
              <a:t>Meeting password: 802-15-TG16t</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pPr/>
              <a:t>2</a:t>
            </a:fld>
            <a:endParaRPr lang="en-US"/>
          </a:p>
        </p:txBody>
      </p:sp>
      <p:sp>
        <p:nvSpPr>
          <p:cNvPr id="11" name="Date Placeholder 10">
            <a:extLst>
              <a:ext uri="{FF2B5EF4-FFF2-40B4-BE49-F238E27FC236}">
                <a16:creationId xmlns:a16="http://schemas.microsoft.com/office/drawing/2014/main" id="{BBA6F6F3-2A55-45F0-AB3A-2F4990AA2F57}"/>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77500" lnSpcReduction="20000"/>
          </a:bodyPr>
          <a:lstStyle/>
          <a:p>
            <a:r>
              <a:rPr lang="en-US" dirty="0"/>
              <a:t>Latest version from prior call: 182r8</a:t>
            </a:r>
          </a:p>
          <a:p>
            <a:endParaRPr lang="en-US" dirty="0"/>
          </a:p>
          <a:p>
            <a:r>
              <a:rPr lang="en-US" dirty="0"/>
              <a:t>How to represent use cases in groups, while maintaining the key, unique aspects of each use case? </a:t>
            </a:r>
          </a:p>
          <a:p>
            <a:pPr lvl="1"/>
            <a:r>
              <a:rPr lang="en-US" dirty="0"/>
              <a:t>Groupings of low/med/high throughput?</a:t>
            </a:r>
          </a:p>
          <a:p>
            <a:pPr lvl="1"/>
            <a:r>
              <a:rPr lang="en-US" dirty="0"/>
              <a:t>Scatter diagram of throughput vs latency?</a:t>
            </a:r>
          </a:p>
          <a:p>
            <a:pPr lvl="2"/>
            <a:r>
              <a:rPr lang="en-US" dirty="0"/>
              <a:t>Focus on end user throughput – let the # of users be a deployment choice</a:t>
            </a:r>
          </a:p>
          <a:p>
            <a:pPr lvl="2"/>
            <a:r>
              <a:rPr lang="en-US" dirty="0"/>
              <a:t>For a particular use case, the circle size could vary with typical aggregate for application </a:t>
            </a:r>
          </a:p>
          <a:p>
            <a:pPr lvl="1"/>
            <a:r>
              <a:rPr lang="en-US" dirty="0"/>
              <a:t>Identify the “outlier” applications, and consider implications on requirements</a:t>
            </a:r>
          </a:p>
          <a:p>
            <a:pPr lvl="1"/>
            <a:r>
              <a:rPr lang="en-US" dirty="0"/>
              <a:t>Throughput should be considered for single user vs aggregate (channel) </a:t>
            </a:r>
          </a:p>
          <a:p>
            <a:pPr lvl="1"/>
            <a:r>
              <a:rPr lang="en-US" dirty="0"/>
              <a:t>Need more clarification of high throughput use cases – focus </a:t>
            </a:r>
          </a:p>
          <a:p>
            <a:r>
              <a:rPr lang="en-US" dirty="0"/>
              <a:t>Plan for Jan 19</a:t>
            </a:r>
            <a:r>
              <a:rPr lang="en-US" baseline="30000" dirty="0"/>
              <a:t>th</a:t>
            </a:r>
            <a:r>
              <a:rPr lang="en-US" dirty="0"/>
              <a:t> call:</a:t>
            </a:r>
          </a:p>
          <a:p>
            <a:pPr lvl="1"/>
            <a:r>
              <a:rPr lang="en-US" dirty="0"/>
              <a:t>Menashe will take SRD r9 and update to a new document, incorporating comment</a:t>
            </a:r>
          </a:p>
          <a:p>
            <a:pPr lvl="1"/>
            <a:r>
              <a:rPr lang="en-US" dirty="0"/>
              <a:t>Identify any remaining open issues for group to resolve</a:t>
            </a:r>
          </a:p>
          <a:p>
            <a:pPr lvl="1"/>
            <a:r>
              <a:rPr lang="en-US" dirty="0" err="1"/>
              <a:t>Juha</a:t>
            </a:r>
            <a:r>
              <a:rPr lang="en-US" dirty="0"/>
              <a:t> will create graphic for throughput vs latency use cases </a:t>
            </a:r>
          </a:p>
          <a:p>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20</a:t>
            </a:fld>
            <a:endParaRPr lang="en-US"/>
          </a:p>
        </p:txBody>
      </p:sp>
      <p:sp>
        <p:nvSpPr>
          <p:cNvPr id="7" name="Date Placeholder 6">
            <a:extLst>
              <a:ext uri="{FF2B5EF4-FFF2-40B4-BE49-F238E27FC236}">
                <a16:creationId xmlns:a16="http://schemas.microsoft.com/office/drawing/2014/main" id="{C218B276-CFE7-40E3-95B6-A4ED91B47B3E}"/>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2947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Template uploaded as document 351r0</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21</a:t>
            </a:fld>
            <a:endParaRPr lang="en-US"/>
          </a:p>
        </p:txBody>
      </p:sp>
      <p:sp>
        <p:nvSpPr>
          <p:cNvPr id="7" name="Date Placeholder 6">
            <a:extLst>
              <a:ext uri="{FF2B5EF4-FFF2-40B4-BE49-F238E27FC236}">
                <a16:creationId xmlns:a16="http://schemas.microsoft.com/office/drawing/2014/main" id="{74179F61-825A-4BED-B65E-8063FD9176A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lstStyle/>
          <a:p>
            <a:r>
              <a:rPr lang="en-US" dirty="0"/>
              <a:t>Actions coming out of January Interim</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p:txBody>
          <a:bodyPr/>
          <a:lstStyle/>
          <a:p>
            <a:endParaRPr lang="en-US" dirty="0"/>
          </a:p>
          <a:p>
            <a:endParaRPr lang="en-US" dirty="0"/>
          </a:p>
        </p:txBody>
      </p:sp>
      <p:sp>
        <p:nvSpPr>
          <p:cNvPr id="4" name="Date Placeholder 3">
            <a:extLst>
              <a:ext uri="{FF2B5EF4-FFF2-40B4-BE49-F238E27FC236}">
                <a16:creationId xmlns:a16="http://schemas.microsoft.com/office/drawing/2014/main" id="{9EE3685E-2A3D-4A76-991C-BBE69797D923}"/>
              </a:ext>
            </a:extLst>
          </p:cNvPr>
          <p:cNvSpPr>
            <a:spLocks noGrp="1"/>
          </p:cNvSpPr>
          <p:nvPr>
            <p:ph type="dt" sz="half" idx="10"/>
          </p:nvPr>
        </p:nvSpPr>
        <p:spPr/>
        <p:txBody>
          <a:bodyPr/>
          <a:lstStyle/>
          <a:p>
            <a:r>
              <a:rPr lang="en-US"/>
              <a:t>December 2020</a:t>
            </a:r>
            <a:endParaRPr lang="en-US" dirty="0"/>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5363E3C-EFFC-4CDA-81F2-D2ABF2DFFD1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91862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a:xfrm>
            <a:off x="8915400" y="6356350"/>
            <a:ext cx="2971800" cy="365125"/>
          </a:xfrm>
        </p:spPr>
        <p:txBody>
          <a:bodyPr/>
          <a:lstStyle/>
          <a:p>
            <a:r>
              <a:rPr lang="en-US" altLang="en-US"/>
              <a:t>Slide </a:t>
            </a:r>
            <a:fld id="{F9EEA8B6-4152-421A-8DF9-457DEB0C2B56}" type="slidenum">
              <a:rPr lang="en-US" altLang="en-US"/>
              <a:pPr/>
              <a:t>23</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2" name="Date Placeholder 1">
            <a:extLst>
              <a:ext uri="{FF2B5EF4-FFF2-40B4-BE49-F238E27FC236}">
                <a16:creationId xmlns:a16="http://schemas.microsoft.com/office/drawing/2014/main" id="{B86184B5-7017-4EF1-8922-7779F5BF98DA}"/>
              </a:ext>
            </a:extLst>
          </p:cNvPr>
          <p:cNvSpPr>
            <a:spLocks noGrp="1"/>
          </p:cNvSpPr>
          <p:nvPr>
            <p:ph type="dt" sz="half" idx="10"/>
          </p:nvPr>
        </p:nvSpPr>
        <p:spPr/>
        <p:txBody>
          <a:bodyPr/>
          <a:lstStyle/>
          <a:p>
            <a:r>
              <a:rPr lang="en-US"/>
              <a:t>December 2020</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January 12	 	11am Pacific, 2pm Eastern</a:t>
            </a:r>
          </a:p>
          <a:p>
            <a:r>
              <a:rPr lang="en-US" dirty="0"/>
              <a:t>January 19	 	11am Pacific, 2pm Eastern</a:t>
            </a:r>
          </a:p>
          <a:p>
            <a:endParaRPr lang="en-US" dirty="0"/>
          </a:p>
          <a:p>
            <a:r>
              <a:rPr lang="en-US" dirty="0"/>
              <a:t>February 11 	11am Pacific, 2pm Eastern</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24</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a:extLst>
              <a:ext uri="{FF2B5EF4-FFF2-40B4-BE49-F238E27FC236}">
                <a16:creationId xmlns:a16="http://schemas.microsoft.com/office/drawing/2014/main" id="{0E9EF043-2F4A-44FC-B1C0-79284DA9AC26}"/>
              </a:ext>
            </a:extLst>
          </p:cNvPr>
          <p:cNvSpPr>
            <a:spLocks noGrp="1"/>
          </p:cNvSpPr>
          <p:nvPr>
            <p:ph type="dt" sz="half" idx="10"/>
          </p:nvPr>
        </p:nvSpPr>
        <p:spPr/>
        <p:txBody>
          <a:bodyPr/>
          <a:lstStyle/>
          <a:p>
            <a:r>
              <a:rPr lang="en-US" dirty="0"/>
              <a:t>December 2020</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25</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dirty="0"/>
              <a:t>May 10-15, 2021  Panama</a:t>
            </a:r>
          </a:p>
          <a:p>
            <a:pPr>
              <a:defRPr/>
            </a:pPr>
            <a:r>
              <a:rPr lang="en-US" sz="2000" dirty="0"/>
              <a:t>July 11-16, 2021  Madrid</a:t>
            </a:r>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a:xfrm>
            <a:off x="8915400" y="6356350"/>
            <a:ext cx="2971800" cy="365125"/>
          </a:xfrm>
        </p:spPr>
        <p:txBody>
          <a:bodyPr/>
          <a:lstStyle/>
          <a:p>
            <a:pPr>
              <a:defRPr/>
            </a:pPr>
            <a:r>
              <a:rPr lang="en-US"/>
              <a:t>Slide </a:t>
            </a:r>
            <a:fld id="{C251FCF5-DCE1-4BE7-BAC9-5817EB43EA6A}" type="slidenum">
              <a:rPr lang="en-US" smtClean="0"/>
              <a:pPr>
                <a:defRPr/>
              </a:pPr>
              <a:t>26</a:t>
            </a:fld>
            <a:endParaRPr lang="en-US"/>
          </a:p>
        </p:txBody>
      </p:sp>
      <p:sp>
        <p:nvSpPr>
          <p:cNvPr id="2" name="Date Placeholder 1">
            <a:extLst>
              <a:ext uri="{FF2B5EF4-FFF2-40B4-BE49-F238E27FC236}">
                <a16:creationId xmlns:a16="http://schemas.microsoft.com/office/drawing/2014/main" id="{E7397B35-B02C-4777-AF7F-3E935EEAAFC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Jan 2021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Presentation of Contributions</a:t>
            </a:r>
          </a:p>
          <a:p>
            <a:r>
              <a:rPr lang="en-US" dirty="0"/>
              <a:t>Development of System Requirements Document (SRD)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3</a:t>
            </a:fld>
            <a:endParaRPr lang="en-US"/>
          </a:p>
        </p:txBody>
      </p:sp>
      <p:sp>
        <p:nvSpPr>
          <p:cNvPr id="7" name="Date Placeholder 6">
            <a:extLst>
              <a:ext uri="{FF2B5EF4-FFF2-40B4-BE49-F238E27FC236}">
                <a16:creationId xmlns:a16="http://schemas.microsoft.com/office/drawing/2014/main" id="{D1783246-C2A7-4F1F-B0F1-FB2BFEB9C0A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a:xfrm>
            <a:off x="8915400" y="6356350"/>
            <a:ext cx="2971800" cy="365125"/>
          </a:xfrm>
        </p:spPr>
        <p:txBody>
          <a:bodyPr/>
          <a:lstStyle/>
          <a:p>
            <a:fld id="{07EF11DD-EAC9-418C-AFCF-9D5EFABD0DDC}" type="slidenum">
              <a:rPr lang="en-US" smtClean="0"/>
              <a:t>4</a:t>
            </a:fld>
            <a:endParaRPr lang="en-US"/>
          </a:p>
        </p:txBody>
      </p:sp>
      <p:sp>
        <p:nvSpPr>
          <p:cNvPr id="7" name="Date Placeholder 6">
            <a:extLst>
              <a:ext uri="{FF2B5EF4-FFF2-40B4-BE49-F238E27FC236}">
                <a16:creationId xmlns:a16="http://schemas.microsoft.com/office/drawing/2014/main" id="{E1F4D930-4BFF-4AF0-B0C5-CE26BF157DD9}"/>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sz="quarter" idx="12"/>
          </p:nvPr>
        </p:nvSpPr>
        <p:spPr>
          <a:xfrm>
            <a:off x="8915400" y="6356350"/>
            <a:ext cx="2971800" cy="365125"/>
          </a:xfrm>
        </p:spPr>
        <p:txBody>
          <a:bodyPr/>
          <a:lstStyle/>
          <a:p>
            <a:r>
              <a:rPr lang="en-GB"/>
              <a:t>Slide </a:t>
            </a:r>
            <a:fld id="{440F5867-744E-4AA6-B0ED-4C44D2DFBB7B}" type="slidenum">
              <a:rPr lang="en-GB" smtClean="0"/>
              <a:pPr/>
              <a:t>5</a:t>
            </a:fld>
            <a:endParaRPr lang="en-GB" dirty="0"/>
          </a:p>
        </p:txBody>
      </p:sp>
      <p:sp>
        <p:nvSpPr>
          <p:cNvPr id="5" name="Date Placeholder 4">
            <a:extLst>
              <a:ext uri="{FF2B5EF4-FFF2-40B4-BE49-F238E27FC236}">
                <a16:creationId xmlns:a16="http://schemas.microsoft.com/office/drawing/2014/main" id="{A9DEEA49-5010-4720-8F0F-AA1F45CBD01A}"/>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5" name="Date Placeholder 4">
            <a:extLst>
              <a:ext uri="{FF2B5EF4-FFF2-40B4-BE49-F238E27FC236}">
                <a16:creationId xmlns:a16="http://schemas.microsoft.com/office/drawing/2014/main" id="{C27F03F5-4049-42FD-ADFC-60AD1397F79D}"/>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7</a:t>
            </a:fld>
            <a:endParaRPr lang="en-GB" dirty="0"/>
          </a:p>
        </p:txBody>
      </p:sp>
      <p:sp>
        <p:nvSpPr>
          <p:cNvPr id="5" name="Date Placeholder 4">
            <a:extLst>
              <a:ext uri="{FF2B5EF4-FFF2-40B4-BE49-F238E27FC236}">
                <a16:creationId xmlns:a16="http://schemas.microsoft.com/office/drawing/2014/main" id="{E8C52155-0A6C-4951-9651-73400CC81705}"/>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4" name="Slide Number Placeholder 3"/>
          <p:cNvSpPr>
            <a:spLocks noGrp="1"/>
          </p:cNvSpPr>
          <p:nvPr>
            <p:ph type="sldNum" idx="12"/>
          </p:nvPr>
        </p:nvSpPr>
        <p:spPr>
          <a:xfrm>
            <a:off x="8915400" y="6356350"/>
            <a:ext cx="2971800" cy="365125"/>
          </a:xfrm>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Date Placeholder 5">
            <a:extLst>
              <a:ext uri="{FF2B5EF4-FFF2-40B4-BE49-F238E27FC236}">
                <a16:creationId xmlns:a16="http://schemas.microsoft.com/office/drawing/2014/main" id="{B46F73B5-5F53-48B5-9BF4-6F05ED1C594F}"/>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a:xfrm>
            <a:off x="8915400" y="6356350"/>
            <a:ext cx="2971800" cy="365125"/>
          </a:xfrm>
        </p:spPr>
        <p:txBody>
          <a:bodyPr/>
          <a:lstStyle/>
          <a:p>
            <a:fld id="{A3979A82-1A5E-4C7B-AFC0-111CA6C3130A}" type="slidenum">
              <a:rPr lang="en-US" altLang="en-US" smtClean="0"/>
              <a:pPr/>
              <a:t>9</a:t>
            </a:fld>
            <a:endParaRPr lang="en-US" altLang="en-US"/>
          </a:p>
        </p:txBody>
      </p:sp>
      <p:sp>
        <p:nvSpPr>
          <p:cNvPr id="7" name="Date Placeholder 6">
            <a:extLst>
              <a:ext uri="{FF2B5EF4-FFF2-40B4-BE49-F238E27FC236}">
                <a16:creationId xmlns:a16="http://schemas.microsoft.com/office/drawing/2014/main" id="{CF3E77A8-C3F8-4EB5-BD0C-D783DB5C6280}"/>
              </a:ext>
            </a:extLst>
          </p:cNvPr>
          <p:cNvSpPr>
            <a:spLocks noGrp="1"/>
          </p:cNvSpPr>
          <p:nvPr>
            <p:ph type="dt" sz="half" idx="10"/>
          </p:nvPr>
        </p:nvSpPr>
        <p:spPr/>
        <p:txBody>
          <a:bodyPr/>
          <a:lstStyle/>
          <a:p>
            <a:r>
              <a:rPr lang="en-US"/>
              <a:t>December 2020</a:t>
            </a:r>
            <a:endParaRPr lang="en-US"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8524</TotalTime>
  <Words>2633</Words>
  <Application>Microsoft Office PowerPoint</Application>
  <PresentationFormat>Widescreen</PresentationFormat>
  <Paragraphs>310</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WebEx</vt:lpstr>
      <vt:lpstr>TG16t Agenda  Jan 2021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Attendance for January Interim</vt:lpstr>
      <vt:lpstr>Contributions for January Interim</vt:lpstr>
      <vt:lpstr>Follow up from December</vt:lpstr>
      <vt:lpstr>Finalize and Approve Use Cases</vt:lpstr>
      <vt:lpstr>Discussion on Security Requirements for 802.16t </vt:lpstr>
      <vt:lpstr>Development of the SRD</vt:lpstr>
      <vt:lpstr>Development of the SDD</vt:lpstr>
      <vt:lpstr>Actions coming out of January Interim</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251</cp:revision>
  <cp:lastPrinted>1998-02-10T13:28:06Z</cp:lastPrinted>
  <dcterms:created xsi:type="dcterms:W3CDTF">2020-01-06T16:34:14Z</dcterms:created>
  <dcterms:modified xsi:type="dcterms:W3CDTF">2021-01-12T20:25:02Z</dcterms:modified>
</cp:coreProperties>
</file>