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93"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94"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 </a:t>
            </a:r>
            <a:endParaRPr b="0" lang="en-US" sz="1400" spc="-1" strike="noStrike">
              <a:latin typeface="Times New Roman"/>
            </a:endParaRPr>
          </a:p>
        </p:txBody>
      </p:sp>
      <p:sp>
        <p:nvSpPr>
          <p:cNvPr id="95"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 </a:t>
            </a:r>
            <a:endParaRPr b="0" lang="en-US" sz="1400" spc="-1" strike="noStrike">
              <a:latin typeface="Times New Roman"/>
            </a:endParaRPr>
          </a:p>
        </p:txBody>
      </p:sp>
      <p:sp>
        <p:nvSpPr>
          <p:cNvPr id="96"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97"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D873079B-E960-4EBD-9CA8-EF6EFA7F2936}"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1"/>
          <p:cNvSpPr/>
          <p:nvPr/>
        </p:nvSpPr>
        <p:spPr>
          <a:xfrm>
            <a:off x="3288600" y="9736920"/>
            <a:ext cx="884160" cy="790560"/>
          </a:xfrm>
          <a:prstGeom prst="rect">
            <a:avLst/>
          </a:prstGeom>
          <a:noFill/>
          <a:ln>
            <a:noFill/>
          </a:ln>
        </p:spPr>
        <p:style>
          <a:lnRef idx="0"/>
          <a:fillRef idx="0"/>
          <a:effectRef idx="0"/>
          <a:fontRef idx="minor"/>
        </p:style>
        <p:txBody>
          <a:bodyPr lIns="0" rIns="0" tIns="0" bIns="0">
            <a:noAutofit/>
          </a:bodyPr>
          <a:p>
            <a:pPr algn="r">
              <a:lnSpc>
                <a:spcPct val="100000"/>
              </a:lnSpc>
            </a:pPr>
            <a:fld id="{D0CF81CD-A5CF-46C7-BBA5-BF4B415FBC1A}"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49" name="PlaceHolder 2"/>
          <p:cNvSpPr>
            <a:spLocks noGrp="1"/>
          </p:cNvSpPr>
          <p:nvPr>
            <p:ph type="body"/>
          </p:nvPr>
        </p:nvSpPr>
        <p:spPr>
          <a:xfrm>
            <a:off x="1036080" y="4777200"/>
            <a:ext cx="5686560" cy="4512600"/>
          </a:xfrm>
          <a:prstGeom prst="rect">
            <a:avLst/>
          </a:prstGeom>
        </p:spPr>
        <p:txBody>
          <a:bodyPr lIns="95760" rIns="95760" tIns="47160" bIns="47160">
            <a:noAutofit/>
          </a:bodyPr>
          <a:p>
            <a:endParaRPr b="0" lang="en-US" sz="2000" spc="-1" strike="noStrike">
              <a:latin typeface="Arial"/>
            </a:endParaRPr>
          </a:p>
        </p:txBody>
      </p:sp>
      <p:sp>
        <p:nvSpPr>
          <p:cNvPr id="150" name="PlaceHolder 3"/>
          <p:cNvSpPr>
            <a:spLocks noGrp="1"/>
          </p:cNvSpPr>
          <p:nvPr>
            <p:ph type="sldImg"/>
          </p:nvPr>
        </p:nvSpPr>
        <p:spPr>
          <a:xfrm>
            <a:off x="1282680" y="760320"/>
            <a:ext cx="5198760" cy="374508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802-15-21-0019-00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2FF66FE1-8290-4AE9-8DCE-1A620ED09F43}"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6800" cy="20772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802-15-21-0019-00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040" cy="29952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040" cy="29952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6E7F06FC-14AC-4D3A-80F4-855BA4FFE0C1}"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040" cy="29952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8600" cy="20772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draft-ietf-raw-technologies/" TargetMode="External"/><Relationship Id="rId2" Type="http://schemas.openxmlformats.org/officeDocument/2006/relationships/hyperlink" Target="https://datatracker.ietf.org/doc/draft-pthubert-raw-architecture/" TargetMode="External"/><Relationship Id="rId3" Type="http://schemas.openxmlformats.org/officeDocument/2006/relationships/hyperlink" Target="https://datatracker.ietf.org/doc/draft-ietf-raw-use-cases/" TargetMode="External"/><Relationship Id="rId4" Type="http://schemas.openxmlformats.org/officeDocument/2006/relationships/hyperlink" Target="https://datatracker.ietf.org/doc/draft-maeurer-raw-ldacs/" TargetMode="External"/><Relationship Id="rId5" Type="http://schemas.openxmlformats.org/officeDocument/2006/relationships/hyperlink" Target="https://datatracker.ietf.org/doc/draft-theoleyre-raw-oam-support/" TargetMode="External"/><Relationship Id="rId6"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minutes-109-core-202011171200/" TargetMode="External"/><Relationship Id="rId2" Type="http://schemas.openxmlformats.org/officeDocument/2006/relationships/hyperlink" Target="https://datatracker.ietf.org/doc/minutes-109-core-202011201600/" TargetMode="External"/><Relationship Id="rId3" Type="http://schemas.openxmlformats.org/officeDocument/2006/relationships/hyperlink" Target="https://datatracker.ietf.org/doc/draft-ietf-core-stateless/" TargetMode="External"/><Relationship Id="rId4"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doc/draft-ietf-roll-unaware-leaves/" TargetMode="External"/><Relationship Id="rId2" Type="http://schemas.openxmlformats.org/officeDocument/2006/relationships/hyperlink" Target="https://datatracker.ietf.org/doc/draft-ietf-roll-useofrplinfo/"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6tisch-minimal-security/" TargetMode="External"/><Relationship Id="rId3"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minutes-109-anima/" TargetMode="External"/><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6tisch-architecture/" TargetMode="External"/><Relationship Id="rId2" Type="http://schemas.openxmlformats.org/officeDocument/2006/relationships/hyperlink" Target="https://datatracker.ietf.org/doc/draft-ietf-6tisch-enrollment-enhanced-beacon/" TargetMode="External"/><Relationship Id="rId3" Type="http://schemas.openxmlformats.org/officeDocument/2006/relationships/hyperlink" Target="https://datatracker.ietf.org/doc/draft-ietf-6tisch-minimal-security/" TargetMode="External"/><Relationship Id="rId4" Type="http://schemas.openxmlformats.org/officeDocument/2006/relationships/hyperlink" Target="https://datatracker.ietf.org/doc/draft-ietf-6tisch-msf/" TargetMode="External"/><Relationship Id="rId5"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CustomShape 1"/>
          <p:cNvSpPr/>
          <p:nvPr/>
        </p:nvSpPr>
        <p:spPr>
          <a:xfrm>
            <a:off x="152280" y="609480"/>
            <a:ext cx="8985960" cy="462060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SC IETF January Slides</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12 January,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SC IETF January Slides</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and slides for SC IETF January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685800" y="685440"/>
            <a:ext cx="7766640" cy="1061280"/>
          </a:xfrm>
          <a:prstGeom prst="rect">
            <a:avLst/>
          </a:prstGeom>
          <a:noFill/>
          <a:ln>
            <a:noFill/>
          </a:ln>
        </p:spPr>
        <p:style>
          <a:lnRef idx="0"/>
          <a:fillRef idx="0"/>
          <a:effectRef idx="0"/>
          <a:fontRef idx="minor"/>
        </p:style>
      </p:sp>
      <p:sp>
        <p:nvSpPr>
          <p:cNvPr id="125" name="CustomShape 2"/>
          <p:cNvSpPr/>
          <p:nvPr/>
        </p:nvSpPr>
        <p:spPr>
          <a:xfrm>
            <a:off x="438120" y="601560"/>
            <a:ext cx="8225280" cy="6706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Raw - </a:t>
            </a:r>
            <a:r>
              <a:rPr b="0" lang="en-US" sz="3200" spc="-1" strike="noStrike">
                <a:solidFill>
                  <a:srgbClr val="000000"/>
                </a:solidFill>
                <a:latin typeface="Arial"/>
                <a:ea typeface="DejaVu Sans"/>
              </a:rPr>
              <a:t>Reliable and Available Wireless</a:t>
            </a:r>
            <a:endParaRPr b="0" lang="en-US" sz="3200" spc="-1" strike="noStrike">
              <a:latin typeface="Arial"/>
            </a:endParaRPr>
          </a:p>
        </p:txBody>
      </p:sp>
      <p:sp>
        <p:nvSpPr>
          <p:cNvPr id="126"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76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be meeting in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rPr>
              <a:t>https://datatracker.ietf.org/meeting/109/materials/minutes-109-raw-00.html</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draft-ietf-raw-technologies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draft-pthubert-raw-architecture</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3"/>
              </a:rPr>
              <a:t>draft-ietf-raw-use-cases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4"/>
              </a:rPr>
              <a:t>draft-maeurer-raw-ldacs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5"/>
              </a:rPr>
              <a:t>draft-theoleyre-raw-oam-support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685800" y="685440"/>
            <a:ext cx="7766640" cy="1061280"/>
          </a:xfrm>
          <a:prstGeom prst="rect">
            <a:avLst/>
          </a:prstGeom>
          <a:noFill/>
          <a:ln>
            <a:noFill/>
          </a:ln>
        </p:spPr>
        <p:style>
          <a:lnRef idx="0"/>
          <a:fillRef idx="0"/>
          <a:effectRef idx="0"/>
          <a:fontRef idx="minor"/>
        </p:style>
      </p:sp>
      <p:sp>
        <p:nvSpPr>
          <p:cNvPr id="128" name="CustomShape 2"/>
          <p:cNvSpPr/>
          <p:nvPr/>
        </p:nvSpPr>
        <p:spPr>
          <a:xfrm>
            <a:off x="438120" y="693000"/>
            <a:ext cx="822528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Core - Constrained RESTful Environments</a:t>
            </a:r>
            <a:endParaRPr b="0" lang="en-US" sz="3200" spc="-1" strike="noStrike">
              <a:latin typeface="Arial"/>
            </a:endParaRPr>
          </a:p>
        </p:txBody>
      </p:sp>
      <p:sp>
        <p:nvSpPr>
          <p:cNvPr id="129"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94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be meeting in IETF 110 for 2 sessions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Has several interim meetings, every few weeks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https://datatracker.ietf.org/doc/minutes-109-core-202011171200/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2"/>
              </a:rPr>
              <a:t>https://datatracker.ietf.org/doc/minutes-109-core-202011201600/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Lots of work ongoing</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waiting for </a:t>
            </a:r>
            <a:r>
              <a:rPr b="0" lang="en-US" sz="3200" spc="-1" strike="noStrike" u="sng">
                <a:solidFill>
                  <a:srgbClr val="0000ff"/>
                </a:solidFill>
                <a:uFillTx/>
                <a:latin typeface="Arial"/>
                <a:ea typeface="DejaVu Sans"/>
                <a:hlinkClick r:id="rId3"/>
              </a:rPr>
              <a:t>draft-ietf-core-stateless</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685800" y="685440"/>
            <a:ext cx="7766640" cy="1061280"/>
          </a:xfrm>
          <a:prstGeom prst="rect">
            <a:avLst/>
          </a:prstGeom>
          <a:noFill/>
          <a:ln>
            <a:noFill/>
          </a:ln>
        </p:spPr>
        <p:style>
          <a:lnRef idx="0"/>
          <a:fillRef idx="0"/>
          <a:effectRef idx="0"/>
          <a:fontRef idx="minor"/>
        </p:style>
      </p:sp>
      <p:sp>
        <p:nvSpPr>
          <p:cNvPr id="131" name="CustomShape 2"/>
          <p:cNvSpPr/>
          <p:nvPr/>
        </p:nvSpPr>
        <p:spPr>
          <a:xfrm>
            <a:off x="438120" y="557280"/>
            <a:ext cx="8225280" cy="9752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6lo - IPv6 over Networks of Resource-constrained Nodes</a:t>
            </a:r>
            <a:endParaRPr b="0" lang="en-US" sz="3200" spc="-1" strike="noStrike">
              <a:latin typeface="Arial"/>
            </a:endParaRPr>
          </a:p>
        </p:txBody>
      </p:sp>
      <p:sp>
        <p:nvSpPr>
          <p:cNvPr id="132"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Has not yet indicated whether they will meet during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not meet in the IETF 109, the session was cancelled.</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stuff in RFC editor queue.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CustomShape 1"/>
          <p:cNvSpPr/>
          <p:nvPr/>
        </p:nvSpPr>
        <p:spPr>
          <a:xfrm>
            <a:off x="685800" y="685440"/>
            <a:ext cx="7766640" cy="1061280"/>
          </a:xfrm>
          <a:prstGeom prst="rect">
            <a:avLst/>
          </a:prstGeom>
          <a:noFill/>
          <a:ln>
            <a:noFill/>
          </a:ln>
        </p:spPr>
        <p:style>
          <a:lnRef idx="0"/>
          <a:fillRef idx="0"/>
          <a:effectRef idx="0"/>
          <a:fontRef idx="minor"/>
        </p:style>
      </p:sp>
      <p:sp>
        <p:nvSpPr>
          <p:cNvPr id="134" name="CustomShape 2"/>
          <p:cNvSpPr/>
          <p:nvPr/>
        </p:nvSpPr>
        <p:spPr>
          <a:xfrm>
            <a:off x="438120" y="557280"/>
            <a:ext cx="8225280" cy="9752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Roll - Routing Over Low power and Lossy networks</a:t>
            </a:r>
            <a:endParaRPr b="0" lang="en-US" sz="3200" spc="-1" strike="noStrike">
              <a:latin typeface="Arial"/>
            </a:endParaRPr>
          </a:p>
        </p:txBody>
      </p:sp>
      <p:sp>
        <p:nvSpPr>
          <p:cNvPr id="135"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https://datatracker.ietf.org/doc/minutes-109-roll/</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 AD Evaluation Revised ID needed:</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draft-ietf-roll-unaware-leaves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draft-ietf-roll-useofrplinfo</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documents waiting for those.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685800" y="685440"/>
            <a:ext cx="7766640" cy="1061280"/>
          </a:xfrm>
          <a:prstGeom prst="rect">
            <a:avLst/>
          </a:prstGeom>
          <a:noFill/>
          <a:ln>
            <a:noFill/>
          </a:ln>
        </p:spPr>
        <p:style>
          <a:lnRef idx="0"/>
          <a:fillRef idx="0"/>
          <a:effectRef idx="0"/>
          <a:fontRef idx="minor"/>
        </p:style>
      </p:sp>
      <p:sp>
        <p:nvSpPr>
          <p:cNvPr id="137" name="CustomShape 2"/>
          <p:cNvSpPr/>
          <p:nvPr/>
        </p:nvSpPr>
        <p:spPr>
          <a:xfrm>
            <a:off x="438120" y="693000"/>
            <a:ext cx="822528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Suit - Software Updates for Internet of Things</a:t>
            </a:r>
            <a:endParaRPr b="0" lang="en-US" sz="3200" spc="-1" strike="noStrike">
              <a:latin typeface="Arial"/>
            </a:endParaRPr>
          </a:p>
        </p:txBody>
      </p:sp>
      <p:sp>
        <p:nvSpPr>
          <p:cNvPr id="138"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be meeting in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https://datatracker.ietf.org/doc/minutes-109-suit/</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Architecture and information model getting ready for publication</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manifest.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685800" y="685440"/>
            <a:ext cx="7766640" cy="1061280"/>
          </a:xfrm>
          <a:prstGeom prst="rect">
            <a:avLst/>
          </a:prstGeom>
          <a:noFill/>
          <a:ln>
            <a:noFill/>
          </a:ln>
        </p:spPr>
        <p:style>
          <a:lnRef idx="0"/>
          <a:fillRef idx="0"/>
          <a:effectRef idx="0"/>
          <a:fontRef idx="minor"/>
        </p:style>
      </p:sp>
      <p:sp>
        <p:nvSpPr>
          <p:cNvPr id="140" name="CustomShape 2"/>
          <p:cNvSpPr/>
          <p:nvPr/>
        </p:nvSpPr>
        <p:spPr>
          <a:xfrm>
            <a:off x="438120" y="558000"/>
            <a:ext cx="82252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Lpwan - IPv6 over Low Power Wide-Area Networks</a:t>
            </a:r>
            <a:endParaRPr b="0" lang="en-US" sz="3200" spc="-1" strike="noStrike">
              <a:latin typeface="Arial"/>
            </a:endParaRPr>
          </a:p>
        </p:txBody>
      </p:sp>
      <p:sp>
        <p:nvSpPr>
          <p:cNvPr id="141"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not meet inIETF 109</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 have lots of interim meetings.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be meeting in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Static Context Header Compression (SCHC) for CoAP and LoRaWAN getting ready. </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SCHC for NB-IoT and SigFox in progress.</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CustomShape 1"/>
          <p:cNvSpPr/>
          <p:nvPr/>
        </p:nvSpPr>
        <p:spPr>
          <a:xfrm>
            <a:off x="685800" y="685440"/>
            <a:ext cx="7766640" cy="1061280"/>
          </a:xfrm>
          <a:prstGeom prst="rect">
            <a:avLst/>
          </a:prstGeom>
          <a:noFill/>
          <a:ln>
            <a:noFill/>
          </a:ln>
        </p:spPr>
        <p:style>
          <a:lnRef idx="0"/>
          <a:fillRef idx="0"/>
          <a:effectRef idx="0"/>
          <a:fontRef idx="minor"/>
        </p:style>
      </p:sp>
      <p:sp>
        <p:nvSpPr>
          <p:cNvPr id="143" name="CustomShape 2"/>
          <p:cNvSpPr/>
          <p:nvPr/>
        </p:nvSpPr>
        <p:spPr>
          <a:xfrm>
            <a:off x="438120" y="558000"/>
            <a:ext cx="82252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Lake - Lightweight Authenticated Key Exchange</a:t>
            </a:r>
            <a:endParaRPr b="0" lang="en-US" sz="3200" spc="-1" strike="noStrike">
              <a:latin typeface="Arial"/>
            </a:endParaRPr>
          </a:p>
        </p:txBody>
      </p:sp>
      <p:sp>
        <p:nvSpPr>
          <p:cNvPr id="144"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54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Has not indicated whether it will be meeting in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They have some interim meetings.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https://datatracker.ietf.org/doc/minutes-109-lake/</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the Ephemeral Diffie-Hellman over COSE (EDHOC)</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draft-ietf-lake-edhoc</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EDHOC/OSCORE is something that is interesting for </a:t>
            </a:r>
            <a:r>
              <a:rPr b="0" lang="en-US" sz="3200" spc="-1" strike="noStrike" u="sng">
                <a:solidFill>
                  <a:srgbClr val="0000ff"/>
                </a:solidFill>
                <a:uFillTx/>
                <a:latin typeface="Arial"/>
                <a:ea typeface="DejaVu Sans"/>
                <a:hlinkClick r:id="rId2"/>
              </a:rPr>
              <a:t>draft-ietf-6tisch-minimal-security</a:t>
            </a: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685440"/>
            <a:ext cx="7766640" cy="1061280"/>
          </a:xfrm>
          <a:prstGeom prst="rect">
            <a:avLst/>
          </a:prstGeom>
          <a:noFill/>
          <a:ln>
            <a:noFill/>
          </a:ln>
        </p:spPr>
        <p:style>
          <a:lnRef idx="0"/>
          <a:fillRef idx="0"/>
          <a:effectRef idx="0"/>
          <a:fontRef idx="minor"/>
        </p:style>
      </p:sp>
      <p:sp>
        <p:nvSpPr>
          <p:cNvPr id="146" name="CustomShape 2"/>
          <p:cNvSpPr/>
          <p:nvPr/>
        </p:nvSpPr>
        <p:spPr>
          <a:xfrm>
            <a:off x="438120" y="558000"/>
            <a:ext cx="822528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Anima – Autonomic Networking Integrated Model and Approach </a:t>
            </a:r>
            <a:endParaRPr b="0" lang="en-US" sz="3200" spc="-1" strike="noStrike">
              <a:latin typeface="Arial"/>
            </a:endParaRPr>
          </a:p>
        </p:txBody>
      </p:sp>
      <p:sp>
        <p:nvSpPr>
          <p:cNvPr id="147"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Has not indicated whether it will be meeting in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https://datatracker.ietf.org/doc/minutes-109-anima/</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Several documents in the RFC Editor queue, some active documents still.</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CustomShape 1"/>
          <p:cNvSpPr/>
          <p:nvPr/>
        </p:nvSpPr>
        <p:spPr>
          <a:xfrm>
            <a:off x="190440" y="1007640"/>
            <a:ext cx="8758800" cy="5545440"/>
          </a:xfrm>
          <a:prstGeom prst="rect">
            <a:avLst/>
          </a:prstGeom>
          <a:noFill/>
          <a:ln>
            <a:noFill/>
          </a:ln>
        </p:spPr>
        <p:style>
          <a:lnRef idx="0"/>
          <a:fillRef idx="0"/>
          <a:effectRef idx="0"/>
          <a:fontRef idx="minor"/>
        </p:style>
        <p:txBody>
          <a:bodyPr lIns="90360" rIns="90360" tIns="44280" bIns="44280">
            <a:noAutofit/>
          </a:bodyPr>
          <a:p>
            <a:pPr marL="343080" indent="-33876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152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152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152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428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152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152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1520">
              <a:lnSpc>
                <a:spcPct val="80000"/>
              </a:lnSpc>
              <a:spcBef>
                <a:spcPts val="60"/>
              </a:spcBef>
            </a:pPr>
            <a:endParaRPr b="0" lang="en-US" sz="1400" spc="-1" strike="noStrike">
              <a:latin typeface="Arial"/>
            </a:endParaRPr>
          </a:p>
          <a:p>
            <a:pPr marL="743040" indent="-28152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00" name="CustomShape 2"/>
          <p:cNvSpPr/>
          <p:nvPr/>
        </p:nvSpPr>
        <p:spPr>
          <a:xfrm>
            <a:off x="685800" y="533520"/>
            <a:ext cx="7768080" cy="60516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01" name="CustomShape 3"/>
          <p:cNvSpPr/>
          <p:nvPr/>
        </p:nvSpPr>
        <p:spPr>
          <a:xfrm>
            <a:off x="685800" y="-228600"/>
            <a:ext cx="7768080" cy="1065600"/>
          </a:xfrm>
          <a:prstGeom prst="rect">
            <a:avLst/>
          </a:prstGeom>
          <a:noFill/>
          <a:ln>
            <a:noFill/>
          </a:ln>
        </p:spPr>
        <p:style>
          <a:lnRef idx="0"/>
          <a:fillRef idx="0"/>
          <a:effectRef idx="0"/>
          <a:fontRef idx="minor"/>
        </p:style>
      </p:sp>
      <p:sp>
        <p:nvSpPr>
          <p:cNvPr id="102" name="CustomShape 4"/>
          <p:cNvSpPr/>
          <p:nvPr/>
        </p:nvSpPr>
        <p:spPr>
          <a:xfrm>
            <a:off x="380880" y="838080"/>
            <a:ext cx="8453880" cy="555840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339840" y="692280"/>
            <a:ext cx="8834760" cy="3924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04" name="CustomShape 2"/>
          <p:cNvSpPr/>
          <p:nvPr/>
        </p:nvSpPr>
        <p:spPr>
          <a:xfrm>
            <a:off x="34920" y="1413000"/>
            <a:ext cx="9139680" cy="4872600"/>
          </a:xfrm>
          <a:prstGeom prst="rect">
            <a:avLst/>
          </a:prstGeom>
          <a:noFill/>
          <a:ln>
            <a:noFill/>
          </a:ln>
        </p:spPr>
        <p:style>
          <a:lnRef idx="0"/>
          <a:fillRef idx="0"/>
          <a:effectRef idx="0"/>
          <a:fontRef idx="minor"/>
        </p:style>
        <p:txBody>
          <a:bodyPr lIns="92160" rIns="92160" tIns="46080" bIns="46080">
            <a:noAutofit/>
          </a:bodyPr>
          <a:p>
            <a:pPr marL="343080" indent="-33876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152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428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428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152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152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152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CustomShape 1"/>
          <p:cNvSpPr/>
          <p:nvPr/>
        </p:nvSpPr>
        <p:spPr>
          <a:xfrm>
            <a:off x="684360" y="658800"/>
            <a:ext cx="7768080" cy="8244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06" name="CustomShape 2"/>
          <p:cNvSpPr/>
          <p:nvPr/>
        </p:nvSpPr>
        <p:spPr>
          <a:xfrm>
            <a:off x="0" y="1557360"/>
            <a:ext cx="8987400" cy="3380400"/>
          </a:xfrm>
          <a:prstGeom prst="rect">
            <a:avLst/>
          </a:prstGeom>
          <a:noFill/>
          <a:ln>
            <a:noFill/>
          </a:ln>
        </p:spPr>
        <p:style>
          <a:lnRef idx="0"/>
          <a:fillRef idx="0"/>
          <a:effectRef idx="0"/>
          <a:fontRef idx="minor"/>
        </p:style>
        <p:txBody>
          <a:bodyPr lIns="92160" rIns="92160" tIns="46080" bIns="46080">
            <a:noAutofit/>
          </a:bodyPr>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152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07" name="CustomShape 3"/>
          <p:cNvSpPr/>
          <p:nvPr/>
        </p:nvSpPr>
        <p:spPr>
          <a:xfrm>
            <a:off x="1403280" y="5030640"/>
            <a:ext cx="677736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324000" y="630360"/>
            <a:ext cx="8682480" cy="11386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09" name="CustomShape 2"/>
          <p:cNvSpPr/>
          <p:nvPr/>
        </p:nvSpPr>
        <p:spPr>
          <a:xfrm>
            <a:off x="609480" y="1773360"/>
            <a:ext cx="7760160" cy="4462920"/>
          </a:xfrm>
          <a:prstGeom prst="rect">
            <a:avLst/>
          </a:prstGeom>
          <a:noFill/>
          <a:ln>
            <a:noFill/>
          </a:ln>
        </p:spPr>
        <p:style>
          <a:lnRef idx="0"/>
          <a:fillRef idx="0"/>
          <a:effectRef idx="0"/>
          <a:fontRef idx="minor"/>
        </p:style>
        <p:txBody>
          <a:bodyPr lIns="92160" rIns="92160" tIns="46080" bIns="46080">
            <a:noAutofit/>
          </a:bodyPr>
          <a:p>
            <a:pPr marL="343080" indent="-33876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152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152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152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CustomShape 1"/>
          <p:cNvSpPr/>
          <p:nvPr/>
        </p:nvSpPr>
        <p:spPr>
          <a:xfrm>
            <a:off x="685800" y="685440"/>
            <a:ext cx="7766640" cy="1061280"/>
          </a:xfrm>
          <a:prstGeom prst="rect">
            <a:avLst/>
          </a:prstGeom>
          <a:noFill/>
          <a:ln>
            <a:noFill/>
          </a:ln>
        </p:spPr>
        <p:style>
          <a:lnRef idx="0"/>
          <a:fillRef idx="0"/>
          <a:effectRef idx="0"/>
          <a:fontRef idx="minor"/>
        </p:style>
      </p:sp>
      <p:sp>
        <p:nvSpPr>
          <p:cNvPr id="111"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January</a:t>
            </a:r>
            <a:endParaRPr b="0" lang="en-US" sz="4400" spc="-1" strike="noStrike">
              <a:latin typeface="Arial"/>
            </a:endParaRPr>
          </a:p>
        </p:txBody>
      </p:sp>
      <p:sp>
        <p:nvSpPr>
          <p:cNvPr id="112" name="CustomShape 3"/>
          <p:cNvSpPr/>
          <p:nvPr/>
        </p:nvSpPr>
        <p:spPr>
          <a:xfrm>
            <a:off x="457200" y="1604520"/>
            <a:ext cx="8225280" cy="3973320"/>
          </a:xfrm>
          <a:prstGeom prst="rect">
            <a:avLst/>
          </a:prstGeom>
          <a:noFill/>
          <a:ln>
            <a:noFill/>
          </a:ln>
        </p:spPr>
        <p:style>
          <a:lnRef idx="0"/>
          <a:fillRef idx="0"/>
          <a:effectRef idx="0"/>
          <a:fontRef idx="minor"/>
        </p:style>
      </p:sp>
      <p:sp>
        <p:nvSpPr>
          <p:cNvPr id="113" name="CustomShape 4"/>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Discuss on what happened in IETF 109</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CustomShape 1"/>
          <p:cNvSpPr/>
          <p:nvPr/>
        </p:nvSpPr>
        <p:spPr>
          <a:xfrm>
            <a:off x="685800" y="685440"/>
            <a:ext cx="7766640" cy="1061280"/>
          </a:xfrm>
          <a:prstGeom prst="rect">
            <a:avLst/>
          </a:prstGeom>
          <a:noFill/>
          <a:ln>
            <a:noFill/>
          </a:ln>
        </p:spPr>
        <p:style>
          <a:lnRef idx="0"/>
          <a:fillRef idx="0"/>
          <a:effectRef idx="0"/>
          <a:fontRef idx="minor"/>
        </p:style>
      </p:sp>
      <p:sp>
        <p:nvSpPr>
          <p:cNvPr id="115"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IETF 109</a:t>
            </a:r>
            <a:endParaRPr b="0" lang="en-US" sz="4400" spc="-1" strike="noStrike">
              <a:latin typeface="Arial"/>
            </a:endParaRPr>
          </a:p>
        </p:txBody>
      </p:sp>
      <p:sp>
        <p:nvSpPr>
          <p:cNvPr id="116" name="CustomShape 3"/>
          <p:cNvSpPr/>
          <p:nvPr/>
        </p:nvSpPr>
        <p:spPr>
          <a:xfrm>
            <a:off x="457200" y="1604520"/>
            <a:ext cx="8225280" cy="3973320"/>
          </a:xfrm>
          <a:prstGeom prst="rect">
            <a:avLst/>
          </a:prstGeom>
          <a:noFill/>
          <a:ln>
            <a:noFill/>
          </a:ln>
        </p:spPr>
        <p:style>
          <a:lnRef idx="0"/>
          <a:fillRef idx="0"/>
          <a:effectRef idx="0"/>
          <a:fontRef idx="minor"/>
        </p:style>
      </p:sp>
      <p:sp>
        <p:nvSpPr>
          <p:cNvPr id="117" name="CustomShape 4"/>
          <p:cNvSpPr/>
          <p:nvPr/>
        </p:nvSpPr>
        <p:spPr>
          <a:xfrm>
            <a:off x="457200" y="1604520"/>
            <a:ext cx="8223840" cy="3971880"/>
          </a:xfrm>
          <a:prstGeom prst="rect">
            <a:avLst/>
          </a:prstGeom>
          <a:noFill/>
          <a:ln>
            <a:noFill/>
          </a:ln>
        </p:spPr>
        <p:style>
          <a:lnRef idx="0"/>
          <a:fillRef idx="0"/>
          <a:effectRef idx="0"/>
          <a:fontRef idx="minor"/>
        </p:style>
        <p:txBody>
          <a:bodyPr lIns="0" rIns="0" tIns="0" bIns="0">
            <a:normAutofit/>
          </a:bodyPr>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IETF 109 was held as virtual meeting between Monday 16</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November and Friday 20</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November.</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Timezone used in the virtual IETF meeting was ICT (UTC +7) and sessions were held between 12:00-18:00 ICT (UTC +7), or 05:00-11:00 UTC.</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685800" y="685440"/>
            <a:ext cx="7766640" cy="1061280"/>
          </a:xfrm>
          <a:prstGeom prst="rect">
            <a:avLst/>
          </a:prstGeom>
          <a:noFill/>
          <a:ln>
            <a:noFill/>
          </a:ln>
        </p:spPr>
        <p:style>
          <a:lnRef idx="0"/>
          <a:fillRef idx="0"/>
          <a:effectRef idx="0"/>
          <a:fontRef idx="minor"/>
        </p:style>
      </p:sp>
      <p:sp>
        <p:nvSpPr>
          <p:cNvPr id="119" name="CustomShape 2"/>
          <p:cNvSpPr/>
          <p:nvPr/>
        </p:nvSpPr>
        <p:spPr>
          <a:xfrm>
            <a:off x="438120" y="602280"/>
            <a:ext cx="82252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Working groups to cover</a:t>
            </a:r>
            <a:endParaRPr b="0" lang="en-US" sz="4400" spc="-1" strike="noStrike">
              <a:latin typeface="Arial"/>
            </a:endParaRPr>
          </a:p>
        </p:txBody>
      </p:sp>
      <p:sp>
        <p:nvSpPr>
          <p:cNvPr id="120"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30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 IPv6 over the TSCH mode of IEEE 802.15.4e</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Raw - Reliable and Available Wireless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Core - Constrained RESTful Environments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6lo - IPv6 over Networks of Resource-constrained Nodes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Roll - Routing Over Low power and Lossy networks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Suit - Software Updates for Internet of Things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Lpwan - IPv6 over Low Power Wide-Area Networks</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Lake - Lightweight Authenticated Key Exchange</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Anima – Autonomic Networking Integrated Model and Approach</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685800" y="685440"/>
            <a:ext cx="7766640" cy="1061280"/>
          </a:xfrm>
          <a:prstGeom prst="rect">
            <a:avLst/>
          </a:prstGeom>
          <a:noFill/>
          <a:ln>
            <a:noFill/>
          </a:ln>
        </p:spPr>
        <p:style>
          <a:lnRef idx="0"/>
          <a:fillRef idx="0"/>
          <a:effectRef idx="0"/>
          <a:fontRef idx="minor"/>
        </p:style>
      </p:sp>
      <p:sp>
        <p:nvSpPr>
          <p:cNvPr id="122" name="CustomShape 2"/>
          <p:cNvSpPr/>
          <p:nvPr/>
        </p:nvSpPr>
        <p:spPr>
          <a:xfrm>
            <a:off x="438120" y="538560"/>
            <a:ext cx="822528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6tisch -</a:t>
            </a:r>
            <a:r>
              <a:rPr b="0" lang="en-US" sz="3200" spc="-1" strike="noStrike">
                <a:solidFill>
                  <a:srgbClr val="000000"/>
                </a:solidFill>
                <a:latin typeface="Arial"/>
                <a:ea typeface="DejaVu Sans"/>
              </a:rPr>
              <a:t>IPv6 over the TSCH mode of IEEE 802.15.4e</a:t>
            </a:r>
            <a:endParaRPr b="0" lang="en-US" sz="3200" spc="-1" strike="noStrike">
              <a:latin typeface="Arial"/>
            </a:endParaRPr>
          </a:p>
        </p:txBody>
      </p:sp>
      <p:sp>
        <p:nvSpPr>
          <p:cNvPr id="123" name="CustomShape 3"/>
          <p:cNvSpPr/>
          <p:nvPr/>
        </p:nvSpPr>
        <p:spPr>
          <a:xfrm>
            <a:off x="457200" y="1604520"/>
            <a:ext cx="8225280" cy="3973320"/>
          </a:xfrm>
          <a:prstGeom prst="rect">
            <a:avLst/>
          </a:prstGeom>
          <a:noFill/>
          <a:ln>
            <a:noFill/>
          </a:ln>
        </p:spPr>
        <p:style>
          <a:lnRef idx="0"/>
          <a:fillRef idx="0"/>
          <a:effectRef idx="0"/>
          <a:fontRef idx="minor"/>
        </p:style>
        <p:txBody>
          <a:bodyPr lIns="0" rIns="0" tIns="0" bIns="0">
            <a:normAutofit fontScale="66000"/>
          </a:bodyPr>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not meet in IETF 110</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the documents are in RFC Editor queue waiting for references.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draft-ietf-6tisch-architecture</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draft-ietf-6tisch-enrollment-enhanced-beacon</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3"/>
              </a:rPr>
              <a:t>draft-ietf-6tisch-minimal-security</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4"/>
              </a:rPr>
              <a:t>draft-ietf-6tisch-msf</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So nothing happening until documents from roll and core finish.</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443</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2021-01-12T17:11:46Z</dcterms:modified>
  <cp:revision>76</cp:revision>
  <dc:subject>IEEE 802.15.9ma</dc:subject>
  <dc:title>Opening for November</dc:title>
</cp:coreProperties>
</file>