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93"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94"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 </a:t>
            </a:r>
            <a:endParaRPr b="0" lang="en-US" sz="1400" spc="-1" strike="noStrike">
              <a:latin typeface="Times New Roman"/>
            </a:endParaRPr>
          </a:p>
        </p:txBody>
      </p:sp>
      <p:sp>
        <p:nvSpPr>
          <p:cNvPr id="95"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 </a:t>
            </a:r>
            <a:endParaRPr b="0" lang="en-US" sz="1400" spc="-1" strike="noStrike">
              <a:latin typeface="Times New Roman"/>
            </a:endParaRPr>
          </a:p>
        </p:txBody>
      </p:sp>
      <p:sp>
        <p:nvSpPr>
          <p:cNvPr id="96"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97"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D873079B-E960-4EBD-9CA8-EF6EFA7F2936}"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CustomShape 1"/>
          <p:cNvSpPr/>
          <p:nvPr/>
        </p:nvSpPr>
        <p:spPr>
          <a:xfrm>
            <a:off x="3288600" y="9736920"/>
            <a:ext cx="884160" cy="790560"/>
          </a:xfrm>
          <a:prstGeom prst="rect">
            <a:avLst/>
          </a:prstGeom>
          <a:noFill/>
          <a:ln>
            <a:noFill/>
          </a:ln>
        </p:spPr>
        <p:style>
          <a:lnRef idx="0"/>
          <a:fillRef idx="0"/>
          <a:effectRef idx="0"/>
          <a:fontRef idx="minor"/>
        </p:style>
        <p:txBody>
          <a:bodyPr lIns="0" rIns="0" tIns="0" bIns="0">
            <a:noAutofit/>
          </a:bodyPr>
          <a:p>
            <a:pPr algn="r">
              <a:lnSpc>
                <a:spcPct val="100000"/>
              </a:lnSpc>
            </a:pPr>
            <a:fld id="{D0CF81CD-A5CF-46C7-BBA5-BF4B415FBC1A}" type="slidenum">
              <a:rPr b="0" lang="en-US" sz="1300" spc="-1" strike="noStrike">
                <a:solidFill>
                  <a:srgbClr val="000000"/>
                </a:solidFill>
                <a:latin typeface="Times New Roman"/>
                <a:ea typeface="MS PGothic"/>
              </a:rPr>
              <a:t>&lt;number&gt;</a:t>
            </a:fld>
            <a:endParaRPr b="0" lang="en-US" sz="1300" spc="-1" strike="noStrike">
              <a:latin typeface="Arial"/>
            </a:endParaRPr>
          </a:p>
        </p:txBody>
      </p:sp>
      <p:sp>
        <p:nvSpPr>
          <p:cNvPr id="149" name="PlaceHolder 2"/>
          <p:cNvSpPr>
            <a:spLocks noGrp="1"/>
          </p:cNvSpPr>
          <p:nvPr>
            <p:ph type="body"/>
          </p:nvPr>
        </p:nvSpPr>
        <p:spPr>
          <a:xfrm>
            <a:off x="1036080" y="4777200"/>
            <a:ext cx="5686560" cy="4512600"/>
          </a:xfrm>
          <a:prstGeom prst="rect">
            <a:avLst/>
          </a:prstGeom>
        </p:spPr>
        <p:txBody>
          <a:bodyPr lIns="95760" rIns="95760" tIns="47160" bIns="47160">
            <a:noAutofit/>
          </a:bodyPr>
          <a:p>
            <a:endParaRPr b="0" lang="en-US" sz="2000" spc="-1" strike="noStrike">
              <a:latin typeface="Arial"/>
            </a:endParaRPr>
          </a:p>
        </p:txBody>
      </p:sp>
      <p:sp>
        <p:nvSpPr>
          <p:cNvPr id="150" name="PlaceHolder 3"/>
          <p:cNvSpPr>
            <a:spLocks noGrp="1"/>
          </p:cNvSpPr>
          <p:nvPr>
            <p:ph type="sldImg"/>
          </p:nvPr>
        </p:nvSpPr>
        <p:spPr>
          <a:xfrm>
            <a:off x="1282680" y="760320"/>
            <a:ext cx="5198760" cy="374508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6800" cy="2077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802-15-21-0019-00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3040" cy="2995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3040" cy="2995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2FF66FE1-8290-4AE9-8DCE-1A620ED09F43}"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3040" cy="2995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8600" cy="2077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2021</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6800" cy="2077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802-15-21-0019-00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3040" cy="2995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3040" cy="2995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6E7F06FC-14AC-4D3A-80F4-855BA4FFE0C1}"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3040" cy="2995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8600" cy="2077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2021</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datatracker.ietf.org/doc/draft-ietf-raw-technologies/" TargetMode="External"/><Relationship Id="rId2" Type="http://schemas.openxmlformats.org/officeDocument/2006/relationships/hyperlink" Target="https://datatracker.ietf.org/doc/draft-pthubert-raw-architecture/" TargetMode="External"/><Relationship Id="rId3" Type="http://schemas.openxmlformats.org/officeDocument/2006/relationships/hyperlink" Target="https://datatracker.ietf.org/doc/draft-ietf-raw-use-cases/" TargetMode="External"/><Relationship Id="rId4" Type="http://schemas.openxmlformats.org/officeDocument/2006/relationships/hyperlink" Target="https://datatracker.ietf.org/doc/draft-maeurer-raw-ldacs/" TargetMode="External"/><Relationship Id="rId5" Type="http://schemas.openxmlformats.org/officeDocument/2006/relationships/hyperlink" Target="https://datatracker.ietf.org/doc/draft-theoleyre-raw-oam-support/" TargetMode="External"/><Relationship Id="rId6"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doc/minutes-109-core-202011171200/" TargetMode="External"/><Relationship Id="rId2" Type="http://schemas.openxmlformats.org/officeDocument/2006/relationships/hyperlink" Target="https://datatracker.ietf.org/doc/minutes-109-core-202011201600/" TargetMode="External"/><Relationship Id="rId3" Type="http://schemas.openxmlformats.org/officeDocument/2006/relationships/hyperlink" Target="https://datatracker.ietf.org/doc/draft-ietf-core-stateless/" TargetMode="External"/><Relationship Id="rId4"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datatracker.ietf.org/doc/draft-ietf-roll-unaware-leaves/" TargetMode="External"/><Relationship Id="rId2" Type="http://schemas.openxmlformats.org/officeDocument/2006/relationships/hyperlink" Target="https://datatracker.ietf.org/doc/draft-ietf-roll-useofrplinfo/"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hyperlink" Target="https://datatracker.ietf.org/doc/draft-ietf-lake-edhoc/" TargetMode="External"/><Relationship Id="rId2" Type="http://schemas.openxmlformats.org/officeDocument/2006/relationships/hyperlink" Target="https://datatracker.ietf.org/doc/draft-ietf-6tisch-minimal-security/" TargetMode="External"/><Relationship Id="rId3"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hyperlink" Target="https://datatracker.ietf.org/doc/minutes-109-anima/" TargetMode="External"/><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datatracker.ietf.org/doc/draft-ietf-6tisch-architecture/" TargetMode="External"/><Relationship Id="rId2" Type="http://schemas.openxmlformats.org/officeDocument/2006/relationships/hyperlink" Target="https://datatracker.ietf.org/doc/draft-ietf-6tisch-enrollment-enhanced-beacon/" TargetMode="External"/><Relationship Id="rId3" Type="http://schemas.openxmlformats.org/officeDocument/2006/relationships/hyperlink" Target="https://datatracker.ietf.org/doc/draft-ietf-6tisch-minimal-security/" TargetMode="External"/><Relationship Id="rId4" Type="http://schemas.openxmlformats.org/officeDocument/2006/relationships/hyperlink" Target="https://datatracker.ietf.org/doc/draft-ietf-6tisch-msf/" TargetMode="External"/><Relationship Id="rId5"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8" name="CustomShape 1"/>
          <p:cNvSpPr/>
          <p:nvPr/>
        </p:nvSpPr>
        <p:spPr>
          <a:xfrm>
            <a:off x="152280" y="609480"/>
            <a:ext cx="8985960" cy="462060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SC IETF January Slides</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12 January, 2021</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SC IETF January Slides</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Opening Report and slides for SC IETF January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685800" y="685440"/>
            <a:ext cx="7766640" cy="1061280"/>
          </a:xfrm>
          <a:prstGeom prst="rect">
            <a:avLst/>
          </a:prstGeom>
          <a:noFill/>
          <a:ln>
            <a:noFill/>
          </a:ln>
        </p:spPr>
        <p:style>
          <a:lnRef idx="0"/>
          <a:fillRef idx="0"/>
          <a:effectRef idx="0"/>
          <a:fontRef idx="minor"/>
        </p:style>
      </p:sp>
      <p:sp>
        <p:nvSpPr>
          <p:cNvPr id="125" name="CustomShape 2"/>
          <p:cNvSpPr/>
          <p:nvPr/>
        </p:nvSpPr>
        <p:spPr>
          <a:xfrm>
            <a:off x="438120" y="601560"/>
            <a:ext cx="822528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Raw - </a:t>
            </a:r>
            <a:r>
              <a:rPr b="0" lang="en-US" sz="3200" spc="-1" strike="noStrike">
                <a:solidFill>
                  <a:srgbClr val="000000"/>
                </a:solidFill>
                <a:latin typeface="Arial"/>
                <a:ea typeface="DejaVu Sans"/>
              </a:rPr>
              <a:t>Reliable and Available Wireless</a:t>
            </a:r>
            <a:endParaRPr b="0" lang="en-US" sz="3200" spc="-1" strike="noStrike">
              <a:latin typeface="Arial"/>
            </a:endParaRPr>
          </a:p>
        </p:txBody>
      </p:sp>
      <p:sp>
        <p:nvSpPr>
          <p:cNvPr id="126"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fontScale="76000"/>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Will be meeting in 110</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rPr>
              <a:t>https://datatracker.ietf.org/meeting/109/materials/minutes-109-raw-00.html</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draft-ietf-raw-technologies</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2"/>
              </a:rPr>
              <a:t>draft-pthubert-raw-architecture</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3"/>
              </a:rPr>
              <a:t>draft-ietf-raw-use-cases</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4"/>
              </a:rPr>
              <a:t>draft-maeurer-raw-ldacs</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5"/>
              </a:rPr>
              <a:t>draft-theoleyre-raw-oam-support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CustomShape 1"/>
          <p:cNvSpPr/>
          <p:nvPr/>
        </p:nvSpPr>
        <p:spPr>
          <a:xfrm>
            <a:off x="685800" y="685440"/>
            <a:ext cx="7766640" cy="1061280"/>
          </a:xfrm>
          <a:prstGeom prst="rect">
            <a:avLst/>
          </a:prstGeom>
          <a:noFill/>
          <a:ln>
            <a:noFill/>
          </a:ln>
        </p:spPr>
        <p:style>
          <a:lnRef idx="0"/>
          <a:fillRef idx="0"/>
          <a:effectRef idx="0"/>
          <a:fontRef idx="minor"/>
        </p:style>
      </p:sp>
      <p:sp>
        <p:nvSpPr>
          <p:cNvPr id="128" name="CustomShape 2"/>
          <p:cNvSpPr/>
          <p:nvPr/>
        </p:nvSpPr>
        <p:spPr>
          <a:xfrm>
            <a:off x="438120" y="693000"/>
            <a:ext cx="8225280" cy="4878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Core - Constrained RESTful Environments</a:t>
            </a:r>
            <a:endParaRPr b="0" lang="en-US" sz="3200" spc="-1" strike="noStrike">
              <a:latin typeface="Arial"/>
            </a:endParaRPr>
          </a:p>
        </p:txBody>
      </p:sp>
      <p:sp>
        <p:nvSpPr>
          <p:cNvPr id="129"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fontScale="94000"/>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Will be meeting in IETF 110 for 2 sessions</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Has several interim meetings, every few weeks</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1"/>
              </a:rPr>
              <a:t>https://datatracker.ietf.org/doc/minutes-109-core-202011171200/</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2"/>
              </a:rPr>
              <a:t>https://datatracker.ietf.org/doc/minutes-109-core-202011201600/</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Lots of work ongoing</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6tisch waiting for </a:t>
            </a:r>
            <a:r>
              <a:rPr b="0" lang="en-US" sz="3200" spc="-1" strike="noStrike" u="sng">
                <a:solidFill>
                  <a:srgbClr val="0000ff"/>
                </a:solidFill>
                <a:uFillTx/>
                <a:latin typeface="Arial"/>
                <a:ea typeface="DejaVu Sans"/>
                <a:hlinkClick r:id="rId3"/>
              </a:rPr>
              <a:t>draft-ietf-core-stateless</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685800" y="685440"/>
            <a:ext cx="7766640" cy="1061280"/>
          </a:xfrm>
          <a:prstGeom prst="rect">
            <a:avLst/>
          </a:prstGeom>
          <a:noFill/>
          <a:ln>
            <a:noFill/>
          </a:ln>
        </p:spPr>
        <p:style>
          <a:lnRef idx="0"/>
          <a:fillRef idx="0"/>
          <a:effectRef idx="0"/>
          <a:fontRef idx="minor"/>
        </p:style>
      </p:sp>
      <p:sp>
        <p:nvSpPr>
          <p:cNvPr id="131" name="CustomShape 2"/>
          <p:cNvSpPr/>
          <p:nvPr/>
        </p:nvSpPr>
        <p:spPr>
          <a:xfrm>
            <a:off x="438120" y="557280"/>
            <a:ext cx="8225280" cy="9752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6lo - IPv6 over Networks of Resource-constrained Nodes</a:t>
            </a:r>
            <a:endParaRPr b="0" lang="en-US" sz="3200" spc="-1" strike="noStrike">
              <a:latin typeface="Arial"/>
            </a:endParaRPr>
          </a:p>
        </p:txBody>
      </p:sp>
      <p:sp>
        <p:nvSpPr>
          <p:cNvPr id="132"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Has not yet indicated whether they will meet during IETF 110</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Did not meet in the IETF 109, the session was cancelled.</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Most of stuff in RFC editor queue.</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CustomShape 1"/>
          <p:cNvSpPr/>
          <p:nvPr/>
        </p:nvSpPr>
        <p:spPr>
          <a:xfrm>
            <a:off x="685800" y="685440"/>
            <a:ext cx="7766640" cy="1061280"/>
          </a:xfrm>
          <a:prstGeom prst="rect">
            <a:avLst/>
          </a:prstGeom>
          <a:noFill/>
          <a:ln>
            <a:noFill/>
          </a:ln>
        </p:spPr>
        <p:style>
          <a:lnRef idx="0"/>
          <a:fillRef idx="0"/>
          <a:effectRef idx="0"/>
          <a:fontRef idx="minor"/>
        </p:style>
      </p:sp>
      <p:sp>
        <p:nvSpPr>
          <p:cNvPr id="134" name="CustomShape 2"/>
          <p:cNvSpPr/>
          <p:nvPr/>
        </p:nvSpPr>
        <p:spPr>
          <a:xfrm>
            <a:off x="438120" y="557280"/>
            <a:ext cx="8225280" cy="9752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Roll - Routing Over Low power and Lossy networks</a:t>
            </a:r>
            <a:endParaRPr b="0" lang="en-US" sz="3200" spc="-1" strike="noStrike">
              <a:latin typeface="Arial"/>
            </a:endParaRPr>
          </a:p>
        </p:txBody>
      </p:sp>
      <p:sp>
        <p:nvSpPr>
          <p:cNvPr id="135"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https://datatracker.ietf.org/doc/minutes-109-roll/</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In AD Evaluation Revised ID needed:</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draft-ietf-roll-unaware-leaves</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2"/>
              </a:rPr>
              <a:t>draft-ietf-roll-useofrplinfo</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6tisch documents waiting for those.</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685800" y="685440"/>
            <a:ext cx="7766640" cy="1061280"/>
          </a:xfrm>
          <a:prstGeom prst="rect">
            <a:avLst/>
          </a:prstGeom>
          <a:noFill/>
          <a:ln>
            <a:noFill/>
          </a:ln>
        </p:spPr>
        <p:style>
          <a:lnRef idx="0"/>
          <a:fillRef idx="0"/>
          <a:effectRef idx="0"/>
          <a:fontRef idx="minor"/>
        </p:style>
      </p:sp>
      <p:sp>
        <p:nvSpPr>
          <p:cNvPr id="137" name="CustomShape 2"/>
          <p:cNvSpPr/>
          <p:nvPr/>
        </p:nvSpPr>
        <p:spPr>
          <a:xfrm>
            <a:off x="438120" y="693000"/>
            <a:ext cx="8225280" cy="4878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Suit - Software Updates for Internet of Things</a:t>
            </a:r>
            <a:endParaRPr b="0" lang="en-US" sz="3200" spc="-1" strike="noStrike">
              <a:latin typeface="Arial"/>
            </a:endParaRPr>
          </a:p>
        </p:txBody>
      </p:sp>
      <p:sp>
        <p:nvSpPr>
          <p:cNvPr id="138"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Will be meeting in IETF 110</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https://datatracker.ietf.org/doc/minutes-109-suit/</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Architecture and information model getting ready for publication</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Working on manifest.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685800" y="685440"/>
            <a:ext cx="7766640" cy="1061280"/>
          </a:xfrm>
          <a:prstGeom prst="rect">
            <a:avLst/>
          </a:prstGeom>
          <a:noFill/>
          <a:ln>
            <a:noFill/>
          </a:ln>
        </p:spPr>
        <p:style>
          <a:lnRef idx="0"/>
          <a:fillRef idx="0"/>
          <a:effectRef idx="0"/>
          <a:fontRef idx="minor"/>
        </p:style>
      </p:sp>
      <p:sp>
        <p:nvSpPr>
          <p:cNvPr id="140" name="CustomShape 2"/>
          <p:cNvSpPr/>
          <p:nvPr/>
        </p:nvSpPr>
        <p:spPr>
          <a:xfrm>
            <a:off x="438120" y="558000"/>
            <a:ext cx="822528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Lpwan - IPv6 over Low Power Wide-Area Networks</a:t>
            </a:r>
            <a:endParaRPr b="0" lang="en-US" sz="3200" spc="-1" strike="noStrike">
              <a:latin typeface="Arial"/>
            </a:endParaRPr>
          </a:p>
        </p:txBody>
      </p:sp>
      <p:sp>
        <p:nvSpPr>
          <p:cNvPr id="141"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Did not meet inIETF 109</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Do have lots of interim meetings.</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Will be meeting in IETF 110</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Static Context Header Compression (SCHC) for CoAP and LoRaWAN getting ready. </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SCHC for NB-IoT and SigFox in progress.</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685800" y="685440"/>
            <a:ext cx="7766640" cy="1061280"/>
          </a:xfrm>
          <a:prstGeom prst="rect">
            <a:avLst/>
          </a:prstGeom>
          <a:noFill/>
          <a:ln>
            <a:noFill/>
          </a:ln>
        </p:spPr>
        <p:style>
          <a:lnRef idx="0"/>
          <a:fillRef idx="0"/>
          <a:effectRef idx="0"/>
          <a:fontRef idx="minor"/>
        </p:style>
      </p:sp>
      <p:sp>
        <p:nvSpPr>
          <p:cNvPr id="143" name="CustomShape 2"/>
          <p:cNvSpPr/>
          <p:nvPr/>
        </p:nvSpPr>
        <p:spPr>
          <a:xfrm>
            <a:off x="438120" y="558000"/>
            <a:ext cx="822528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Lake - Lightweight Authenticated Key Exchange</a:t>
            </a:r>
            <a:endParaRPr b="0" lang="en-US" sz="3200" spc="-1" strike="noStrike">
              <a:latin typeface="Arial"/>
            </a:endParaRPr>
          </a:p>
        </p:txBody>
      </p:sp>
      <p:sp>
        <p:nvSpPr>
          <p:cNvPr id="144"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fontScale="54000"/>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Has not indicated whether it will be meeting in IETF 110</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They have some interim meetings.</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https://datatracker.ietf.org/doc/minutes-109-lake/</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Working on the Ephemeral Diffie-Hellman over COSE (EDHOC)</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draft-ietf-lake-edhoc</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EDHOC/OSCORE is something that is interesting for </a:t>
            </a:r>
            <a:r>
              <a:rPr b="0" lang="en-US" sz="3200" spc="-1" strike="noStrike" u="sng">
                <a:solidFill>
                  <a:srgbClr val="0000ff"/>
                </a:solidFill>
                <a:uFillTx/>
                <a:latin typeface="Arial"/>
                <a:ea typeface="DejaVu Sans"/>
                <a:hlinkClick r:id="rId2"/>
              </a:rPr>
              <a:t>draft-ietf-6tisch-minimal-security</a:t>
            </a:r>
            <a:r>
              <a:rPr b="0" lang="en-US" sz="3200" spc="-1" strike="noStrike">
                <a:solidFill>
                  <a:srgbClr val="000000"/>
                </a:solidFill>
                <a:latin typeface="Arial"/>
                <a:ea typeface="DejaVu Sans"/>
              </a:rPr>
              <a:t> </a:t>
            </a:r>
            <a:endParaRPr b="0" lang="en-US" sz="3200" spc="-1" strike="noStrike">
              <a:latin typeface="Arial"/>
            </a:endParaRPr>
          </a:p>
          <a:p>
            <a:pPr>
              <a:lnSpc>
                <a:spcPct val="100000"/>
              </a:lnSpc>
              <a:spcBef>
                <a:spcPts val="1417"/>
              </a:spcBef>
            </a:pP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685800" y="685440"/>
            <a:ext cx="7766640" cy="1061280"/>
          </a:xfrm>
          <a:prstGeom prst="rect">
            <a:avLst/>
          </a:prstGeom>
          <a:noFill/>
          <a:ln>
            <a:noFill/>
          </a:ln>
        </p:spPr>
        <p:style>
          <a:lnRef idx="0"/>
          <a:fillRef idx="0"/>
          <a:effectRef idx="0"/>
          <a:fontRef idx="minor"/>
        </p:style>
      </p:sp>
      <p:sp>
        <p:nvSpPr>
          <p:cNvPr id="146" name="CustomShape 2"/>
          <p:cNvSpPr/>
          <p:nvPr/>
        </p:nvSpPr>
        <p:spPr>
          <a:xfrm>
            <a:off x="438120" y="558000"/>
            <a:ext cx="8225280" cy="974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Anima – Autonomic Networking Integrated Model and Approach </a:t>
            </a:r>
            <a:endParaRPr b="0" lang="en-US" sz="3200" spc="-1" strike="noStrike">
              <a:latin typeface="Arial"/>
            </a:endParaRPr>
          </a:p>
        </p:txBody>
      </p:sp>
      <p:sp>
        <p:nvSpPr>
          <p:cNvPr id="147"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Has not indicated whether it will be meeting in IETF 110.</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hlinkClick r:id="rId1"/>
              </a:rPr>
              <a:t>https://datatracker.ietf.org/doc/minutes-109-anima/</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Several documents in the RFC Editor queue, some active documents still.</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190440" y="1007640"/>
            <a:ext cx="8758800" cy="5545440"/>
          </a:xfrm>
          <a:prstGeom prst="rect">
            <a:avLst/>
          </a:prstGeom>
          <a:noFill/>
          <a:ln>
            <a:noFill/>
          </a:ln>
        </p:spPr>
        <p:style>
          <a:lnRef idx="0"/>
          <a:fillRef idx="0"/>
          <a:effectRef idx="0"/>
          <a:fontRef idx="minor"/>
        </p:style>
        <p:txBody>
          <a:bodyPr lIns="90360" rIns="90360" tIns="44280" bIns="44280">
            <a:noAutofit/>
          </a:bodyPr>
          <a:p>
            <a:pPr marL="343080" indent="-338760">
              <a:lnSpc>
                <a:spcPct val="80000"/>
              </a:lnSpc>
              <a:spcBef>
                <a:spcPts val="799"/>
              </a:spcBef>
              <a:spcAft>
                <a:spcPts val="541"/>
              </a:spcAft>
            </a:pPr>
            <a:r>
              <a:rPr b="1" lang="en-US" sz="1800" spc="-1" strike="noStrike">
                <a:solidFill>
                  <a:srgbClr val="000000"/>
                </a:solidFill>
                <a:latin typeface="Arial"/>
                <a:ea typeface="MS PGothic"/>
              </a:rPr>
              <a:t>	</a:t>
            </a:r>
            <a:r>
              <a:rPr b="1" lang="en-US" sz="1800" spc="-1" strike="noStrike">
                <a:solidFill>
                  <a:srgbClr val="000000"/>
                </a:solidFill>
                <a:latin typeface="Arial"/>
                <a:ea typeface="MS PGothic"/>
              </a:rPr>
              <a:t>The IEEE-SA strongly recommends that at each WG meeting the chair or a designee:</a:t>
            </a:r>
            <a:endParaRPr b="0" lang="en-US" sz="1800" spc="-1" strike="noStrike">
              <a:latin typeface="Arial"/>
            </a:endParaRPr>
          </a:p>
          <a:p>
            <a:pPr lvl="1" marL="743040" indent="-281520">
              <a:lnSpc>
                <a:spcPct val="80000"/>
              </a:lnSpc>
              <a:buClr>
                <a:srgbClr val="000000"/>
              </a:buClr>
              <a:buFont typeface="Arial"/>
              <a:buChar char="•"/>
            </a:pPr>
            <a:r>
              <a:rPr b="1" lang="en-US" sz="1400" spc="-1" strike="noStrike">
                <a:solidFill>
                  <a:srgbClr val="000000"/>
                </a:solidFill>
                <a:latin typeface="Arial"/>
                <a:ea typeface="MS PGothic"/>
              </a:rPr>
              <a:t>Show slides #1 through #4 of this presentation</a:t>
            </a:r>
            <a:endParaRPr b="0" lang="en-US" sz="1400" spc="-1" strike="noStrike">
              <a:latin typeface="Arial"/>
            </a:endParaRPr>
          </a:p>
          <a:p>
            <a:pPr lvl="1" marL="743040" indent="-281520">
              <a:lnSpc>
                <a:spcPct val="80000"/>
              </a:lnSpc>
              <a:buClr>
                <a:srgbClr val="000000"/>
              </a:buClr>
              <a:buFont typeface="Arial"/>
              <a:buChar char="•"/>
            </a:pPr>
            <a:r>
              <a:rPr b="1" lang="en-US" sz="1400" spc="-1" strike="noStrike">
                <a:solidFill>
                  <a:srgbClr val="000000"/>
                </a:solidFill>
                <a:latin typeface="Arial"/>
                <a:ea typeface="MS PGothic"/>
              </a:rPr>
              <a:t>Advise the WG attendees that:</a:t>
            </a:r>
            <a:r>
              <a:rPr b="0" lang="en-US" sz="1400" spc="-1" strike="noStrike">
                <a:solidFill>
                  <a:srgbClr val="000000"/>
                </a:solidFill>
                <a:latin typeface="Arial"/>
                <a:ea typeface="MS PGothic"/>
              </a:rPr>
              <a:t> </a:t>
            </a:r>
            <a:endParaRPr b="0" lang="en-US" sz="1400" spc="-1" strike="noStrike">
              <a:latin typeface="Arial"/>
            </a:endParaRPr>
          </a:p>
          <a:p>
            <a:pPr lvl="2" marL="1143000" indent="-224280">
              <a:lnSpc>
                <a:spcPct val="80000"/>
              </a:lnSpc>
              <a:buClr>
                <a:srgbClr val="000000"/>
              </a:buClr>
              <a:buFont typeface="Arial"/>
              <a:buChar char="•"/>
            </a:pPr>
            <a:r>
              <a:rPr b="0" lang="en-US" sz="1400" spc="-1" strike="noStrike">
                <a:solidFill>
                  <a:srgbClr val="000000"/>
                </a:solidFill>
                <a:latin typeface="Arial"/>
                <a:ea typeface="MS PGothic"/>
              </a:rPr>
              <a:t>The IEEE’s patent policy is described in Clause 6 of the </a:t>
            </a:r>
            <a:r>
              <a:rPr b="0" i="1" lang="en-US" sz="1400" spc="-1" strike="noStrike">
                <a:solidFill>
                  <a:srgbClr val="000000"/>
                </a:solidFill>
                <a:latin typeface="Arial"/>
                <a:ea typeface="MS PGothic"/>
              </a:rPr>
              <a:t>IEEE-SA Standards Board Bylaws</a:t>
            </a:r>
            <a:r>
              <a:rPr b="0" lang="en-US" sz="1400" spc="-1" strike="noStrike">
                <a:solidFill>
                  <a:srgbClr val="000000"/>
                </a:solidFill>
                <a:latin typeface="Arial"/>
                <a:ea typeface="MS PGothic"/>
              </a:rPr>
              <a:t>;</a:t>
            </a:r>
            <a:endParaRPr b="0" lang="en-US" sz="1400" spc="-1" strike="noStrike">
              <a:latin typeface="Arial"/>
            </a:endParaRPr>
          </a:p>
          <a:p>
            <a:pPr lvl="2" marL="1143000" indent="-224280">
              <a:lnSpc>
                <a:spcPct val="80000"/>
              </a:lnSpc>
              <a:buClr>
                <a:srgbClr val="000000"/>
              </a:buClr>
              <a:buFont typeface="Arial"/>
              <a:buChar char="•"/>
            </a:pPr>
            <a:r>
              <a:rPr b="0" lang="en-US" sz="1400" spc="-1" strike="noStrike">
                <a:solidFill>
                  <a:srgbClr val="000000"/>
                </a:solidFill>
                <a:latin typeface="Arial"/>
                <a:ea typeface="MS PGothic"/>
              </a:rPr>
              <a:t>Early identification of patent claims which may be essential for the use of standards under development is strongly encouraged; </a:t>
            </a:r>
            <a:endParaRPr b="0" lang="en-US" sz="1400" spc="-1" strike="noStrike">
              <a:latin typeface="Arial"/>
            </a:endParaRPr>
          </a:p>
          <a:p>
            <a:pPr lvl="2" marL="1143000" indent="-224280">
              <a:lnSpc>
                <a:spcPct val="80000"/>
              </a:lnSpc>
              <a:buClr>
                <a:srgbClr val="000000"/>
              </a:buClr>
              <a:buFont typeface="Arial"/>
              <a:buChar char="•"/>
            </a:pPr>
            <a:r>
              <a:rPr b="0" lang="en-US" sz="1400" spc="-1" strike="noStrike">
                <a:solidFill>
                  <a:srgbClr val="000000"/>
                </a:solidFill>
                <a:latin typeface="Arial"/>
                <a:ea typeface="MS PGothic"/>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
              <a:rPr b="0" lang="en-US" sz="1400" spc="-1" strike="noStrike">
                <a:solidFill>
                  <a:srgbClr val="000000"/>
                </a:solidFill>
                <a:latin typeface="Arial"/>
                <a:ea typeface="MS PGothic"/>
              </a:rPr>
              <a:t> </a:t>
            </a:r>
            <a:endParaRPr b="0" lang="en-US" sz="1400" spc="-1" strike="noStrike">
              <a:latin typeface="Arial"/>
            </a:endParaRPr>
          </a:p>
          <a:p>
            <a:pPr lvl="1" marL="743040" indent="-281520">
              <a:lnSpc>
                <a:spcPct val="20000"/>
              </a:lnSpc>
              <a:buClr>
                <a:srgbClr val="000000"/>
              </a:buClr>
              <a:buFont typeface="Arial"/>
              <a:buChar char="•"/>
            </a:pPr>
            <a:r>
              <a:rPr b="1" lang="en-US" sz="1400" spc="-1" strike="noStrike">
                <a:solidFill>
                  <a:srgbClr val="000000"/>
                </a:solidFill>
                <a:latin typeface="Arial"/>
                <a:ea typeface="MS PGothic"/>
              </a:rPr>
              <a:t>Instruct the WG Secretary to record in the minutes of the relevant WG meeting:</a:t>
            </a:r>
            <a:r>
              <a:rPr b="0" lang="en-US" sz="900" spc="-1" strike="noStrike">
                <a:solidFill>
                  <a:srgbClr val="000000"/>
                </a:solidFill>
                <a:latin typeface="Arial"/>
                <a:ea typeface="MS PGothic"/>
              </a:rPr>
              <a:t> </a:t>
            </a:r>
            <a:endParaRPr b="0" lang="en-US" sz="900" spc="-1" strike="noStrike">
              <a:latin typeface="Arial"/>
            </a:endParaRPr>
          </a:p>
          <a:p>
            <a:pPr lvl="2" marL="1143000" indent="-224280">
              <a:lnSpc>
                <a:spcPct val="80000"/>
              </a:lnSpc>
              <a:buClr>
                <a:srgbClr val="000000"/>
              </a:buClr>
              <a:buFont typeface="Arial"/>
              <a:buChar char="•"/>
            </a:pPr>
            <a:r>
              <a:rPr b="0" lang="en-US" sz="1400" spc="-1" strike="noStrike">
                <a:solidFill>
                  <a:srgbClr val="000000"/>
                </a:solidFill>
                <a:latin typeface="Arial"/>
                <a:ea typeface="MS PGothic"/>
              </a:rPr>
              <a:t>That the foregoing information was provided and that slides 1 through 4 (and this slide 0, if applicable) were shown; </a:t>
            </a:r>
            <a:endParaRPr b="0" lang="en-US" sz="1400" spc="-1" strike="noStrike">
              <a:latin typeface="Arial"/>
            </a:endParaRPr>
          </a:p>
          <a:p>
            <a:pPr lvl="2" marL="1143000" indent="-224280">
              <a:lnSpc>
                <a:spcPct val="80000"/>
              </a:lnSpc>
              <a:buClr>
                <a:srgbClr val="000000"/>
              </a:buClr>
              <a:buFont typeface="Arial"/>
              <a:buChar char="•"/>
            </a:pPr>
            <a:r>
              <a:rPr b="0" lang="en-US" sz="1400" spc="-1" strike="noStrike">
                <a:solidFill>
                  <a:srgbClr val="000000"/>
                </a:solidFill>
                <a:latin typeface="Arial"/>
                <a:ea typeface="MS PGothic"/>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b="0" lang="en-US" sz="1400" spc="-1" strike="noStrike">
              <a:latin typeface="Arial"/>
            </a:endParaRPr>
          </a:p>
          <a:p>
            <a:pPr lvl="2" marL="1143000" indent="-224280">
              <a:lnSpc>
                <a:spcPct val="80000"/>
              </a:lnSpc>
              <a:buClr>
                <a:srgbClr val="000000"/>
              </a:buClr>
              <a:buFont typeface="Arial"/>
              <a:buChar char="•"/>
            </a:pPr>
            <a:r>
              <a:rPr b="0" lang="en-US" sz="1400" spc="-1" strike="noStrike">
                <a:solidFill>
                  <a:srgbClr val="000000"/>
                </a:solidFill>
                <a:latin typeface="Arial"/>
                <a:ea typeface="MS PGothic"/>
              </a:rPr>
              <a:t>Any responses that were given, specifically the patent claim(s)/patent application claim(s) and/or the holder of the patent claim(s)/patent application claim(s) that were identified (if any) and by whom.</a:t>
            </a:r>
            <a:endParaRPr b="0" lang="en-US" sz="1400" spc="-1" strike="noStrike">
              <a:latin typeface="Arial"/>
            </a:endParaRPr>
          </a:p>
          <a:p>
            <a:pPr>
              <a:lnSpc>
                <a:spcPct val="100000"/>
              </a:lnSpc>
            </a:pPr>
            <a:endParaRPr b="0" lang="en-US" sz="1400" spc="-1" strike="noStrike">
              <a:latin typeface="Arial"/>
            </a:endParaRPr>
          </a:p>
          <a:p>
            <a:pPr lvl="1" marL="743040" indent="-281520">
              <a:lnSpc>
                <a:spcPct val="80000"/>
              </a:lnSpc>
              <a:buClr>
                <a:srgbClr val="000000"/>
              </a:buClr>
              <a:buFont typeface="Arial"/>
              <a:buChar char="•"/>
            </a:pPr>
            <a:r>
              <a:rPr b="0" lang="en-US" sz="1400" spc="-1" strike="noStrike">
                <a:solidFill>
                  <a:srgbClr val="000000"/>
                </a:solidFill>
                <a:latin typeface="Arial"/>
                <a:ea typeface="MS PGothic"/>
              </a:rPr>
              <a:t>The WG Chair shall ensure that a request is made to any identified holders of potential essential patent claim(s) to complete and submit a Letter of Assurance.</a:t>
            </a:r>
            <a:endParaRPr b="0" lang="en-US" sz="1400" spc="-1" strike="noStrike">
              <a:latin typeface="Arial"/>
            </a:endParaRPr>
          </a:p>
          <a:p>
            <a:pPr lvl="1" marL="743040" indent="-281520">
              <a:lnSpc>
                <a:spcPct val="80000"/>
              </a:lnSpc>
              <a:buClr>
                <a:srgbClr val="000000"/>
              </a:buClr>
              <a:buFont typeface="Arial"/>
              <a:buChar char="•"/>
            </a:pPr>
            <a:r>
              <a:rPr b="0" lang="en-US" sz="1400" spc="-1" strike="noStrike">
                <a:solidFill>
                  <a:srgbClr val="000000"/>
                </a:solidFill>
                <a:latin typeface="Arial"/>
                <a:ea typeface="MS PGothic"/>
              </a:rPr>
              <a:t>It is recommended that the WG chair review the guidance in </a:t>
            </a:r>
            <a:r>
              <a:rPr b="0" i="1" lang="en-US" sz="1400" spc="-1" strike="noStrike">
                <a:solidFill>
                  <a:srgbClr val="000000"/>
                </a:solidFill>
                <a:latin typeface="Arial"/>
                <a:ea typeface="MS PGothic"/>
              </a:rPr>
              <a:t>IEEE-SA Standards Board Operations Manual</a:t>
            </a:r>
            <a:r>
              <a:rPr b="0" lang="en-US" sz="1400" spc="-1" strike="noStrike">
                <a:solidFill>
                  <a:srgbClr val="000000"/>
                </a:solidFill>
                <a:latin typeface="Arial"/>
                <a:ea typeface="MS PGothic"/>
              </a:rPr>
              <a:t> 6.3.5 and in FAQs 14 and 15 on inclusion of potential Essential Patent Claims by incorporation or by reference.</a:t>
            </a:r>
            <a:r>
              <a:rPr b="0" lang="en-US" sz="1400" spc="-1" strike="noStrike">
                <a:solidFill>
                  <a:srgbClr val="ff3300"/>
                </a:solidFill>
                <a:latin typeface="Arial"/>
                <a:ea typeface="MS PGothic"/>
              </a:rPr>
              <a:t> </a:t>
            </a:r>
            <a:endParaRPr b="0" lang="en-US" sz="1400" spc="-1" strike="noStrike">
              <a:latin typeface="Arial"/>
            </a:endParaRPr>
          </a:p>
          <a:p>
            <a:pPr marL="743040" indent="-281520">
              <a:lnSpc>
                <a:spcPct val="80000"/>
              </a:lnSpc>
              <a:spcBef>
                <a:spcPts val="60"/>
              </a:spcBef>
            </a:pPr>
            <a:endParaRPr b="0" lang="en-US" sz="1400" spc="-1" strike="noStrike">
              <a:latin typeface="Arial"/>
            </a:endParaRPr>
          </a:p>
          <a:p>
            <a:pPr marL="743040" indent="-281520">
              <a:lnSpc>
                <a:spcPct val="80000"/>
              </a:lnSpc>
              <a:spcBef>
                <a:spcPts val="60"/>
              </a:spcBef>
            </a:pPr>
            <a:r>
              <a:rPr b="0" lang="en-US" sz="1200" spc="-1" strike="noStrike">
                <a:solidFill>
                  <a:srgbClr val="000000"/>
                </a:solidFill>
                <a:latin typeface="Arial"/>
                <a:ea typeface="MS PGothic"/>
              </a:rPr>
              <a:t>	</a:t>
            </a:r>
            <a:r>
              <a:rPr b="0" lang="en-US" sz="1200" spc="-1" strike="noStrike">
                <a:solidFill>
                  <a:srgbClr val="000000"/>
                </a:solidFill>
                <a:latin typeface="Arial"/>
                <a:ea typeface="MS PGothic"/>
              </a:rPr>
              <a:t>Note: </a:t>
            </a:r>
            <a:r>
              <a:rPr b="1" lang="en-US" sz="1200" spc="-1" strike="noStrike">
                <a:solidFill>
                  <a:srgbClr val="000000"/>
                </a:solidFill>
                <a:latin typeface="Arial"/>
                <a:ea typeface="MS PGothic"/>
              </a:rPr>
              <a:t>WG</a:t>
            </a:r>
            <a:r>
              <a:rPr b="0" lang="en-US" sz="1200" spc="-1" strike="noStrike">
                <a:solidFill>
                  <a:srgbClr val="000000"/>
                </a:solidFill>
                <a:latin typeface="Arial"/>
                <a:ea typeface="MS PGothic"/>
              </a:rPr>
              <a:t> includes Working Groups, Task Groups, and other standards-developing committees with a PAR approved by the IEEE-SA Standards Board.</a:t>
            </a:r>
            <a:endParaRPr b="0" lang="en-US" sz="1200" spc="-1" strike="noStrike">
              <a:latin typeface="Arial"/>
            </a:endParaRPr>
          </a:p>
        </p:txBody>
      </p:sp>
      <p:sp>
        <p:nvSpPr>
          <p:cNvPr id="100" name="CustomShape 2"/>
          <p:cNvSpPr/>
          <p:nvPr/>
        </p:nvSpPr>
        <p:spPr>
          <a:xfrm>
            <a:off x="685800" y="533520"/>
            <a:ext cx="7768080" cy="60516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en-US" sz="2400" spc="-1" strike="noStrike">
                <a:solidFill>
                  <a:srgbClr val="000000"/>
                </a:solidFill>
                <a:latin typeface="Arial"/>
                <a:ea typeface="MS PGothic"/>
              </a:rPr>
              <a:t>Instructions for the WG Chair</a:t>
            </a:r>
            <a:endParaRPr b="0" lang="en-US" sz="2400" spc="-1" strike="noStrike">
              <a:latin typeface="Arial"/>
            </a:endParaRPr>
          </a:p>
        </p:txBody>
      </p:sp>
      <p:sp>
        <p:nvSpPr>
          <p:cNvPr id="101" name="CustomShape 3"/>
          <p:cNvSpPr/>
          <p:nvPr/>
        </p:nvSpPr>
        <p:spPr>
          <a:xfrm>
            <a:off x="685800" y="-228600"/>
            <a:ext cx="7768080" cy="1065600"/>
          </a:xfrm>
          <a:prstGeom prst="rect">
            <a:avLst/>
          </a:prstGeom>
          <a:noFill/>
          <a:ln>
            <a:noFill/>
          </a:ln>
        </p:spPr>
        <p:style>
          <a:lnRef idx="0"/>
          <a:fillRef idx="0"/>
          <a:effectRef idx="0"/>
          <a:fontRef idx="minor"/>
        </p:style>
      </p:sp>
      <p:sp>
        <p:nvSpPr>
          <p:cNvPr id="102" name="CustomShape 4"/>
          <p:cNvSpPr/>
          <p:nvPr/>
        </p:nvSpPr>
        <p:spPr>
          <a:xfrm>
            <a:off x="380880" y="838080"/>
            <a:ext cx="8453880" cy="555840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339840" y="692280"/>
            <a:ext cx="8834760" cy="3924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2800" spc="-1" strike="noStrike">
                <a:solidFill>
                  <a:srgbClr val="000000"/>
                </a:solidFill>
                <a:latin typeface="Arial"/>
                <a:ea typeface="MS PGothic"/>
              </a:rPr>
              <a:t>Participants, Patents, and Duty to Inform</a:t>
            </a:r>
            <a:endParaRPr b="0" lang="en-US" sz="2800" spc="-1" strike="noStrike">
              <a:latin typeface="Arial"/>
            </a:endParaRPr>
          </a:p>
        </p:txBody>
      </p:sp>
      <p:sp>
        <p:nvSpPr>
          <p:cNvPr id="104" name="CustomShape 2"/>
          <p:cNvSpPr/>
          <p:nvPr/>
        </p:nvSpPr>
        <p:spPr>
          <a:xfrm>
            <a:off x="34920" y="1413000"/>
            <a:ext cx="9139680" cy="4872600"/>
          </a:xfrm>
          <a:prstGeom prst="rect">
            <a:avLst/>
          </a:prstGeom>
          <a:noFill/>
          <a:ln>
            <a:noFill/>
          </a:ln>
        </p:spPr>
        <p:style>
          <a:lnRef idx="0"/>
          <a:fillRef idx="0"/>
          <a:effectRef idx="0"/>
          <a:fontRef idx="minor"/>
        </p:style>
        <p:txBody>
          <a:bodyPr lIns="92160" rIns="92160" tIns="46080" bIns="46080">
            <a:noAutofit/>
          </a:bodyPr>
          <a:p>
            <a:pPr marL="343080" indent="-338760" algn="ctr">
              <a:lnSpc>
                <a:spcPct val="100000"/>
              </a:lnSpc>
              <a:spcBef>
                <a:spcPts val="799"/>
              </a:spcBef>
            </a:pPr>
            <a:r>
              <a:rPr b="1" lang="en-US" sz="1600" spc="-1" strike="noStrike">
                <a:solidFill>
                  <a:srgbClr val="000000"/>
                </a:solidFill>
                <a:latin typeface="Arial"/>
                <a:ea typeface="MS PGothic"/>
              </a:rPr>
              <a:t>All participants in this meeting have certain obligations under the IEEE-SA Patent Policy. </a:t>
            </a:r>
            <a:endParaRPr b="0" lang="en-US" sz="1600" spc="-1" strike="noStrike">
              <a:latin typeface="Arial"/>
            </a:endParaRPr>
          </a:p>
          <a:p>
            <a:pPr lvl="1" marL="743040" indent="-281520">
              <a:lnSpc>
                <a:spcPct val="100000"/>
              </a:lnSpc>
              <a:spcBef>
                <a:spcPts val="700"/>
              </a:spcBef>
              <a:buClr>
                <a:srgbClr val="000000"/>
              </a:buClr>
              <a:buFont typeface="Arial"/>
              <a:buChar char="•"/>
            </a:pPr>
            <a:r>
              <a:rPr b="1" lang="en-US" sz="1600" spc="-1" strike="noStrike">
                <a:solidFill>
                  <a:srgbClr val="003399"/>
                </a:solidFill>
                <a:latin typeface="Arial"/>
                <a:ea typeface="MS PGothic"/>
              </a:rPr>
              <a:t>Participants [Note: Quoted text excerpted from IEEE-SA Standards Board Bylaws subclause 6.2]:</a:t>
            </a:r>
            <a:endParaRPr b="0" lang="en-US" sz="1600" spc="-1" strike="noStrike">
              <a:latin typeface="Arial"/>
            </a:endParaRPr>
          </a:p>
          <a:p>
            <a:pPr lvl="2" marL="1143000" indent="-22428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600" spc="-1" strike="noStrike">
              <a:latin typeface="Arial"/>
            </a:endParaRPr>
          </a:p>
          <a:p>
            <a:pPr lvl="2" marL="1143000" indent="-22428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endParaRPr b="0" lang="en-US" sz="1600" spc="-1" strike="noStrike">
              <a:latin typeface="Arial"/>
            </a:endParaRPr>
          </a:p>
          <a:p>
            <a:pPr lvl="1" marL="743040" indent="-281520">
              <a:lnSpc>
                <a:spcPct val="100000"/>
              </a:lnSpc>
              <a:spcBef>
                <a:spcPts val="700"/>
              </a:spcBef>
              <a:buClr>
                <a:srgbClr val="000000"/>
              </a:buClr>
              <a:buFont typeface="Arial"/>
              <a:buChar char="•"/>
            </a:pPr>
            <a:r>
              <a:rPr b="1" lang="en-US" sz="1600" spc="-1" strike="noStrike">
                <a:solidFill>
                  <a:srgbClr val="003399"/>
                </a:solidFill>
                <a:latin typeface="Arial"/>
                <a:ea typeface="MS PGothic"/>
              </a:rPr>
              <a:t>The above does not apply if the patent claim is already the subject of an Accepted Letter of Assurance that applies to the proposed standard(s) under consideration by this group</a:t>
            </a:r>
            <a:endParaRPr b="0" lang="en-US" sz="1600" spc="-1" strike="noStrike">
              <a:latin typeface="Arial"/>
            </a:endParaRPr>
          </a:p>
          <a:p>
            <a:pPr lvl="1" marL="743040" indent="-281520">
              <a:lnSpc>
                <a:spcPct val="100000"/>
              </a:lnSpc>
              <a:spcBef>
                <a:spcPts val="700"/>
              </a:spcBef>
              <a:buClr>
                <a:srgbClr val="000000"/>
              </a:buClr>
              <a:buFont typeface="Arial"/>
              <a:buChar char="•"/>
            </a:pPr>
            <a:r>
              <a:rPr b="1" lang="en-US" sz="1600" spc="-1" strike="noStrike">
                <a:solidFill>
                  <a:srgbClr val="003399"/>
                </a:solidFill>
                <a:latin typeface="Arial"/>
                <a:ea typeface="MS PGothic"/>
              </a:rPr>
              <a:t>Early identification of holders of potential Essential Patent Claims is strongly encouraged</a:t>
            </a:r>
            <a:endParaRPr b="0" lang="en-US" sz="1600" spc="-1" strike="noStrike">
              <a:latin typeface="Arial"/>
            </a:endParaRPr>
          </a:p>
          <a:p>
            <a:pPr lvl="1" marL="743040" indent="-281520">
              <a:lnSpc>
                <a:spcPct val="100000"/>
              </a:lnSpc>
              <a:spcBef>
                <a:spcPts val="700"/>
              </a:spcBef>
              <a:buClr>
                <a:srgbClr val="000000"/>
              </a:buClr>
              <a:buFont typeface="Arial"/>
              <a:buChar char="•"/>
            </a:pPr>
            <a:r>
              <a:rPr b="1" lang="en-US" sz="1600" spc="-1" strike="noStrike">
                <a:solidFill>
                  <a:srgbClr val="003399"/>
                </a:solidFill>
                <a:latin typeface="Arial"/>
                <a:ea typeface="MS PGothic"/>
              </a:rPr>
              <a:t>No duty to perform a patent search</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684360" y="658800"/>
            <a:ext cx="7768080" cy="8244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u="sng">
                <a:solidFill>
                  <a:srgbClr val="000000"/>
                </a:solidFill>
                <a:uFillTx/>
                <a:latin typeface="Arial"/>
                <a:ea typeface="MS PGothic"/>
              </a:rPr>
              <a:t>Patent Related Links</a:t>
            </a:r>
            <a:endParaRPr b="0" lang="en-US" sz="4000" spc="-1" strike="noStrike">
              <a:latin typeface="Arial"/>
            </a:endParaRPr>
          </a:p>
        </p:txBody>
      </p:sp>
      <p:sp>
        <p:nvSpPr>
          <p:cNvPr id="106" name="CustomShape 2"/>
          <p:cNvSpPr/>
          <p:nvPr/>
        </p:nvSpPr>
        <p:spPr>
          <a:xfrm>
            <a:off x="0" y="1557360"/>
            <a:ext cx="8987400" cy="3380400"/>
          </a:xfrm>
          <a:prstGeom prst="rect">
            <a:avLst/>
          </a:prstGeom>
          <a:noFill/>
          <a:ln>
            <a:noFill/>
          </a:ln>
        </p:spPr>
        <p:style>
          <a:lnRef idx="0"/>
          <a:fillRef idx="0"/>
          <a:effectRef idx="0"/>
          <a:fontRef idx="minor"/>
        </p:style>
        <p:txBody>
          <a:bodyPr lIns="92160" rIns="92160" tIns="46080" bIns="46080">
            <a:noAutofit/>
          </a:bodyPr>
          <a:p>
            <a:pPr marL="743040" indent="-2815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All participants should be familiar with their obligations under the IEEE-SA Policies &amp; Procedures for standards development.</a:t>
            </a:r>
            <a:endParaRPr b="0" lang="en-US" sz="2000" spc="-1" strike="noStrike">
              <a:latin typeface="Arial"/>
            </a:endParaRPr>
          </a:p>
          <a:p>
            <a:pPr marL="743040" indent="-2815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Patent Policy is stated in these sources:</a:t>
            </a:r>
            <a:endParaRPr b="0" lang="en-US" sz="2000" spc="-1" strike="noStrike">
              <a:latin typeface="Arial"/>
            </a:endParaRPr>
          </a:p>
          <a:p>
            <a:pPr marL="743040" indent="-2815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Boards Bylaws</a:t>
            </a:r>
            <a:endParaRPr b="0" lang="en-US" sz="2000" spc="-1" strike="noStrike">
              <a:latin typeface="Arial"/>
            </a:endParaRPr>
          </a:p>
          <a:p>
            <a:pPr marL="743040" indent="-2815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http://standards.ieee.org/develop/policies/bylaws/sect6-7.html#6</a:t>
            </a:r>
            <a:endParaRPr b="0" lang="en-US" sz="2000" spc="-1" strike="noStrike">
              <a:latin typeface="Arial"/>
            </a:endParaRPr>
          </a:p>
          <a:p>
            <a:pPr marL="743040" indent="-2815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 Operations Manual</a:t>
            </a:r>
            <a:endParaRPr b="0" lang="en-US" sz="2000" spc="-1" strike="noStrike">
              <a:latin typeface="Arial"/>
            </a:endParaRPr>
          </a:p>
          <a:p>
            <a:pPr marL="743040" indent="-2815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http://standards.ieee.org/develop/policies/opman/sect6.html#6.3</a:t>
            </a:r>
            <a:endParaRPr b="0" lang="en-US" sz="2000" spc="-1" strike="noStrike">
              <a:latin typeface="Arial"/>
            </a:endParaRPr>
          </a:p>
          <a:p>
            <a:pPr marL="743040" indent="-2815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Material about the patent policy is available at </a:t>
            </a:r>
            <a:endParaRPr b="0" lang="en-US" sz="2000" spc="-1" strike="noStrike">
              <a:latin typeface="Arial"/>
            </a:endParaRPr>
          </a:p>
          <a:p>
            <a:pPr marL="743040" indent="-28152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http://standards.ieee.org/about/sasb/patcom/materials.html</a:t>
            </a:r>
            <a:endParaRPr b="0" lang="en-US" sz="2000" spc="-1" strike="noStrike">
              <a:latin typeface="Arial"/>
            </a:endParaRPr>
          </a:p>
        </p:txBody>
      </p:sp>
      <p:sp>
        <p:nvSpPr>
          <p:cNvPr id="107" name="CustomShape 3"/>
          <p:cNvSpPr/>
          <p:nvPr/>
        </p:nvSpPr>
        <p:spPr>
          <a:xfrm>
            <a:off x="1403280" y="5030640"/>
            <a:ext cx="6777360" cy="1135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99"/>
                </a:solidFill>
                <a:latin typeface="Arial"/>
                <a:ea typeface="MS PGothic"/>
              </a:rPr>
              <a:t>If you have questions, contact the IEEE-SA Standards Board Patent Committee Administrator at patcom@ieee.org or visit http://standards.ieee.org/about/sasb/patcom/index.html</a:t>
            </a:r>
            <a:endParaRPr b="0" lang="en-US" sz="1200" spc="-1" strike="noStrike">
              <a:latin typeface="Arial"/>
            </a:endParaRPr>
          </a:p>
          <a:p>
            <a:pPr algn="ctr">
              <a:lnSpc>
                <a:spcPct val="80000"/>
              </a:lnSpc>
              <a:spcBef>
                <a:spcPts val="241"/>
              </a:spcBef>
            </a:pPr>
            <a:endParaRPr b="0" lang="en-US" sz="1200" spc="-1" strike="noStrike">
              <a:latin typeface="Arial"/>
            </a:endParaRPr>
          </a:p>
          <a:p>
            <a:pPr algn="ctr">
              <a:lnSpc>
                <a:spcPct val="80000"/>
              </a:lnSpc>
              <a:spcBef>
                <a:spcPts val="241"/>
              </a:spcBef>
            </a:pPr>
            <a:r>
              <a:rPr b="1" lang="en-US" sz="1200" spc="-1" strike="noStrike">
                <a:solidFill>
                  <a:srgbClr val="000099"/>
                </a:solidFill>
                <a:latin typeface="Arial"/>
                <a:ea typeface="MS PGothic"/>
              </a:rPr>
              <a:t>This slide set is available at https://development.standards.ieee.org/myproject/Public/mytools/mob/slideset.ppt</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324000" y="630360"/>
            <a:ext cx="8682480" cy="11386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a:solidFill>
                  <a:srgbClr val="000000"/>
                </a:solidFill>
                <a:latin typeface="Arial"/>
                <a:ea typeface="MS PGothic"/>
              </a:rPr>
              <a:t>Call for Potentially Essential Patents</a:t>
            </a:r>
            <a:endParaRPr b="0" lang="en-US" sz="4000" spc="-1" strike="noStrike">
              <a:latin typeface="Arial"/>
            </a:endParaRPr>
          </a:p>
        </p:txBody>
      </p:sp>
      <p:sp>
        <p:nvSpPr>
          <p:cNvPr id="109" name="CustomShape 2"/>
          <p:cNvSpPr/>
          <p:nvPr/>
        </p:nvSpPr>
        <p:spPr>
          <a:xfrm>
            <a:off x="609480" y="1773360"/>
            <a:ext cx="7760160" cy="4462920"/>
          </a:xfrm>
          <a:prstGeom prst="rect">
            <a:avLst/>
          </a:prstGeom>
          <a:noFill/>
          <a:ln>
            <a:noFill/>
          </a:ln>
        </p:spPr>
        <p:style>
          <a:lnRef idx="0"/>
          <a:fillRef idx="0"/>
          <a:effectRef idx="0"/>
          <a:fontRef idx="minor"/>
        </p:style>
        <p:txBody>
          <a:bodyPr lIns="92160" rIns="92160" tIns="46080" bIns="46080">
            <a:noAutofit/>
          </a:bodyPr>
          <a:p>
            <a:pPr marL="343080" indent="-338760">
              <a:lnSpc>
                <a:spcPct val="100000"/>
              </a:lnSpc>
              <a:spcBef>
                <a:spcPts val="799"/>
              </a:spcBef>
              <a:buClr>
                <a:srgbClr val="000000"/>
              </a:buClr>
              <a:buFont typeface="Arial"/>
              <a:buChar char="•"/>
            </a:pPr>
            <a:r>
              <a:rPr b="0" lang="en-US" sz="2800" spc="-1" strike="noStrike">
                <a:solidFill>
                  <a:srgbClr val="000000"/>
                </a:solidFill>
                <a:latin typeface="Arial"/>
                <a:ea typeface="MS PGothic"/>
              </a:rPr>
              <a:t>If anyone in this meeting is personally aware of the holder of any patent claims that are potentially essential to implementation of the proposed standard(s) under consideration by this group and that are not already the subject of an Accepted Letter of Assurance: </a:t>
            </a:r>
            <a:endParaRPr b="0" lang="en-US" sz="2800" spc="-1" strike="noStrike">
              <a:latin typeface="Arial"/>
            </a:endParaRPr>
          </a:p>
          <a:p>
            <a:pPr lvl="1" marL="743040" indent="-281520">
              <a:lnSpc>
                <a:spcPct val="100000"/>
              </a:lnSpc>
              <a:spcBef>
                <a:spcPts val="700"/>
              </a:spcBef>
              <a:buClr>
                <a:srgbClr val="000000"/>
              </a:buClr>
              <a:buFont typeface="Arial"/>
              <a:buChar char="•"/>
            </a:pPr>
            <a:r>
              <a:rPr b="0" lang="en-US" sz="2000" spc="-1" strike="noStrike">
                <a:solidFill>
                  <a:srgbClr val="000000"/>
                </a:solidFill>
                <a:latin typeface="Arial"/>
                <a:ea typeface="MS PGothic"/>
              </a:rPr>
              <a:t>Either speak up now or</a:t>
            </a:r>
            <a:endParaRPr b="0" lang="en-US" sz="2000" spc="-1" strike="noStrike">
              <a:latin typeface="Arial"/>
            </a:endParaRPr>
          </a:p>
          <a:p>
            <a:pPr lvl="1" marL="743040" indent="-281520">
              <a:lnSpc>
                <a:spcPct val="100000"/>
              </a:lnSpc>
              <a:spcBef>
                <a:spcPts val="700"/>
              </a:spcBef>
              <a:buClr>
                <a:srgbClr val="000000"/>
              </a:buClr>
              <a:buFont typeface="Arial"/>
              <a:buChar char="•"/>
            </a:pPr>
            <a:r>
              <a:rPr b="0" lang="en-US" sz="2000" spc="-1" strike="noStrike">
                <a:solidFill>
                  <a:srgbClr val="000000"/>
                </a:solidFill>
                <a:latin typeface="Arial"/>
                <a:ea typeface="MS PGothic"/>
              </a:rPr>
              <a:t>Provide the chair of this group with the identity of the holder(s) of any and all such claims as soon as possible or</a:t>
            </a:r>
            <a:endParaRPr b="0" lang="en-US" sz="2000" spc="-1" strike="noStrike">
              <a:latin typeface="Arial"/>
            </a:endParaRPr>
          </a:p>
          <a:p>
            <a:pPr lvl="1" marL="743040" indent="-281520">
              <a:lnSpc>
                <a:spcPct val="100000"/>
              </a:lnSpc>
              <a:spcBef>
                <a:spcPts val="700"/>
              </a:spcBef>
              <a:buClr>
                <a:srgbClr val="000000"/>
              </a:buClr>
              <a:buFont typeface="Arial"/>
              <a:buChar char="•"/>
            </a:pPr>
            <a:r>
              <a:rPr b="0" lang="en-US" sz="2000" spc="-1" strike="noStrike">
                <a:solidFill>
                  <a:srgbClr val="000000"/>
                </a:solidFill>
                <a:latin typeface="Arial"/>
                <a:ea typeface="MS PGothic"/>
              </a:rPr>
              <a:t>Cause an LOA to be submitted</a:t>
            </a: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685800" y="685440"/>
            <a:ext cx="7766640" cy="1061280"/>
          </a:xfrm>
          <a:prstGeom prst="rect">
            <a:avLst/>
          </a:prstGeom>
          <a:noFill/>
          <a:ln>
            <a:noFill/>
          </a:ln>
        </p:spPr>
        <p:style>
          <a:lnRef idx="0"/>
          <a:fillRef idx="0"/>
          <a:effectRef idx="0"/>
          <a:fontRef idx="minor"/>
        </p:style>
      </p:sp>
      <p:sp>
        <p:nvSpPr>
          <p:cNvPr id="111" name="CustomShape 2"/>
          <p:cNvSpPr/>
          <p:nvPr/>
        </p:nvSpPr>
        <p:spPr>
          <a:xfrm>
            <a:off x="438120" y="602280"/>
            <a:ext cx="82252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January</a:t>
            </a:r>
            <a:endParaRPr b="0" lang="en-US" sz="4400" spc="-1" strike="noStrike">
              <a:latin typeface="Arial"/>
            </a:endParaRPr>
          </a:p>
        </p:txBody>
      </p:sp>
      <p:sp>
        <p:nvSpPr>
          <p:cNvPr id="112" name="CustomShape 3"/>
          <p:cNvSpPr/>
          <p:nvPr/>
        </p:nvSpPr>
        <p:spPr>
          <a:xfrm>
            <a:off x="457200" y="1604520"/>
            <a:ext cx="8225280" cy="3973320"/>
          </a:xfrm>
          <a:prstGeom prst="rect">
            <a:avLst/>
          </a:prstGeom>
          <a:noFill/>
          <a:ln>
            <a:noFill/>
          </a:ln>
        </p:spPr>
        <p:style>
          <a:lnRef idx="0"/>
          <a:fillRef idx="0"/>
          <a:effectRef idx="0"/>
          <a:fontRef idx="minor"/>
        </p:style>
      </p:sp>
      <p:sp>
        <p:nvSpPr>
          <p:cNvPr id="113" name="CustomShape 4"/>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a:bodyPr>
          <a:p>
            <a:pPr marL="432000" indent="-318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Discuss on what happened in IETF 109</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685800" y="685440"/>
            <a:ext cx="7766640" cy="1061280"/>
          </a:xfrm>
          <a:prstGeom prst="rect">
            <a:avLst/>
          </a:prstGeom>
          <a:noFill/>
          <a:ln>
            <a:noFill/>
          </a:ln>
        </p:spPr>
        <p:style>
          <a:lnRef idx="0"/>
          <a:fillRef idx="0"/>
          <a:effectRef idx="0"/>
          <a:fontRef idx="minor"/>
        </p:style>
      </p:sp>
      <p:sp>
        <p:nvSpPr>
          <p:cNvPr id="115" name="CustomShape 2"/>
          <p:cNvSpPr/>
          <p:nvPr/>
        </p:nvSpPr>
        <p:spPr>
          <a:xfrm>
            <a:off x="438120" y="602280"/>
            <a:ext cx="82252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IETF 109</a:t>
            </a:r>
            <a:endParaRPr b="0" lang="en-US" sz="4400" spc="-1" strike="noStrike">
              <a:latin typeface="Arial"/>
            </a:endParaRPr>
          </a:p>
        </p:txBody>
      </p:sp>
      <p:sp>
        <p:nvSpPr>
          <p:cNvPr id="116" name="CustomShape 3"/>
          <p:cNvSpPr/>
          <p:nvPr/>
        </p:nvSpPr>
        <p:spPr>
          <a:xfrm>
            <a:off x="457200" y="1604520"/>
            <a:ext cx="8225280" cy="3973320"/>
          </a:xfrm>
          <a:prstGeom prst="rect">
            <a:avLst/>
          </a:prstGeom>
          <a:noFill/>
          <a:ln>
            <a:noFill/>
          </a:ln>
        </p:spPr>
        <p:style>
          <a:lnRef idx="0"/>
          <a:fillRef idx="0"/>
          <a:effectRef idx="0"/>
          <a:fontRef idx="minor"/>
        </p:style>
      </p:sp>
      <p:sp>
        <p:nvSpPr>
          <p:cNvPr id="117" name="CustomShape 4"/>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a:bodyPr>
          <a:p>
            <a:pPr marL="432000" indent="-318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IETF 109 was held as virtual meeting between Monday 16</a:t>
            </a:r>
            <a:r>
              <a:rPr b="0" lang="en-US" sz="3200" spc="-1" strike="noStrike" baseline="101000">
                <a:solidFill>
                  <a:srgbClr val="000000"/>
                </a:solidFill>
                <a:latin typeface="Arial"/>
                <a:ea typeface="DejaVu Sans"/>
              </a:rPr>
              <a:t>th</a:t>
            </a:r>
            <a:r>
              <a:rPr b="0" lang="en-US" sz="3200" spc="-1" strike="noStrike">
                <a:solidFill>
                  <a:srgbClr val="000000"/>
                </a:solidFill>
                <a:latin typeface="Arial"/>
                <a:ea typeface="DejaVu Sans"/>
              </a:rPr>
              <a:t> of November and Friday 20</a:t>
            </a:r>
            <a:r>
              <a:rPr b="0" lang="en-US" sz="3200" spc="-1" strike="noStrike" baseline="101000">
                <a:solidFill>
                  <a:srgbClr val="000000"/>
                </a:solidFill>
                <a:latin typeface="Arial"/>
                <a:ea typeface="DejaVu Sans"/>
              </a:rPr>
              <a:t>th</a:t>
            </a:r>
            <a:r>
              <a:rPr b="0" lang="en-US" sz="3200" spc="-1" strike="noStrike">
                <a:solidFill>
                  <a:srgbClr val="000000"/>
                </a:solidFill>
                <a:latin typeface="Arial"/>
                <a:ea typeface="DejaVu Sans"/>
              </a:rPr>
              <a:t> of November.</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Timezone used in the virtual IETF meeting was ICT (UTC +7) and sessions were held between 12:00-18:00 ICT (UTC +7), or 05:00-11:00 UTC.</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685800" y="685440"/>
            <a:ext cx="7766640" cy="1061280"/>
          </a:xfrm>
          <a:prstGeom prst="rect">
            <a:avLst/>
          </a:prstGeom>
          <a:noFill/>
          <a:ln>
            <a:noFill/>
          </a:ln>
        </p:spPr>
        <p:style>
          <a:lnRef idx="0"/>
          <a:fillRef idx="0"/>
          <a:effectRef idx="0"/>
          <a:fontRef idx="minor"/>
        </p:style>
      </p:sp>
      <p:sp>
        <p:nvSpPr>
          <p:cNvPr id="119" name="CustomShape 2"/>
          <p:cNvSpPr/>
          <p:nvPr/>
        </p:nvSpPr>
        <p:spPr>
          <a:xfrm>
            <a:off x="438120" y="602280"/>
            <a:ext cx="82252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Working groups to cover</a:t>
            </a:r>
            <a:endParaRPr b="0" lang="en-US" sz="4400" spc="-1" strike="noStrike">
              <a:latin typeface="Arial"/>
            </a:endParaRPr>
          </a:p>
        </p:txBody>
      </p:sp>
      <p:sp>
        <p:nvSpPr>
          <p:cNvPr id="120"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fontScale="30000"/>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6tisch - IPv6 over the TSCH mode of IEEE 802.15.4e</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Raw - Reliable and Available Wireless</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Core - Constrained RESTful Environments</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6lo - IPv6 over Networks of Resource-constrained Nodes</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Roll - Routing Over Low power and Lossy networks</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Suit - Software Updates for Internet of Things</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Lpwan - IPv6 over Low Power Wide-Area Networks</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Lake - Lightweight Authenticated Key Exchange</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Anima – Autonomic Networking Integrated Model and Approach</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685800" y="685440"/>
            <a:ext cx="7766640" cy="1061280"/>
          </a:xfrm>
          <a:prstGeom prst="rect">
            <a:avLst/>
          </a:prstGeom>
          <a:noFill/>
          <a:ln>
            <a:noFill/>
          </a:ln>
        </p:spPr>
        <p:style>
          <a:lnRef idx="0"/>
          <a:fillRef idx="0"/>
          <a:effectRef idx="0"/>
          <a:fontRef idx="minor"/>
        </p:style>
      </p:sp>
      <p:sp>
        <p:nvSpPr>
          <p:cNvPr id="122" name="CustomShape 2"/>
          <p:cNvSpPr/>
          <p:nvPr/>
        </p:nvSpPr>
        <p:spPr>
          <a:xfrm>
            <a:off x="438120" y="538560"/>
            <a:ext cx="8225280" cy="1157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6tisch -</a:t>
            </a:r>
            <a:r>
              <a:rPr b="0" lang="en-US" sz="3200" spc="-1" strike="noStrike">
                <a:solidFill>
                  <a:srgbClr val="000000"/>
                </a:solidFill>
                <a:latin typeface="Arial"/>
                <a:ea typeface="DejaVu Sans"/>
              </a:rPr>
              <a:t>IPv6 over the TSCH mode of IEEE 802.15.4e</a:t>
            </a:r>
            <a:endParaRPr b="0" lang="en-US" sz="3200" spc="-1" strike="noStrike">
              <a:latin typeface="Arial"/>
            </a:endParaRPr>
          </a:p>
        </p:txBody>
      </p:sp>
      <p:sp>
        <p:nvSpPr>
          <p:cNvPr id="123"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fontScale="66000"/>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Will not meet in IETF 110</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Most of the documents are in RFC Editor queue waiting for references.</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draft-ietf-6tisch-architecture</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2"/>
              </a:rPr>
              <a:t>draft-ietf-6tisch-enrollment-enhanced-beacon</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3"/>
              </a:rPr>
              <a:t>draft-ietf-6tisch-minimal-security</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4"/>
              </a:rPr>
              <a:t>draft-ietf-6tisch-msf</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So nothing happening until documents from roll and core finish.</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443</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2021-01-12T17:11:46Z</dcterms:modified>
  <cp:revision>76</cp:revision>
  <dc:subject>IEEE 802.15.9ma</dc:subject>
  <dc:title>Opening for November</dc:title>
</cp:coreProperties>
</file>