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_rels/slideMaster1.xml.rels" ContentType="application/vnd.openxmlformats-package.relationships+xml"/>
  <Override PartName="/ppt/slideMasters/_rels/slideMaster2.xml.rels" ContentType="application/vnd.openxmlformats-package.relationships+xml"/>
  <Override PartName="/ppt/slideMasters/_rels/slideMaster3.xml.rels" ContentType="application/vnd.openxmlformats-package.relationship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slideLayouts/slideLayout9.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32.xml" ContentType="application/vnd.openxmlformats-officedocument.presentationml.slideLayout+xml"/>
  <Override PartName="/ppt/slideLayouts/slideLayout2.xml" ContentType="application/vnd.openxmlformats-officedocument.presentationml.slideLayout+xml"/>
  <Override PartName="/ppt/slideLayouts/slideLayout33.xml" ContentType="application/vnd.openxmlformats-officedocument.presentationml.slideLayout+xml"/>
  <Override PartName="/ppt/slideLayouts/slideLayout3.xml" ContentType="application/vnd.openxmlformats-officedocument.presentationml.slideLayout+xml"/>
  <Override PartName="/ppt/slideLayouts/slideLayout34.xml" ContentType="application/vnd.openxmlformats-officedocument.presentationml.slideLayout+xml"/>
  <Override PartName="/ppt/slideLayouts/slideLayout4.xml" ContentType="application/vnd.openxmlformats-officedocument.presentationml.slideLayout+xml"/>
  <Override PartName="/ppt/slideLayouts/slideLayout35.xml" ContentType="application/vnd.openxmlformats-officedocument.presentationml.slideLayout+xml"/>
  <Override PartName="/ppt/slideLayouts/slideLayout5.xml" ContentType="application/vnd.openxmlformats-officedocument.presentationml.slideLayout+xml"/>
  <Override PartName="/ppt/slideLayouts/slideLayout36.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slideLayouts/_rels/slideLayout1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19.xml.rels" ContentType="application/vnd.openxmlformats-package.relationships+xml"/>
  <Override PartName="/ppt/slideLayouts/_rels/slideLayout20.xml.rels" ContentType="application/vnd.openxmlformats-package.relationships+xml"/>
  <Override PartName="/ppt/slideLayouts/_rels/slideLayout21.xml.rels" ContentType="application/vnd.openxmlformats-package.relationships+xml"/>
  <Override PartName="/ppt/slideLayouts/_rels/slideLayout22.xml.rels" ContentType="application/vnd.openxmlformats-package.relationships+xml"/>
  <Override PartName="/ppt/slideLayouts/_rels/slideLayout23.xml.rels" ContentType="application/vnd.openxmlformats-package.relationships+xml"/>
  <Override PartName="/ppt/slideLayouts/_rels/slideLayout24.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27.xml.rels" ContentType="application/vnd.openxmlformats-package.relationships+xml"/>
  <Override PartName="/ppt/slideLayouts/_rels/slideLayout28.xml.rels" ContentType="application/vnd.openxmlformats-package.relationships+xml"/>
  <Override PartName="/ppt/slideLayouts/_rels/slideLayout29.xml.rels" ContentType="application/vnd.openxmlformats-package.relationships+xml"/>
  <Override PartName="/ppt/slideLayouts/_rels/slideLayout30.xml.rels" ContentType="application/vnd.openxmlformats-package.relationships+xml"/>
  <Override PartName="/ppt/slideLayouts/_rels/slideLayout31.xml.rels" ContentType="application/vnd.openxmlformats-package.relationships+xml"/>
  <Override PartName="/ppt/slideLayouts/_rels/slideLayout32.xml.rels" ContentType="application/vnd.openxmlformats-package.relationships+xml"/>
  <Override PartName="/ppt/slideLayouts/_rels/slideLayout33.xml.rels" ContentType="application/vnd.openxmlformats-package.relationships+xml"/>
  <Override PartName="/ppt/slideLayouts/_rels/slideLayout34.xml.rels" ContentType="application/vnd.openxmlformats-package.relationships+xml"/>
  <Override PartName="/ppt/slideLayouts/_rels/slideLayout35.xml.rels" ContentType="application/vnd.openxmlformats-package.relationships+xml"/>
  <Override PartName="/ppt/slideLayouts/_rels/slideLayout36.xml.rels" ContentType="application/vnd.openxmlformats-package.relationships+xml"/>
  <Override PartName="/ppt/_rels/presentation.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Lst>
  <p:sldIdLst>
    <p:sldId id="256" r:id="rId5"/>
    <p:sldId id="257" r:id="rId6"/>
    <p:sldId id="258" r:id="rId7"/>
    <p:sldId id="259" r:id="rId8"/>
    <p:sldId id="260" r:id="rId9"/>
    <p:sldId id="261" r:id="rId10"/>
    <p:sldId id="262" r:id="rId11"/>
    <p:sldId id="263" r:id="rId12"/>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9" Type="http://schemas.openxmlformats.org/officeDocument/2006/relationships/slide" Target="slides/slide5.xml"/><Relationship Id="rId10" Type="http://schemas.openxmlformats.org/officeDocument/2006/relationships/slide" Target="slides/slide6.xml"/><Relationship Id="rId11" Type="http://schemas.openxmlformats.org/officeDocument/2006/relationships/slide" Target="slides/slide7.xml"/><Relationship Id="rId12" Type="http://schemas.openxmlformats.org/officeDocument/2006/relationships/slide" Target="slides/slide8.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fi-FI"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fi-FI"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fi-FI"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fi-FI"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fi-FI"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fi-FI"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spAutoFit/>
          </a:bodyPr>
          <a:p>
            <a:pPr algn="ctr"/>
            <a:endParaRPr b="0" lang="fi-FI"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fi-FI"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fi-FI"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fi-FI"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spAutoFit/>
          </a:bodyPr>
          <a:p>
            <a:pPr algn="ctr"/>
            <a:endParaRPr b="0" lang="fi-FI"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fi-FI"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fi-FI"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fi-FI"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802-15-21-0017-01</a:t>
            </a:r>
            <a:endParaRPr b="0" lang="fi-FI"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586F64EB-9D7F-4AD8-BB3F-29AB29E723D9}" type="slidenum">
              <a:rPr b="0" lang="fi-FI" sz="2000" spc="-1" strike="noStrike">
                <a:solidFill>
                  <a:srgbClr val="000000"/>
                </a:solidFill>
                <a:latin typeface="Times New Roman"/>
                <a:ea typeface="DejaVu Sans"/>
              </a:rPr>
              <a:t>&lt;number&gt;</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6"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7"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802-15-21-0017-01</a:t>
            </a:r>
            <a:endParaRPr b="0" lang="fi-FI"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21424B1F-3EED-4D2F-BFC8-59F7821F4E4E}"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52"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53"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55720" cy="206640"/>
          </a:xfrm>
          <a:prstGeom prst="rect">
            <a:avLst/>
          </a:prstGeom>
          <a:noFill/>
          <a:ln>
            <a:noFill/>
          </a:ln>
        </p:spPr>
        <p:style>
          <a:lnRef idx="0"/>
          <a:fillRef idx="0"/>
          <a:effectRef idx="0"/>
          <a:fontRef idx="minor"/>
        </p:style>
        <p:txBody>
          <a:bodyPr lIns="0" rIns="0" tIns="0" bIns="0" anchor="b">
            <a:noAutofit/>
          </a:bodyPr>
          <a:p>
            <a:pPr marL="1828800" algn="r">
              <a:lnSpc>
                <a:spcPct val="100000"/>
              </a:lnSpc>
            </a:pPr>
            <a:r>
              <a:rPr b="1" lang="fi-FI" sz="1400" spc="-1" strike="noStrike">
                <a:solidFill>
                  <a:srgbClr val="000000"/>
                </a:solidFill>
                <a:latin typeface="Times New Roman"/>
                <a:ea typeface="DejaVu Sans"/>
              </a:rPr>
              <a:t>doc.: 802-15-21-0017-01</a:t>
            </a:r>
            <a:endParaRPr b="0" lang="fi-FI"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31960" cy="298440"/>
          </a:xfrm>
          <a:prstGeom prst="rect">
            <a:avLst/>
          </a:prstGeom>
          <a:noFill/>
          <a:ln>
            <a:noFill/>
          </a:ln>
        </p:spPr>
        <p:style>
          <a:lnRef idx="0"/>
          <a:fillRef idx="0"/>
          <a:effectRef idx="0"/>
          <a:fontRef idx="minor"/>
        </p:style>
        <p:txBody>
          <a:bodyPr lIns="0" rIns="0" tIns="0" bIns="0">
            <a:noAutofit/>
          </a:bodyPr>
          <a:p>
            <a:pPr>
              <a:lnSpc>
                <a:spcPct val="100000"/>
              </a:lnSpc>
            </a:pPr>
            <a:r>
              <a:rPr b="0" lang="fi-FI" sz="2000" spc="-1" strike="noStrike">
                <a:solidFill>
                  <a:srgbClr val="000000"/>
                </a:solidFill>
                <a:latin typeface="Times New Roman"/>
                <a:ea typeface="DejaVu Sans"/>
              </a:rPr>
              <a:t>Submission</a:t>
            </a:r>
            <a:endParaRPr b="0" lang="fi-FI"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31960" cy="298440"/>
          </a:xfrm>
          <a:prstGeom prst="rect">
            <a:avLst/>
          </a:prstGeom>
          <a:noFill/>
          <a:ln>
            <a:noFill/>
          </a:ln>
        </p:spPr>
        <p:style>
          <a:lnRef idx="0"/>
          <a:fillRef idx="0"/>
          <a:effectRef idx="0"/>
          <a:fontRef idx="minor"/>
        </p:style>
        <p:txBody>
          <a:bodyPr lIns="0" rIns="0" tIns="0" bIns="0">
            <a:noAutofit/>
          </a:bodyPr>
          <a:p>
            <a:pPr algn="ctr">
              <a:lnSpc>
                <a:spcPct val="100000"/>
              </a:lnSpc>
            </a:pPr>
            <a:r>
              <a:rPr b="0" lang="fi-FI" sz="2000" spc="-1" strike="noStrike">
                <a:solidFill>
                  <a:srgbClr val="000000"/>
                </a:solidFill>
                <a:latin typeface="Times New Roman"/>
                <a:ea typeface="DejaVu Sans"/>
              </a:rPr>
              <a:t>Page </a:t>
            </a:r>
            <a:fld id="{B3562DF0-F6AB-4229-8E4B-42450F6ABC4F}" type="slidenum">
              <a:rPr b="0" lang="fi-FI" sz="2000" spc="-1" strike="noStrike">
                <a:solidFill>
                  <a:srgbClr val="000000"/>
                </a:solidFill>
                <a:latin typeface="Times New Roman"/>
                <a:ea typeface="DejaVu Sans"/>
              </a:rPr>
              <a:t>1</a:t>
            </a:fld>
            <a:r>
              <a:rPr b="0" lang="fi-FI" sz="2000" spc="-1" strike="noStrike">
                <a:solidFill>
                  <a:srgbClr val="000000"/>
                </a:solidFill>
                <a:latin typeface="Times New Roman"/>
                <a:ea typeface="DejaVu Sans"/>
              </a:rPr>
              <a:t> </a:t>
            </a:r>
            <a:endParaRPr b="0" lang="fi-FI" sz="2000" spc="-1" strike="noStrike">
              <a:latin typeface="Arial"/>
            </a:endParaRPr>
          </a:p>
        </p:txBody>
      </p:sp>
      <p:sp>
        <p:nvSpPr>
          <p:cNvPr id="98" name="CustomShape 7"/>
          <p:cNvSpPr/>
          <p:nvPr/>
        </p:nvSpPr>
        <p:spPr>
          <a:xfrm>
            <a:off x="7040160" y="6490080"/>
            <a:ext cx="1731960" cy="298440"/>
          </a:xfrm>
          <a:prstGeom prst="rect">
            <a:avLst/>
          </a:prstGeom>
          <a:noFill/>
          <a:ln>
            <a:noFill/>
          </a:ln>
        </p:spPr>
        <p:style>
          <a:lnRef idx="0"/>
          <a:fillRef idx="0"/>
          <a:effectRef idx="0"/>
          <a:fontRef idx="minor"/>
        </p:style>
        <p:txBody>
          <a:bodyPr lIns="0" rIns="0" tIns="0" bIns="0">
            <a:noAutofit/>
          </a:bodyPr>
          <a:p>
            <a:pPr algn="r">
              <a:lnSpc>
                <a:spcPct val="100000"/>
              </a:lnSpc>
            </a:pPr>
            <a:r>
              <a:rPr b="0" lang="fi-FI" sz="2000" spc="-1" strike="noStrike">
                <a:solidFill>
                  <a:srgbClr val="000000"/>
                </a:solidFill>
                <a:latin typeface="Times New Roman"/>
                <a:ea typeface="DejaVu Sans"/>
              </a:rPr>
              <a:t>Tero Kivinen</a:t>
            </a:r>
            <a:endParaRPr b="0" lang="fi-FI" sz="2000" spc="-1" strike="noStrike">
              <a:latin typeface="Arial"/>
            </a:endParaRPr>
          </a:p>
        </p:txBody>
      </p:sp>
      <p:sp>
        <p:nvSpPr>
          <p:cNvPr id="99" name="CustomShape 8"/>
          <p:cNvSpPr/>
          <p:nvPr/>
        </p:nvSpPr>
        <p:spPr>
          <a:xfrm>
            <a:off x="685800" y="365760"/>
            <a:ext cx="2567520" cy="206640"/>
          </a:xfrm>
          <a:prstGeom prst="rect">
            <a:avLst/>
          </a:prstGeom>
          <a:noFill/>
          <a:ln>
            <a:noFill/>
          </a:ln>
        </p:spPr>
        <p:style>
          <a:lnRef idx="0"/>
          <a:fillRef idx="0"/>
          <a:effectRef idx="0"/>
          <a:fontRef idx="minor"/>
        </p:style>
        <p:txBody>
          <a:bodyPr lIns="0" rIns="0" tIns="0" bIns="0" anchor="b">
            <a:noAutofit/>
          </a:bodyPr>
          <a:p>
            <a:pPr>
              <a:lnSpc>
                <a:spcPct val="100000"/>
              </a:lnSpc>
            </a:pPr>
            <a:r>
              <a:rPr b="1" lang="fi-FI" sz="1400" spc="-1" strike="noStrike">
                <a:solidFill>
                  <a:srgbClr val="000000"/>
                </a:solidFill>
                <a:latin typeface="Times New Roman"/>
                <a:ea typeface="DejaVu Sans"/>
              </a:rPr>
              <a:t>Jan 2021</a:t>
            </a:r>
            <a:endParaRPr b="0" lang="fi-FI"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fi-FI" sz="4400" spc="-1" strike="noStrike">
                <a:latin typeface="Arial"/>
              </a:rPr>
              <a:t>Click to edit the title text format</a:t>
            </a:r>
            <a:endParaRPr b="0" lang="fi-FI"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fi-FI" sz="3200" spc="-1" strike="noStrike">
                <a:latin typeface="Arial"/>
              </a:rPr>
              <a:t>Click to edit the outline text format</a:t>
            </a:r>
            <a:endParaRPr b="0" lang="fi-FI" sz="3200" spc="-1" strike="noStrike">
              <a:latin typeface="Arial"/>
            </a:endParaRPr>
          </a:p>
          <a:p>
            <a:pPr lvl="1" marL="864000" indent="-324000">
              <a:spcBef>
                <a:spcPts val="1134"/>
              </a:spcBef>
              <a:buClr>
                <a:srgbClr val="000000"/>
              </a:buClr>
              <a:buSzPct val="75000"/>
              <a:buFont typeface="Symbol" charset="2"/>
              <a:buChar char=""/>
            </a:pPr>
            <a:r>
              <a:rPr b="0" lang="fi-FI" sz="2800" spc="-1" strike="noStrike">
                <a:latin typeface="Arial"/>
              </a:rPr>
              <a:t>Second Outline Level</a:t>
            </a:r>
            <a:endParaRPr b="0" lang="fi-FI" sz="2800" spc="-1" strike="noStrike">
              <a:latin typeface="Arial"/>
            </a:endParaRPr>
          </a:p>
          <a:p>
            <a:pPr lvl="2" marL="1296000" indent="-288000">
              <a:spcBef>
                <a:spcPts val="850"/>
              </a:spcBef>
              <a:buClr>
                <a:srgbClr val="000000"/>
              </a:buClr>
              <a:buSzPct val="45000"/>
              <a:buFont typeface="Wingdings" charset="2"/>
              <a:buChar char=""/>
            </a:pPr>
            <a:r>
              <a:rPr b="0" lang="fi-FI" sz="2400" spc="-1" strike="noStrike">
                <a:latin typeface="Arial"/>
              </a:rPr>
              <a:t>Third Outline Level</a:t>
            </a:r>
            <a:endParaRPr b="0" lang="fi-FI" sz="2400" spc="-1" strike="noStrike">
              <a:latin typeface="Arial"/>
            </a:endParaRPr>
          </a:p>
          <a:p>
            <a:pPr lvl="3" marL="1728000" indent="-216000">
              <a:spcBef>
                <a:spcPts val="567"/>
              </a:spcBef>
              <a:buClr>
                <a:srgbClr val="000000"/>
              </a:buClr>
              <a:buSzPct val="75000"/>
              <a:buFont typeface="Symbol" charset="2"/>
              <a:buChar char=""/>
            </a:pPr>
            <a:r>
              <a:rPr b="0" lang="fi-FI" sz="2000" spc="-1" strike="noStrike">
                <a:latin typeface="Arial"/>
              </a:rPr>
              <a:t>Fourth Outline Level</a:t>
            </a:r>
            <a:endParaRPr b="0" lang="fi-FI" sz="2000" spc="-1" strike="noStrike">
              <a:latin typeface="Arial"/>
            </a:endParaRPr>
          </a:p>
          <a:p>
            <a:pPr lvl="4" marL="2160000" indent="-216000">
              <a:spcBef>
                <a:spcPts val="283"/>
              </a:spcBef>
              <a:buClr>
                <a:srgbClr val="000000"/>
              </a:buClr>
              <a:buSzPct val="45000"/>
              <a:buFont typeface="Wingdings" charset="2"/>
              <a:buChar char=""/>
            </a:pPr>
            <a:r>
              <a:rPr b="0" lang="fi-FI" sz="2000" spc="-1" strike="noStrike">
                <a:latin typeface="Arial"/>
              </a:rPr>
              <a:t>Fifth Outline Level</a:t>
            </a:r>
            <a:endParaRPr b="0" lang="fi-FI" sz="2000" spc="-1" strike="noStrike">
              <a:latin typeface="Arial"/>
            </a:endParaRPr>
          </a:p>
          <a:p>
            <a:pPr lvl="5" marL="2592000" indent="-216000">
              <a:spcBef>
                <a:spcPts val="283"/>
              </a:spcBef>
              <a:buClr>
                <a:srgbClr val="000000"/>
              </a:buClr>
              <a:buSzPct val="45000"/>
              <a:buFont typeface="Wingdings" charset="2"/>
              <a:buChar char=""/>
            </a:pPr>
            <a:r>
              <a:rPr b="0" lang="fi-FI" sz="2000" spc="-1" strike="noStrike">
                <a:latin typeface="Arial"/>
              </a:rPr>
              <a:t>Sixth Outline Level</a:t>
            </a:r>
            <a:endParaRPr b="0" lang="fi-FI" sz="2000" spc="-1" strike="noStrike">
              <a:latin typeface="Arial"/>
            </a:endParaRPr>
          </a:p>
          <a:p>
            <a:pPr lvl="6" marL="3024000" indent="-216000">
              <a:spcBef>
                <a:spcPts val="283"/>
              </a:spcBef>
              <a:buClr>
                <a:srgbClr val="000000"/>
              </a:buClr>
              <a:buSzPct val="45000"/>
              <a:buFont typeface="Wingdings" charset="2"/>
              <a:buChar char=""/>
            </a:pPr>
            <a:r>
              <a:rPr b="0" lang="fi-FI" sz="2000" spc="-1" strike="noStrike">
                <a:latin typeface="Arial"/>
              </a:rPr>
              <a:t>Seventh Outline Level</a:t>
            </a:r>
            <a:endParaRPr b="0" lang="fi-FI"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7.xml.rels><?xml version="1.0" encoding="UTF-8"?>
<Relationships xmlns="http://schemas.openxmlformats.org/package/2006/relationships"><Relationship Id="rId1" Type="http://schemas.openxmlformats.org/officeDocument/2006/relationships/hyperlink" Target="https://www.timeanddate.com/worldclock/meetingdetails.html?year=2021&amp;month=1&amp;day=26&amp;hour=21&amp;min=0&amp;sec=0&amp;p1=179&amp;p2=101&amp;p3=137" TargetMode="External"/><Relationship Id="rId2" Type="http://schemas.openxmlformats.org/officeDocument/2006/relationships/slideLayout" Target="../slideLayouts/slideLayout25.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152280" y="609480"/>
            <a:ext cx="8984880" cy="4619520"/>
          </a:xfrm>
          <a:prstGeom prst="rect">
            <a:avLst/>
          </a:prstGeom>
          <a:noFill/>
          <a:ln>
            <a:noFill/>
          </a:ln>
        </p:spPr>
        <p:style>
          <a:lnRef idx="0"/>
          <a:fillRef idx="0"/>
          <a:effectRef idx="0"/>
          <a:fontRef idx="minor"/>
        </p:style>
        <p:txBody>
          <a:bodyPr lIns="90000" rIns="90000" tIns="46800" bIns="46800">
            <a:noAutofit/>
          </a:bodyPr>
          <a:p>
            <a:pPr algn="ctr">
              <a:lnSpc>
                <a:spcPct val="100000"/>
              </a:lnSpc>
            </a:pPr>
            <a:r>
              <a:rPr b="1" lang="fi-FI"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fi-FI" sz="1800" spc="-1" strike="noStrike">
              <a:latin typeface="Arial"/>
            </a:endParaRPr>
          </a:p>
          <a:p>
            <a:pPr>
              <a:lnSpc>
                <a:spcPct val="100000"/>
              </a:lnSpc>
            </a:pPr>
            <a:endParaRPr b="0" lang="fi-FI" sz="1800" spc="-1" strike="noStrike">
              <a:latin typeface="Arial"/>
            </a:endParaRPr>
          </a:p>
          <a:p>
            <a:pPr>
              <a:lnSpc>
                <a:spcPct val="100000"/>
              </a:lnSpc>
            </a:pPr>
            <a:r>
              <a:rPr b="1" lang="fi-FI" sz="1600" spc="-1" strike="noStrike">
                <a:solidFill>
                  <a:srgbClr val="000000"/>
                </a:solidFill>
                <a:latin typeface="Times New Roman"/>
                <a:ea typeface="DejaVu Sans"/>
              </a:rPr>
              <a:t>Submission Title:</a:t>
            </a:r>
            <a:r>
              <a:rPr b="0" lang="fi-FI" sz="1600" spc="-1" strike="noStrike">
                <a:solidFill>
                  <a:srgbClr val="000000"/>
                </a:solidFill>
                <a:latin typeface="Times New Roman"/>
                <a:ea typeface="DejaVu Sans"/>
              </a:rPr>
              <a:t> TG9ma Closing Report for November Meeting</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Date Submitted: 12 January, 2021</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Source:</a:t>
            </a:r>
            <a:r>
              <a:rPr b="0" lang="fi-FI" sz="1600" spc="-1" strike="noStrike">
                <a:solidFill>
                  <a:srgbClr val="000000"/>
                </a:solidFill>
                <a:latin typeface="Times New Roman"/>
                <a:ea typeface="DejaVu Sans"/>
              </a:rPr>
              <a:t> Tero Kivinen</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Company -</a:t>
            </a:r>
            <a:endParaRPr b="0" lang="fi-FI" sz="1600" spc="-1" strike="noStrike">
              <a:latin typeface="Arial"/>
            </a:endParaRPr>
          </a:p>
          <a:p>
            <a:pPr>
              <a:lnSpc>
                <a:spcPct val="100000"/>
              </a:lnSpc>
            </a:pPr>
            <a:r>
              <a:rPr b="0" lang="fi-FI" sz="1600" spc="-1" strike="noStrike">
                <a:solidFill>
                  <a:srgbClr val="000000"/>
                </a:solidFill>
                <a:latin typeface="Times New Roman"/>
                <a:ea typeface="DejaVu Sans"/>
              </a:rPr>
              <a:t>E-Mail: kivinen@iki.fi</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Re:</a:t>
            </a:r>
            <a:r>
              <a:rPr b="0" lang="fi-FI" sz="1600" spc="-1" strike="noStrike">
                <a:solidFill>
                  <a:srgbClr val="000000"/>
                </a:solidFill>
                <a:latin typeface="Times New Roman"/>
                <a:ea typeface="DejaVu Sans"/>
              </a:rPr>
              <a:t> TG9ma Closing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Abstract:</a:t>
            </a:r>
            <a:r>
              <a:rPr b="0" lang="fi-FI" sz="1600" spc="-1" strike="noStrike">
                <a:solidFill>
                  <a:srgbClr val="000000"/>
                </a:solidFill>
                <a:latin typeface="Times New Roman"/>
                <a:ea typeface="DejaVu Sans"/>
              </a:rPr>
              <a:t>	</a:t>
            </a:r>
            <a:endParaRPr b="0" lang="fi-FI" sz="1600" spc="-1" strike="noStrike">
              <a:latin typeface="Arial"/>
            </a:endParaRPr>
          </a:p>
          <a:p>
            <a:pPr>
              <a:lnSpc>
                <a:spcPct val="100000"/>
              </a:lnSpc>
              <a:spcBef>
                <a:spcPts val="598"/>
              </a:spcBef>
              <a:spcAft>
                <a:spcPts val="598"/>
              </a:spcAft>
            </a:pPr>
            <a:r>
              <a:rPr b="0" lang="fi-FI" sz="1600" spc="-1" strike="noStrike">
                <a:solidFill>
                  <a:srgbClr val="000000"/>
                </a:solidFill>
                <a:latin typeface="Times New Roman"/>
                <a:ea typeface="DejaVu Sans"/>
              </a:rPr>
              <a:t>Closing Report for TG9ma meeting for January Meeting.</a:t>
            </a:r>
            <a:endParaRPr b="0" lang="fi-FI" sz="1600" spc="-1" strike="noStrike">
              <a:latin typeface="Arial"/>
            </a:endParaRPr>
          </a:p>
          <a:p>
            <a:pPr>
              <a:lnSpc>
                <a:spcPct val="100000"/>
              </a:lnSpc>
              <a:spcBef>
                <a:spcPts val="598"/>
              </a:spcBef>
              <a:spcAft>
                <a:spcPts val="598"/>
              </a:spcAft>
            </a:pPr>
            <a:r>
              <a:rPr b="1" lang="fi-FI" sz="1600" spc="-1" strike="noStrike">
                <a:solidFill>
                  <a:srgbClr val="000000"/>
                </a:solidFill>
                <a:latin typeface="Times New Roman"/>
                <a:ea typeface="DejaVu Sans"/>
              </a:rPr>
              <a:t>Purpose: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Provide information which kind of changes are needed to the standard.</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Notice: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fi-FI" sz="1600" spc="-1" strike="noStrike">
              <a:latin typeface="Arial"/>
            </a:endParaRPr>
          </a:p>
          <a:p>
            <a:pPr>
              <a:lnSpc>
                <a:spcPct val="100000"/>
              </a:lnSpc>
            </a:pPr>
            <a:r>
              <a:rPr b="1" lang="fi-FI" sz="1600" spc="-1" strike="noStrike">
                <a:solidFill>
                  <a:srgbClr val="000000"/>
                </a:solidFill>
                <a:latin typeface="Times New Roman"/>
                <a:ea typeface="DejaVu Sans"/>
              </a:rPr>
              <a:t>Release:</a:t>
            </a:r>
            <a:r>
              <a:rPr b="0" lang="fi-FI" sz="1600" spc="-1" strike="noStrike">
                <a:solidFill>
                  <a:srgbClr val="000000"/>
                </a:solidFill>
                <a:latin typeface="Times New Roman"/>
                <a:ea typeface="DejaVu Sans"/>
              </a:rPr>
              <a:t>	</a:t>
            </a:r>
            <a:r>
              <a:rPr b="0" lang="fi-FI"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fi-FI" sz="1600" spc="-1" strike="noStrike">
                <a:solidFill>
                  <a:srgbClr val="000000"/>
                </a:solidFill>
                <a:latin typeface="Times New Roman"/>
                <a:ea typeface="DejaVu Sans"/>
              </a:rPr>
              <a:t>	</a:t>
            </a:r>
            <a:endParaRPr b="0" lang="fi-FI" sz="16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9" name="CustomShape 1"/>
          <p:cNvSpPr/>
          <p:nvPr/>
        </p:nvSpPr>
        <p:spPr>
          <a:xfrm>
            <a:off x="457200" y="273600"/>
            <a:ext cx="8224920" cy="1140480"/>
          </a:xfrm>
          <a:prstGeom prst="rect">
            <a:avLst/>
          </a:prstGeom>
          <a:noFill/>
          <a:ln>
            <a:noFill/>
          </a:ln>
        </p:spPr>
        <p:style>
          <a:lnRef idx="0"/>
          <a:fillRef idx="0"/>
          <a:effectRef idx="0"/>
          <a:fontRef idx="minor"/>
        </p:style>
      </p:sp>
      <p:sp>
        <p:nvSpPr>
          <p:cNvPr id="140" name="CustomShape 2"/>
          <p:cNvSpPr/>
          <p:nvPr/>
        </p:nvSpPr>
        <p:spPr>
          <a:xfrm>
            <a:off x="457200" y="2617560"/>
            <a:ext cx="8224920" cy="194904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3200" spc="-1" strike="noStrike">
                <a:solidFill>
                  <a:srgbClr val="000000"/>
                </a:solidFill>
                <a:latin typeface="Arial"/>
                <a:ea typeface="DejaVu Sans"/>
              </a:rPr>
              <a:t>Closing report for TG 9ma</a:t>
            </a:r>
            <a:endParaRPr b="0" lang="fi-FI" sz="3200" spc="-1" strike="noStrike">
              <a:latin typeface="Arial"/>
            </a:endParaRPr>
          </a:p>
          <a:p>
            <a:pPr algn="ctr">
              <a:lnSpc>
                <a:spcPct val="100000"/>
              </a:lnSpc>
            </a:pP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January 21, 2021</a:t>
            </a:r>
            <a:endParaRPr b="0" lang="fi-FI" sz="3200" spc="-1" strike="noStrike">
              <a:latin typeface="Arial"/>
            </a:endParaRPr>
          </a:p>
          <a:p>
            <a:pPr algn="ctr">
              <a:lnSpc>
                <a:spcPct val="100000"/>
              </a:lnSpc>
            </a:pPr>
            <a:r>
              <a:rPr b="0" lang="fi-FI" sz="3200" spc="-1" strike="noStrike">
                <a:solidFill>
                  <a:srgbClr val="000000"/>
                </a:solidFill>
                <a:latin typeface="Arial"/>
                <a:ea typeface="DejaVu Sans"/>
              </a:rPr>
              <a:t>Tero Kivinen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1" name="CustomShape 1"/>
          <p:cNvSpPr/>
          <p:nvPr/>
        </p:nvSpPr>
        <p:spPr>
          <a:xfrm>
            <a:off x="685800" y="685440"/>
            <a:ext cx="7765560" cy="1060200"/>
          </a:xfrm>
          <a:prstGeom prst="rect">
            <a:avLst/>
          </a:prstGeom>
          <a:noFill/>
          <a:ln>
            <a:noFill/>
          </a:ln>
        </p:spPr>
        <p:style>
          <a:lnRef idx="0"/>
          <a:fillRef idx="0"/>
          <a:effectRef idx="0"/>
          <a:fontRef idx="minor"/>
        </p:style>
      </p:sp>
      <p:sp>
        <p:nvSpPr>
          <p:cNvPr id="142"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Work Plan</a:t>
            </a:r>
            <a:endParaRPr b="0" lang="fi-FI" sz="4400" spc="-1" strike="noStrike">
              <a:latin typeface="Arial"/>
            </a:endParaRPr>
          </a:p>
        </p:txBody>
      </p:sp>
      <p:sp>
        <p:nvSpPr>
          <p:cNvPr id="143"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Approve agenda and minutes</a:t>
            </a:r>
            <a:endParaRPr b="0" lang="fi-FI"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Go through the comments received during Standard Association Ballot.</a:t>
            </a:r>
            <a:endParaRPr b="0" lang="fi-FI" sz="3200" spc="-1" strike="noStrike">
              <a:latin typeface="Arial"/>
            </a:endParaRPr>
          </a:p>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Form CRG</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4" name="CustomShape 1"/>
          <p:cNvSpPr/>
          <p:nvPr/>
        </p:nvSpPr>
        <p:spPr>
          <a:xfrm>
            <a:off x="685800" y="685440"/>
            <a:ext cx="7765560" cy="1060200"/>
          </a:xfrm>
          <a:prstGeom prst="rect">
            <a:avLst/>
          </a:prstGeom>
          <a:noFill/>
          <a:ln>
            <a:noFill/>
          </a:ln>
        </p:spPr>
        <p:style>
          <a:lnRef idx="0"/>
          <a:fillRef idx="0"/>
          <a:effectRef idx="0"/>
          <a:fontRef idx="minor"/>
        </p:style>
      </p:sp>
      <p:sp>
        <p:nvSpPr>
          <p:cNvPr id="145"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Meeting Achievements</a:t>
            </a:r>
            <a:endParaRPr b="0" lang="fi-FI" sz="4400" spc="-1" strike="noStrike">
              <a:latin typeface="Arial"/>
            </a:endParaRPr>
          </a:p>
        </p:txBody>
      </p:sp>
      <p:sp>
        <p:nvSpPr>
          <p:cNvPr id="146"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432000" indent="-31896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Went through all comments, and made new version of the draft ready for the recirculation.</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7" name="CustomShape 1"/>
          <p:cNvSpPr/>
          <p:nvPr/>
        </p:nvSpPr>
        <p:spPr>
          <a:xfrm>
            <a:off x="457200" y="582120"/>
            <a:ext cx="82270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TG Motion for CRG</a:t>
            </a:r>
            <a:endParaRPr b="0" lang="fi-FI" sz="4400" spc="-1" strike="noStrike">
              <a:latin typeface="Arial"/>
            </a:endParaRPr>
          </a:p>
        </p:txBody>
      </p:sp>
      <p:sp>
        <p:nvSpPr>
          <p:cNvPr id="148" name="CustomShape 2"/>
          <p:cNvSpPr/>
          <p:nvPr/>
        </p:nvSpPr>
        <p:spPr>
          <a:xfrm>
            <a:off x="457200" y="1604520"/>
            <a:ext cx="8227080" cy="3975120"/>
          </a:xfrm>
          <a:prstGeom prst="rect">
            <a:avLst/>
          </a:prstGeom>
          <a:noFill/>
          <a:ln>
            <a:noFill/>
          </a:ln>
        </p:spPr>
        <p:style>
          <a:lnRef idx="0"/>
          <a:fillRef idx="0"/>
          <a:effectRef idx="0"/>
          <a:fontRef idx="minor"/>
        </p:style>
        <p:txBody>
          <a:bodyPr lIns="0" rIns="0" tIns="0" bIns="0">
            <a:normAutofit fontScale="26000"/>
          </a:bodyPr>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TG9ma formally requests that the 802.15 WG forms of a Comment Resolution Group (CRG) for the Standards Association balloting of the P802.15.9ma-D04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Moved by: Don Sturek</a:t>
            </a:r>
            <a:endParaRPr b="0" lang="fi-FI" sz="32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Seconded by: Peter Yee</a:t>
            </a:r>
            <a:endParaRPr b="0" lang="fi-FI" sz="32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Motion passed unanimously</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9" name="CustomShape 1"/>
          <p:cNvSpPr/>
          <p:nvPr/>
        </p:nvSpPr>
        <p:spPr>
          <a:xfrm>
            <a:off x="457200" y="582120"/>
            <a:ext cx="82270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WG Motion for CRG</a:t>
            </a:r>
            <a:endParaRPr b="0" lang="fi-FI" sz="4400" spc="-1" strike="noStrike">
              <a:latin typeface="Arial"/>
            </a:endParaRPr>
          </a:p>
        </p:txBody>
      </p:sp>
      <p:sp>
        <p:nvSpPr>
          <p:cNvPr id="150" name="CustomShape 2"/>
          <p:cNvSpPr/>
          <p:nvPr/>
        </p:nvSpPr>
        <p:spPr>
          <a:xfrm>
            <a:off x="457200" y="1604520"/>
            <a:ext cx="8227080" cy="3975120"/>
          </a:xfrm>
          <a:prstGeom prst="rect">
            <a:avLst/>
          </a:prstGeom>
          <a:noFill/>
          <a:ln>
            <a:noFill/>
          </a:ln>
        </p:spPr>
        <p:style>
          <a:lnRef idx="0"/>
          <a:fillRef idx="0"/>
          <a:effectRef idx="0"/>
          <a:fontRef idx="minor"/>
        </p:style>
        <p:txBody>
          <a:bodyPr lIns="0" rIns="0" tIns="0" bIns="0">
            <a:normAutofit fontScale="35000"/>
          </a:bodyPr>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Move that 802.15 WG approve the formation of a Comment Resolution Group (CRG) for the Standards Association balloting of the P802.15.9ma-D04 with the following membership: Tero Kivinen(Chair), Ben Rolfe, Don Sturek, Pat Kinney, and Peter Yee. The 802.15.9ma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1" name="CustomShape 1"/>
          <p:cNvSpPr/>
          <p:nvPr/>
        </p:nvSpPr>
        <p:spPr>
          <a:xfrm>
            <a:off x="457200" y="582120"/>
            <a:ext cx="822708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CRG Calls</a:t>
            </a:r>
            <a:endParaRPr b="0" lang="fi-FI" sz="4400" spc="-1" strike="noStrike">
              <a:latin typeface="Arial"/>
            </a:endParaRPr>
          </a:p>
        </p:txBody>
      </p:sp>
      <p:sp>
        <p:nvSpPr>
          <p:cNvPr id="152" name="CustomShape 2"/>
          <p:cNvSpPr/>
          <p:nvPr/>
        </p:nvSpPr>
        <p:spPr>
          <a:xfrm>
            <a:off x="457200" y="1604520"/>
            <a:ext cx="8227080" cy="3975120"/>
          </a:xfrm>
          <a:prstGeom prst="rect">
            <a:avLst/>
          </a:prstGeom>
          <a:noFill/>
          <a:ln>
            <a:noFill/>
          </a:ln>
        </p:spPr>
        <p:style>
          <a:lnRef idx="0"/>
          <a:fillRef idx="0"/>
          <a:effectRef idx="0"/>
          <a:fontRef idx="minor"/>
        </p:style>
        <p:txBody>
          <a:bodyPr lIns="0" rIns="0" tIns="0" bIns="0">
            <a:normAutofit/>
          </a:bodyPr>
          <a:p>
            <a:pPr marL="432000" indent="-32184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CRG Will be having weekly teleconferences every Tuesday 16:00 EST starting at Tuesday 26</a:t>
            </a:r>
            <a:r>
              <a:rPr b="0" lang="fi-FI" sz="3200" spc="-1" strike="noStrike" baseline="101000">
                <a:solidFill>
                  <a:srgbClr val="000000"/>
                </a:solidFill>
                <a:latin typeface="Arial"/>
                <a:ea typeface="DejaVu Sans"/>
              </a:rPr>
              <a:t>th</a:t>
            </a:r>
            <a:r>
              <a:rPr b="0" lang="fi-FI" sz="3200" spc="-1" strike="noStrike">
                <a:solidFill>
                  <a:srgbClr val="000000"/>
                </a:solidFill>
                <a:latin typeface="Arial"/>
                <a:ea typeface="DejaVu Sans"/>
              </a:rPr>
              <a:t> of January 2021</a:t>
            </a:r>
            <a:endParaRPr b="0" lang="fi-FI" sz="3200" spc="-1" strike="noStrike">
              <a:latin typeface="Arial"/>
            </a:endParaRPr>
          </a:p>
          <a:p>
            <a:pPr marL="432000" indent="-321840">
              <a:lnSpc>
                <a:spcPct val="100000"/>
              </a:lnSpc>
              <a:spcBef>
                <a:spcPts val="1417"/>
              </a:spcBef>
              <a:buClr>
                <a:srgbClr val="000000"/>
              </a:buClr>
              <a:buSzPct val="45000"/>
              <a:buFont typeface="Wingdings" charset="2"/>
              <a:buChar char=""/>
            </a:pPr>
            <a:r>
              <a:rPr b="0" lang="fi-FI" sz="3200" spc="-1" strike="noStrike" u="sng">
                <a:solidFill>
                  <a:srgbClr val="0000ff"/>
                </a:solidFill>
                <a:uFillTx/>
                <a:latin typeface="Arial"/>
                <a:ea typeface="DejaVu Sans"/>
                <a:hlinkClick r:id="rId1"/>
              </a:rPr>
              <a:t>https://www.timeanddate.com/worldclock/meetingdetails.html?year=2021&amp;month=1&amp;day=26&amp;hour=21&amp;min=0&amp;sec=0&amp;p1=179&amp;p2=101&amp;p3=137</a:t>
            </a:r>
            <a:endParaRPr b="0" lang="fi-FI" sz="3200" spc="-1" strike="noStrike">
              <a:latin typeface="Arial"/>
            </a:endParaRPr>
          </a:p>
          <a:p>
            <a:pPr>
              <a:lnSpc>
                <a:spcPct val="100000"/>
              </a:lnSpc>
              <a:spcBef>
                <a:spcPts val="1417"/>
              </a:spcBef>
            </a:pPr>
            <a:endParaRPr b="0" lang="fi-FI" sz="3200" spc="-1" strike="noStrike">
              <a:latin typeface="Arial"/>
            </a:endParaRPr>
          </a:p>
          <a:p>
            <a:pPr>
              <a:lnSpc>
                <a:spcPct val="100000"/>
              </a:lnSpc>
              <a:spcBef>
                <a:spcPts val="1417"/>
              </a:spcBef>
            </a:pPr>
            <a:endParaRPr b="0" lang="fi-FI"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3" name="CustomShape 1"/>
          <p:cNvSpPr/>
          <p:nvPr/>
        </p:nvSpPr>
        <p:spPr>
          <a:xfrm>
            <a:off x="685800" y="685440"/>
            <a:ext cx="7765560" cy="1060200"/>
          </a:xfrm>
          <a:prstGeom prst="rect">
            <a:avLst/>
          </a:prstGeom>
          <a:noFill/>
          <a:ln>
            <a:noFill/>
          </a:ln>
        </p:spPr>
        <p:style>
          <a:lnRef idx="0"/>
          <a:fillRef idx="0"/>
          <a:effectRef idx="0"/>
          <a:fontRef idx="minor"/>
        </p:style>
      </p:sp>
      <p:sp>
        <p:nvSpPr>
          <p:cNvPr id="154" name="CustomShape 2"/>
          <p:cNvSpPr/>
          <p:nvPr/>
        </p:nvSpPr>
        <p:spPr>
          <a:xfrm>
            <a:off x="438120" y="602280"/>
            <a:ext cx="8224200" cy="669600"/>
          </a:xfrm>
          <a:prstGeom prst="rect">
            <a:avLst/>
          </a:prstGeom>
          <a:noFill/>
          <a:ln>
            <a:noFill/>
          </a:ln>
        </p:spPr>
        <p:style>
          <a:lnRef idx="0"/>
          <a:fillRef idx="0"/>
          <a:effectRef idx="0"/>
          <a:fontRef idx="minor"/>
        </p:style>
        <p:txBody>
          <a:bodyPr lIns="0" rIns="0" tIns="0" bIns="0" anchor="ctr">
            <a:spAutoFit/>
          </a:bodyPr>
          <a:p>
            <a:pPr algn="ctr">
              <a:lnSpc>
                <a:spcPct val="100000"/>
              </a:lnSpc>
            </a:pPr>
            <a:r>
              <a:rPr b="0" lang="fi-FI" sz="4400" spc="-1" strike="noStrike">
                <a:solidFill>
                  <a:srgbClr val="000000"/>
                </a:solidFill>
                <a:latin typeface="Arial"/>
                <a:ea typeface="DejaVu Sans"/>
              </a:rPr>
              <a:t>Agenda for Next Meeting</a:t>
            </a:r>
            <a:endParaRPr b="0" lang="fi-FI" sz="4400" spc="-1" strike="noStrike">
              <a:latin typeface="Arial"/>
            </a:endParaRPr>
          </a:p>
        </p:txBody>
      </p:sp>
      <p:sp>
        <p:nvSpPr>
          <p:cNvPr id="155" name="CustomShape 3"/>
          <p:cNvSpPr/>
          <p:nvPr/>
        </p:nvSpPr>
        <p:spPr>
          <a:xfrm>
            <a:off x="457200" y="1604520"/>
            <a:ext cx="8224200" cy="3972240"/>
          </a:xfrm>
          <a:prstGeom prst="rect">
            <a:avLst/>
          </a:prstGeom>
          <a:noFill/>
          <a:ln>
            <a:noFill/>
          </a:ln>
        </p:spPr>
        <p:style>
          <a:lnRef idx="0"/>
          <a:fillRef idx="0"/>
          <a:effectRef idx="0"/>
          <a:fontRef idx="minor"/>
        </p:style>
        <p:txBody>
          <a:bodyPr lIns="0" rIns="0" tIns="0" bIns="0">
            <a:normAutofit/>
          </a:bodyPr>
          <a:p>
            <a:pPr marL="216000" indent="-214200">
              <a:lnSpc>
                <a:spcPct val="100000"/>
              </a:lnSpc>
              <a:spcBef>
                <a:spcPts val="1417"/>
              </a:spcBef>
              <a:buClr>
                <a:srgbClr val="000000"/>
              </a:buClr>
              <a:buSzPct val="45000"/>
              <a:buFont typeface="Wingdings" charset="2"/>
              <a:buChar char=""/>
            </a:pPr>
            <a:r>
              <a:rPr b="0" lang="fi-FI" sz="3200" spc="-1" strike="noStrike">
                <a:solidFill>
                  <a:srgbClr val="000000"/>
                </a:solidFill>
                <a:latin typeface="Arial"/>
                <a:ea typeface="DejaVu Sans"/>
              </a:rPr>
              <a:t>Finish recirculation standard association ballot, and process comments received.</a:t>
            </a:r>
            <a:endParaRPr b="0" lang="fi-FI" sz="3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2136</TotalTime>
  <Application>LibreOffice/6.2.3.2$Windows_X86_64 LibreOffice_project/aecc05fe267cc68dde00352a451aa867b3b546ac</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
  <dcterms:modified xsi:type="dcterms:W3CDTF">2021-01-18T19:13:36Z</dcterms:modified>
  <cp:revision>85</cp:revision>
  <dc:subject>IEEE 802.15.9ma</dc:subject>
  <dc:title>Closing for November</dc:title>
</cp:coreProperties>
</file>