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3" r:id="rId2"/>
    <p:sldId id="264" r:id="rId3"/>
    <p:sldId id="282" r:id="rId4"/>
    <p:sldId id="274" r:id="rId5"/>
    <p:sldId id="275" r:id="rId6"/>
    <p:sldId id="276" r:id="rId7"/>
    <p:sldId id="277" r:id="rId8"/>
    <p:sldId id="289" r:id="rId9"/>
    <p:sldId id="293" r:id="rId10"/>
    <p:sldId id="284" r:id="rId11"/>
    <p:sldId id="292" r:id="rId12"/>
    <p:sldId id="304" r:id="rId13"/>
    <p:sldId id="301" r:id="rId14"/>
    <p:sldId id="330" r:id="rId15"/>
    <p:sldId id="311" r:id="rId16"/>
    <p:sldId id="306" r:id="rId17"/>
    <p:sldId id="315" r:id="rId18"/>
    <p:sldId id="331" r:id="rId19"/>
    <p:sldId id="317" r:id="rId20"/>
    <p:sldId id="332" r:id="rId21"/>
    <p:sldId id="323" r:id="rId22"/>
    <p:sldId id="313" r:id="rId23"/>
    <p:sldId id="316" r:id="rId24"/>
    <p:sldId id="318" r:id="rId25"/>
    <p:sldId id="342" r:id="rId26"/>
    <p:sldId id="333" r:id="rId27"/>
    <p:sldId id="335" r:id="rId28"/>
    <p:sldId id="336" r:id="rId29"/>
    <p:sldId id="334" r:id="rId30"/>
    <p:sldId id="338" r:id="rId31"/>
    <p:sldId id="340" r:id="rId32"/>
    <p:sldId id="341" r:id="rId33"/>
    <p:sldId id="308" r:id="rId34"/>
    <p:sldId id="325" r:id="rId35"/>
    <p:sldId id="303" r:id="rId36"/>
    <p:sldId id="310" r:id="rId37"/>
    <p:sldId id="329" r:id="rId38"/>
    <p:sldId id="279" r:id="rId39"/>
    <p:sldId id="266"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00"/>
    <a:srgbClr val="00FF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991804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918359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19</a:t>
            </a:fld>
            <a:endParaRPr kumimoji="1" lang="ja-JP" altLang="en-US" dirty="0"/>
          </a:p>
        </p:txBody>
      </p:sp>
    </p:spTree>
    <p:extLst>
      <p:ext uri="{BB962C8B-B14F-4D97-AF65-F5344CB8AC3E}">
        <p14:creationId xmlns:p14="http://schemas.microsoft.com/office/powerpoint/2010/main" val="788997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1083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3257581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055095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15-21-0013-01-04aa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010-00-04aa-tg4aa-jre-conference-call-minutes.docx" TargetMode="External"/><Relationship Id="rId2" Type="http://schemas.openxmlformats.org/officeDocument/2006/relationships/hyperlink" Target="https://mentor.ieee.org/802.15/dcn/20/15-20-0353-00-04aa-november-virtual-interim-session-minutes.doc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0/15-20-0321-01-04aa-draft-consolidated-technical-proposals.xlsx" TargetMode="External"/><Relationship Id="rId2" Type="http://schemas.openxmlformats.org/officeDocument/2006/relationships/hyperlink" Target="https://mentor.ieee.org/802.15/dcn/20/15-20-0385-00-04aa-technical-proposal-for-tg4aa-jre.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mailto:ralfvin@gmail.com"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21/15-21-0010-00-04aa-tg4aa-jre-conference-call-minutes.docx" TargetMode="External"/><Relationship Id="rId2" Type="http://schemas.openxmlformats.org/officeDocument/2006/relationships/hyperlink" Target="https://mentor.ieee.org/802.15/dcn/20/15-20-0353-00-04aa-november-virtual-interim-session-minutes.doc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21/15-21-0056-00-04aa-technical-proposal-on-channel-numbering-for-tg4aa-jre.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21/15-21-0060-00-04aa-920mhz-channel-plan-consideration.xlsx" TargetMode="External"/><Relationship Id="rId2" Type="http://schemas.openxmlformats.org/officeDocument/2006/relationships/hyperlink" Target="https://mentor.ieee.org/802.15/dcn/21/15-21-0059-00-04aa-draft-0-comment-resolutions.xls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061-00-04aa-transmit-mask-consideration.xls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Interim 2021 Teleconference Opening report]</a:t>
            </a:r>
            <a:r>
              <a:rPr lang="en-US" altLang="ja-JP" sz="1600" dirty="0">
                <a:ea typeface="ＭＳ Ｐゴシック" charset="-128"/>
              </a:rPr>
              <a:t>	</a:t>
            </a:r>
          </a:p>
          <a:p>
            <a:r>
              <a:rPr lang="en-US" altLang="ja-JP" sz="1600" b="1" dirty="0">
                <a:ea typeface="ＭＳ Ｐゴシック" charset="-128"/>
              </a:rPr>
              <a:t>Date Submitted: [12</a:t>
            </a:r>
            <a:r>
              <a:rPr lang="en-US" altLang="ja-JP" sz="1600" b="1" baseline="30000" dirty="0">
                <a:ea typeface="ＭＳ Ｐゴシック" charset="-128"/>
              </a:rPr>
              <a:t>th</a:t>
            </a:r>
            <a:r>
              <a:rPr lang="en-US" altLang="ja-JP" sz="1600" b="1" dirty="0">
                <a:ea typeface="ＭＳ Ｐゴシック" charset="-128"/>
              </a:rPr>
              <a:t>  January,2021]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January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Review Technical proposals </a:t>
            </a:r>
          </a:p>
          <a:p>
            <a:r>
              <a:rPr lang="en-US" altLang="ja-JP" dirty="0"/>
              <a:t>Draft discussion</a:t>
            </a:r>
            <a:r>
              <a:rPr lang="ja-JP" altLang="en-US" dirty="0"/>
              <a:t> </a:t>
            </a:r>
            <a:endParaRPr lang="en-US" altLang="ja-JP" dirty="0"/>
          </a:p>
          <a:p>
            <a:endParaRPr lang="en-US" altLang="ja-JP" dirty="0"/>
          </a:p>
          <a:p>
            <a:pPr>
              <a:buFont typeface="Wingdings" panose="05000000000000000000" pitchFamily="2" charset="2"/>
              <a:buChar char="q"/>
            </a:pPr>
            <a:r>
              <a:rPr lang="en-US" altLang="ja-JP" dirty="0"/>
              <a:t>Session2:</a:t>
            </a:r>
          </a:p>
          <a:p>
            <a:r>
              <a:rPr lang="en-US" altLang="ja-JP" dirty="0"/>
              <a:t>Review proposed draft</a:t>
            </a:r>
          </a:p>
          <a:p>
            <a:r>
              <a:rPr lang="en-US" altLang="ja-JP" dirty="0"/>
              <a:t>TG ballot for proposed draft</a:t>
            </a:r>
          </a:p>
          <a:p>
            <a:endParaRPr lang="en-US" altLang="ja-JP" dirty="0"/>
          </a:p>
          <a:p>
            <a:pPr>
              <a:buFont typeface="Wingdings" panose="05000000000000000000" pitchFamily="2" charset="2"/>
              <a:buChar char="q"/>
            </a:pPr>
            <a:r>
              <a:rPr lang="en-US" altLang="ja-JP" dirty="0"/>
              <a:t>Session3:</a:t>
            </a:r>
          </a:p>
          <a:p>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&lt;December,2020&gt;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solidFill>
                  <a:srgbClr val="0000FF"/>
                </a:solidFill>
              </a:rPr>
              <a:t>12th Tuesday PM3(18:00-19:00)</a:t>
            </a:r>
          </a:p>
          <a:p>
            <a:pPr marL="800100" lvl="1" indent="-342900">
              <a:buFont typeface="+mj-lt"/>
              <a:buAutoNum type="arabicPeriod"/>
            </a:pPr>
            <a:r>
              <a:rPr lang="en-US" sz="1600" dirty="0">
                <a:solidFill>
                  <a:srgbClr val="0000FF"/>
                </a:solidFill>
              </a:rPr>
              <a:t>OPEN/Patent Policy</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Approval of the Agenda</a:t>
            </a:r>
          </a:p>
          <a:p>
            <a:pPr marL="800100" lvl="1" indent="-342900">
              <a:buFont typeface="+mj-lt"/>
              <a:buAutoNum type="arabicPeriod"/>
            </a:pPr>
            <a:r>
              <a:rPr lang="en-US" sz="1600" dirty="0">
                <a:solidFill>
                  <a:srgbClr val="0000FF"/>
                </a:solidFill>
              </a:rPr>
              <a:t>Approval of  the last meeting minutes</a:t>
            </a:r>
          </a:p>
          <a:p>
            <a:pPr marL="800100" lvl="1" indent="-342900">
              <a:buFont typeface="+mj-lt"/>
              <a:buAutoNum type="arabicPeriod"/>
            </a:pPr>
            <a:r>
              <a:rPr lang="en-US" sz="1600" dirty="0">
                <a:solidFill>
                  <a:srgbClr val="0000FF"/>
                </a:solidFill>
              </a:rPr>
              <a:t>Review Technical proposals</a:t>
            </a:r>
          </a:p>
          <a:p>
            <a:pPr marL="800100" lvl="1" indent="-342900">
              <a:buFont typeface="+mj-lt"/>
              <a:buAutoNum type="arabicPeriod"/>
            </a:pPr>
            <a:r>
              <a:rPr lang="en-US" sz="1600" dirty="0">
                <a:solidFill>
                  <a:srgbClr val="0000FF"/>
                </a:solidFill>
              </a:rPr>
              <a:t>Draft discussion</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p>
          <a:p>
            <a:pPr marL="800100" lvl="1" indent="-342900">
              <a:buFont typeface="+mj-lt"/>
              <a:buAutoNum type="arabicPeriod"/>
            </a:pPr>
            <a:endParaRPr lang="en-US" altLang="ja-JP" sz="1600" dirty="0"/>
          </a:p>
          <a:p>
            <a:r>
              <a:rPr lang="en-US" altLang="ja-JP" sz="2400" dirty="0"/>
              <a:t>13th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Session1</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5220072" y="4509120"/>
            <a:ext cx="3238128"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Shah Kunal(ITRON)</a:t>
            </a:r>
            <a:endParaRPr lang="en-US" dirty="0">
              <a:solidFill>
                <a:schemeClr val="bg1"/>
              </a:solidFill>
            </a:endParaRPr>
          </a:p>
          <a:p>
            <a:pPr marL="0" indent="0">
              <a:buNone/>
            </a:pPr>
            <a:r>
              <a:rPr lang="en-US" dirty="0" err="1"/>
              <a:t>Second:Hiroshi</a:t>
            </a:r>
            <a:r>
              <a:rPr lang="en-US" dirty="0"/>
              <a:t> Harada(Kyoto University)</a:t>
            </a:r>
            <a:endParaRPr lang="en-001" dirty="0">
              <a:solidFill>
                <a:schemeClr val="bg1"/>
              </a:solidFill>
            </a:endParaRPr>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r>
              <a:rPr lang="en-US" dirty="0"/>
              <a:t>Approval of  the last meeting minutes</a:t>
            </a:r>
            <a:br>
              <a:rPr lang="en-US" dirty="0"/>
            </a:br>
            <a:r>
              <a:rPr lang="en-US" sz="2000" dirty="0"/>
              <a:t>[November Plenary]</a:t>
            </a:r>
            <a:br>
              <a:rPr lang="en-US" sz="2000" dirty="0"/>
            </a:br>
            <a:r>
              <a:rPr lang="en-US" sz="2000" dirty="0">
                <a:hlinkClick r:id="rId2"/>
              </a:rPr>
              <a:t>https://mentor.ieee.org/802.15/dcn/20/15-20-0353-00-04aa-november-virtual-interim-session-minutes.docx</a:t>
            </a:r>
            <a:br>
              <a:rPr lang="en-US" sz="2000" dirty="0"/>
            </a:br>
            <a:br>
              <a:rPr lang="en-US" sz="2000" dirty="0"/>
            </a:br>
            <a:r>
              <a:rPr lang="en-US" sz="2000" dirty="0"/>
              <a:t>[December Meeting]</a:t>
            </a:r>
            <a:br>
              <a:rPr lang="en-US" sz="2000" dirty="0"/>
            </a:br>
            <a:r>
              <a:rPr lang="en-US" sz="2000" dirty="0">
                <a:hlinkClick r:id="rId3"/>
              </a:rPr>
              <a:t>https://mentor.ieee.org/802.15/dcn/21/15-21-0010-00-04aa-tg4aa-jre-conference-call-minutes.docx</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43D6240-B01F-4106-B96B-E5A6849BDFAC}"/>
              </a:ext>
            </a:extLst>
          </p:cNvPr>
          <p:cNvSpPr txBox="1"/>
          <p:nvPr/>
        </p:nvSpPr>
        <p:spPr>
          <a:xfrm>
            <a:off x="606754" y="5128161"/>
            <a:ext cx="6048672" cy="707886"/>
          </a:xfrm>
          <a:prstGeom prst="rect">
            <a:avLst/>
          </a:prstGeom>
          <a:noFill/>
        </p:spPr>
        <p:txBody>
          <a:bodyPr wrap="square" rtlCol="0">
            <a:spAutoFit/>
          </a:bodyPr>
          <a:lstStyle/>
          <a:p>
            <a:r>
              <a:rPr lang="en-US" sz="2000" dirty="0"/>
              <a:t>There is no discussion or objections.</a:t>
            </a:r>
          </a:p>
          <a:p>
            <a:r>
              <a:rPr lang="en-US" sz="2000" dirty="0"/>
              <a:t>Last meeting minutes are unanimous consent</a:t>
            </a:r>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1484785"/>
            <a:ext cx="7772400" cy="1008111"/>
          </a:xfrm>
        </p:spPr>
        <p:txBody>
          <a:bodyPr/>
          <a:lstStyle/>
          <a:p>
            <a:r>
              <a:rPr lang="en-US" dirty="0"/>
              <a:t>Review Technical Proposals</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C631056F-0C9F-4EBA-BBAA-EB91D4A54ECE}"/>
              </a:ext>
            </a:extLst>
          </p:cNvPr>
          <p:cNvSpPr txBox="1"/>
          <p:nvPr/>
        </p:nvSpPr>
        <p:spPr>
          <a:xfrm>
            <a:off x="539552" y="2420888"/>
            <a:ext cx="7772400" cy="3508653"/>
          </a:xfrm>
          <a:prstGeom prst="rect">
            <a:avLst/>
          </a:prstGeom>
          <a:noFill/>
        </p:spPr>
        <p:txBody>
          <a:bodyPr wrap="square" rtlCol="0">
            <a:spAutoFit/>
          </a:bodyPr>
          <a:lstStyle/>
          <a:p>
            <a:pPr marL="171450" indent="-171450">
              <a:buFont typeface="Arial" panose="020B0604020202020204" pitchFamily="34" charset="0"/>
              <a:buChar char="•"/>
            </a:pPr>
            <a:r>
              <a:rPr lang="en-US" sz="3200" dirty="0">
                <a:latin typeface="Meiryo UI" panose="020B0604030504040204" pitchFamily="50" charset="-128"/>
                <a:ea typeface="Meiryo UI" panose="020B0604030504040204" pitchFamily="50" charset="-128"/>
              </a:rPr>
              <a:t>There are no additional proposals</a:t>
            </a:r>
          </a:p>
          <a:p>
            <a:pPr marL="171450" indent="-171450">
              <a:buFont typeface="Arial" panose="020B0604020202020204" pitchFamily="34" charset="0"/>
              <a:buChar char="•"/>
            </a:pPr>
            <a:r>
              <a:rPr lang="en-US" sz="3200" dirty="0">
                <a:latin typeface="Meiryo UI" panose="020B0604030504040204" pitchFamily="50" charset="-128"/>
                <a:ea typeface="Meiryo UI" panose="020B0604030504040204" pitchFamily="50" charset="-128"/>
              </a:rPr>
              <a:t>Consolidated proposals from Kyoto University and Lapis.</a:t>
            </a:r>
          </a:p>
          <a:p>
            <a:r>
              <a:rPr lang="en-US" sz="1800" dirty="0">
                <a:latin typeface="Meiryo UI" panose="020B0604030504040204" pitchFamily="50" charset="-128"/>
                <a:ea typeface="Meiryo UI" panose="020B0604030504040204" pitchFamily="50" charset="-128"/>
                <a:hlinkClick r:id="rId2"/>
              </a:rPr>
              <a:t>https://mentor.ieee.org/802.15/dcn/20/15-20-0385-00-04aa-technical-proposal-for-tg4aa-jre.pptx</a:t>
            </a:r>
            <a:endParaRPr lang="en-US" sz="1800" dirty="0">
              <a:latin typeface="Meiryo UI" panose="020B0604030504040204" pitchFamily="50" charset="-128"/>
              <a:ea typeface="Meiryo UI" panose="020B0604030504040204" pitchFamily="50" charset="-128"/>
            </a:endParaRPr>
          </a:p>
          <a:p>
            <a:endParaRPr lang="en-US" sz="1800" dirty="0">
              <a:latin typeface="Meiryo UI" panose="020B0604030504040204" pitchFamily="50" charset="-128"/>
              <a:ea typeface="Meiryo UI" panose="020B0604030504040204" pitchFamily="50" charset="-128"/>
            </a:endParaRPr>
          </a:p>
          <a:p>
            <a:r>
              <a:rPr lang="en-US" sz="1800" dirty="0">
                <a:latin typeface="Meiryo UI" panose="020B0604030504040204" pitchFamily="50" charset="-128"/>
                <a:ea typeface="Meiryo UI" panose="020B0604030504040204" pitchFamily="50" charset="-128"/>
                <a:hlinkClick r:id="rId3"/>
              </a:rPr>
              <a:t>https://mentor.ieee.org/802.15/dcn/20/15-20-0321-01-04aa-draft-consolidated-technical-proposals.xlsx</a:t>
            </a:r>
            <a:endParaRPr lang="en-US" sz="1800" dirty="0">
              <a:latin typeface="Meiryo UI" panose="020B0604030504040204" pitchFamily="50" charset="-128"/>
              <a:ea typeface="Meiryo UI" panose="020B0604030504040204" pitchFamily="50" charset="-128"/>
            </a:endParaRPr>
          </a:p>
          <a:p>
            <a:endParaRPr lang="en-US" sz="1800" dirty="0">
              <a:latin typeface="Meiryo UI" panose="020B0604030504040204" pitchFamily="50" charset="-128"/>
              <a:ea typeface="Meiryo UI" panose="020B0604030504040204" pitchFamily="50" charset="-128"/>
            </a:endParaRPr>
          </a:p>
          <a:p>
            <a:endParaRPr lang="en-001"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10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Draft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kumimoji="1" lang="en-US" altLang="ja-JP" dirty="0"/>
              <a:t>18 people attended.</a:t>
            </a:r>
            <a:endParaRPr kumimoji="1" lang="ja-JP" altLang="en-US" dirty="0"/>
          </a:p>
        </p:txBody>
      </p:sp>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799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3F40235F-F7E6-415E-8D72-734BDB73E7DE}"/>
              </a:ext>
            </a:extLst>
          </p:cNvPr>
          <p:cNvSpPr txBox="1"/>
          <p:nvPr/>
        </p:nvSpPr>
        <p:spPr>
          <a:xfrm>
            <a:off x="1259632" y="4293096"/>
            <a:ext cx="4680520" cy="646331"/>
          </a:xfrm>
          <a:prstGeom prst="rect">
            <a:avLst/>
          </a:prstGeom>
          <a:noFill/>
        </p:spPr>
        <p:txBody>
          <a:bodyPr wrap="square" rtlCol="0">
            <a:spAutoFit/>
          </a:bodyPr>
          <a:lstStyle/>
          <a:p>
            <a:r>
              <a:rPr lang="en-US" sz="1800" dirty="0"/>
              <a:t>Moved by John?</a:t>
            </a:r>
          </a:p>
          <a:p>
            <a:r>
              <a:rPr lang="en-US" sz="1800" dirty="0"/>
              <a:t>Second by Kunal Shah</a:t>
            </a:r>
            <a:endParaRPr lang="en-001" sz="1800" dirty="0"/>
          </a:p>
        </p:txBody>
      </p:sp>
      <p:sp>
        <p:nvSpPr>
          <p:cNvPr id="10" name="テキスト ボックス 9">
            <a:extLst>
              <a:ext uri="{FF2B5EF4-FFF2-40B4-BE49-F238E27FC236}">
                <a16:creationId xmlns:a16="http://schemas.microsoft.com/office/drawing/2014/main" id="{D22FBA6B-CFDE-486D-BEF9-175F5D579F3B}"/>
              </a:ext>
            </a:extLst>
          </p:cNvPr>
          <p:cNvSpPr txBox="1"/>
          <p:nvPr/>
        </p:nvSpPr>
        <p:spPr>
          <a:xfrm>
            <a:off x="4716016" y="4363147"/>
            <a:ext cx="3238128" cy="1361911"/>
          </a:xfrm>
          <a:prstGeom prst="rect">
            <a:avLst/>
          </a:prstGeom>
          <a:noFill/>
        </p:spPr>
        <p:txBody>
          <a:bodyPr wrap="square" rtlCol="0">
            <a:spAutoFit/>
          </a:bodyPr>
          <a:lstStyle/>
          <a:p>
            <a:pPr marL="0" indent="0">
              <a:buNone/>
            </a:pPr>
            <a:r>
              <a:rPr lang="en-US" dirty="0"/>
              <a:t>Moved: John? (Johnny?)</a:t>
            </a:r>
            <a:endParaRPr lang="en-US" dirty="0">
              <a:solidFill>
                <a:schemeClr val="bg1"/>
              </a:solidFill>
            </a:endParaRPr>
          </a:p>
          <a:p>
            <a:pPr marL="0" indent="0">
              <a:buNone/>
            </a:pPr>
            <a:r>
              <a:rPr lang="en-US" dirty="0" err="1"/>
              <a:t>Second:Shah</a:t>
            </a:r>
            <a:r>
              <a:rPr lang="en-US" dirty="0"/>
              <a:t> Kunal(ITRON)</a:t>
            </a:r>
            <a:endParaRPr lang="en-US" dirty="0">
              <a:solidFill>
                <a:schemeClr val="bg1"/>
              </a:solidFill>
            </a:endParaRPr>
          </a:p>
          <a:p>
            <a:pPr marL="0" indent="0">
              <a:buNone/>
            </a:pPr>
            <a:r>
              <a:rPr lang="en-US" dirty="0"/>
              <a:t>There is no discussion or objections.</a:t>
            </a:r>
          </a:p>
          <a:p>
            <a:pPr marL="0" indent="0">
              <a:buNone/>
            </a:pPr>
            <a:r>
              <a:rPr lang="en-US" dirty="0"/>
              <a:t>Recess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8881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58959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12th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Review Technical proposals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solidFill>
                  <a:srgbClr val="0000FF"/>
                </a:solidFill>
              </a:rPr>
              <a:t>13th Wednesday PM3(18:00-19:00)</a:t>
            </a:r>
          </a:p>
          <a:p>
            <a:pPr marL="800100" lvl="1" indent="-342900">
              <a:buFont typeface="+mj-lt"/>
              <a:buAutoNum type="arabicPeriod"/>
            </a:pPr>
            <a:r>
              <a:rPr lang="en-US" sz="1600" dirty="0">
                <a:solidFill>
                  <a:srgbClr val="0000FF"/>
                </a:solidFill>
              </a:rPr>
              <a:t>OPEN</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Continue Session1</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r>
              <a:rPr lang="en-US" altLang="ja-JP" sz="16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8" name="テキスト ボックス 7">
            <a:extLst>
              <a:ext uri="{FF2B5EF4-FFF2-40B4-BE49-F238E27FC236}">
                <a16:creationId xmlns:a16="http://schemas.microsoft.com/office/drawing/2014/main" id="{4A6018E1-CFA2-4CAD-8B5B-69B085D7439C}"/>
              </a:ext>
            </a:extLst>
          </p:cNvPr>
          <p:cNvSpPr txBox="1"/>
          <p:nvPr/>
        </p:nvSpPr>
        <p:spPr>
          <a:xfrm>
            <a:off x="5220072" y="4509120"/>
            <a:ext cx="3238128"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Shah Kunal(ITRON)</a:t>
            </a:r>
          </a:p>
          <a:p>
            <a:pPr marL="0" indent="0">
              <a:buNone/>
            </a:pPr>
            <a:r>
              <a:rPr lang="en-US" dirty="0" err="1"/>
              <a:t>Second:Hiroshi</a:t>
            </a:r>
            <a:r>
              <a:rPr lang="en-US" dirty="0"/>
              <a:t> Harada(Kyoto University)</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176066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4015F76D-8BB9-44A9-B43C-37A9D7BDD7EA}"/>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175567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January Interim</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January 12</a:t>
            </a:r>
            <a:r>
              <a:rPr lang="en-US" altLang="ja-JP" baseline="30000" dirty="0"/>
              <a:t>th</a:t>
            </a:r>
            <a:r>
              <a:rPr lang="en-US" altLang="ja-JP" dirty="0"/>
              <a:t>/13</a:t>
            </a:r>
            <a:r>
              <a:rPr lang="en-US" altLang="ja-JP" baseline="30000" dirty="0"/>
              <a:t>th</a:t>
            </a:r>
            <a:r>
              <a:rPr lang="en-US" altLang="ja-JP" dirty="0"/>
              <a:t>/19</a:t>
            </a:r>
            <a:r>
              <a:rPr lang="en-US" altLang="ja-JP" baseline="30000" dirty="0"/>
              <a:t>th</a:t>
            </a:r>
            <a:r>
              <a:rPr lang="en-US" altLang="ja-JP" dirty="0"/>
              <a:t>/20</a:t>
            </a:r>
            <a:r>
              <a:rPr lang="en-US" altLang="ja-JP" baseline="30000" dirty="0"/>
              <a:t>th</a:t>
            </a:r>
            <a:r>
              <a:rPr lang="en-US" altLang="ja-JP" dirty="0"/>
              <a:t>,2021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2868651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コンテンツ プレースホルダー 1">
            <a:extLst>
              <a:ext uri="{FF2B5EF4-FFF2-40B4-BE49-F238E27FC236}">
                <a16:creationId xmlns:a16="http://schemas.microsoft.com/office/drawing/2014/main" id="{C419714E-034A-4DD4-AD6E-41A69D31C12D}"/>
              </a:ext>
            </a:extLst>
          </p:cNvPr>
          <p:cNvSpPr>
            <a:spLocks noGrp="1"/>
          </p:cNvSpPr>
          <p:nvPr>
            <p:ph idx="1"/>
          </p:nvPr>
        </p:nvSpPr>
        <p:spPr>
          <a:xfrm>
            <a:off x="685800" y="1981200"/>
            <a:ext cx="7772400" cy="4114800"/>
          </a:xfrm>
        </p:spPr>
        <p:txBody>
          <a:bodyPr/>
          <a:lstStyle/>
          <a:p>
            <a:endParaRPr kumimoji="1" lang="ja-JP" altLang="en-US" dirty="0"/>
          </a:p>
        </p:txBody>
      </p:sp>
    </p:spTree>
    <p:extLst>
      <p:ext uri="{BB962C8B-B14F-4D97-AF65-F5344CB8AC3E}">
        <p14:creationId xmlns:p14="http://schemas.microsoft.com/office/powerpoint/2010/main" val="45370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49301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251520" y="2130425"/>
            <a:ext cx="8568952" cy="3098775"/>
          </a:xfrm>
        </p:spPr>
        <p:txBody>
          <a:bodyPr/>
          <a:lstStyle/>
          <a:p>
            <a:r>
              <a:rPr lang="en-US" sz="3200" dirty="0"/>
              <a:t>OPEN</a:t>
            </a:r>
            <a:br>
              <a:rPr lang="en-US" sz="3200" dirty="0"/>
            </a:br>
            <a:r>
              <a:rPr lang="en-US" sz="3200" dirty="0"/>
              <a:t>(Start of session3)</a:t>
            </a:r>
            <a:br>
              <a:rPr lang="en-US" sz="3200" dirty="0"/>
            </a:br>
            <a:r>
              <a:rPr lang="en-US" sz="3200" dirty="0"/>
              <a:t>EST: 19</a:t>
            </a:r>
            <a:r>
              <a:rPr lang="en-US" sz="3200" baseline="30000" dirty="0"/>
              <a:t>th</a:t>
            </a:r>
            <a:r>
              <a:rPr lang="en-US" sz="3200" dirty="0"/>
              <a:t> ,January  Tuesday 18:00(PM3)</a:t>
            </a:r>
            <a:br>
              <a:rPr lang="en-US" sz="3200" dirty="0"/>
            </a:br>
            <a:r>
              <a:rPr lang="en-US" sz="3200" dirty="0"/>
              <a:t>GMT: 19</a:t>
            </a:r>
            <a:r>
              <a:rPr lang="en-US" sz="3200" baseline="30000" dirty="0"/>
              <a:t>th</a:t>
            </a:r>
            <a:r>
              <a:rPr lang="en-US" sz="3200" dirty="0"/>
              <a:t>,January Tuesday 23:00</a:t>
            </a:r>
            <a:br>
              <a:rPr lang="en-US" sz="3200" dirty="0"/>
            </a:br>
            <a:r>
              <a:rPr lang="en-US" sz="3200" dirty="0"/>
              <a:t>JST: 20</a:t>
            </a:r>
            <a:r>
              <a:rPr lang="en-US" sz="3200" baseline="30000" dirty="0"/>
              <a:t>th</a:t>
            </a:r>
            <a:r>
              <a:rPr lang="en-US" sz="3200" dirty="0"/>
              <a:t>, January Wednesday 8:00</a:t>
            </a:r>
            <a:br>
              <a:rPr lang="en-US" sz="3200" dirty="0"/>
            </a:br>
            <a:endParaRPr lang="en-001" sz="32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25077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8AA3BEFD-ECDC-4DD2-8F4F-6CBFAB548935}"/>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pPr marL="0" indent="0">
              <a:buNone/>
            </a:pPr>
            <a:endParaRPr lang="en-US" altLang="ja-JP" sz="2800" dirty="0"/>
          </a:p>
          <a:p>
            <a:pPr marL="0" indent="0">
              <a:buNone/>
            </a:pPr>
            <a:r>
              <a:rPr lang="en-US" altLang="ja-JP" sz="2800" dirty="0"/>
              <a:t>If you have login problem to IMAT, please inform to</a:t>
            </a:r>
          </a:p>
          <a:p>
            <a:pPr marL="0" indent="0">
              <a:buNone/>
            </a:pPr>
            <a:r>
              <a:rPr lang="en-US" dirty="0"/>
              <a:t>Rick Alfvin&lt;</a:t>
            </a:r>
            <a:r>
              <a:rPr lang="en-US" u="sng" dirty="0">
                <a:hlinkClick r:id="rId3"/>
              </a:rPr>
              <a:t>ralfvin@gmail.com</a:t>
            </a:r>
            <a:r>
              <a:rPr lang="en-US" dirty="0"/>
              <a:t>&gt;</a:t>
            </a:r>
            <a:endParaRPr lang="en-US" altLang="ja-JP" sz="2800" dirty="0"/>
          </a:p>
          <a:p>
            <a:endParaRPr kumimoji="1" lang="ja-JP" altLang="en-US" sz="2000" dirty="0"/>
          </a:p>
        </p:txBody>
      </p:sp>
    </p:spTree>
    <p:extLst>
      <p:ext uri="{BB962C8B-B14F-4D97-AF65-F5344CB8AC3E}">
        <p14:creationId xmlns:p14="http://schemas.microsoft.com/office/powerpoint/2010/main" val="2223863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graphicFrame>
        <p:nvGraphicFramePr>
          <p:cNvPr id="9" name="コンテンツ プレースホルダー 8"/>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1/11</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1/12</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1/13</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1/14</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1/15</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graphicFrame>
        <p:nvGraphicFramePr>
          <p:cNvPr id="8" name="コンテンツ プレースホルダー 8">
            <a:extLst>
              <a:ext uri="{FF2B5EF4-FFF2-40B4-BE49-F238E27FC236}">
                <a16:creationId xmlns:a16="http://schemas.microsoft.com/office/drawing/2014/main" id="{D851F31A-8409-4168-AFA0-6D32C1EDF7FE}"/>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1/21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1/22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吹き出し: 角を丸めた四角形 1">
            <a:extLst>
              <a:ext uri="{FF2B5EF4-FFF2-40B4-BE49-F238E27FC236}">
                <a16:creationId xmlns:a16="http://schemas.microsoft.com/office/drawing/2014/main" id="{FBE235FE-F876-45D8-A9EA-51D79756B604}"/>
              </a:ext>
            </a:extLst>
          </p:cNvPr>
          <p:cNvSpPr/>
          <p:nvPr/>
        </p:nvSpPr>
        <p:spPr bwMode="auto">
          <a:xfrm>
            <a:off x="5580112" y="5445224"/>
            <a:ext cx="1512168" cy="432048"/>
          </a:xfrm>
          <a:prstGeom prst="wedgeRoundRectCallout">
            <a:avLst>
              <a:gd name="adj1" fmla="val -41381"/>
              <a:gd name="adj2" fmla="val 105651"/>
              <a:gd name="adj3" fmla="val 16667"/>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Updated</a:t>
            </a:r>
            <a:endParaRPr kumimoji="0" lang="en-001" sz="20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67462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556792"/>
            <a:ext cx="8640960" cy="4328120"/>
          </a:xfrm>
          <a:ln/>
        </p:spPr>
        <p:txBody>
          <a:bodyPr>
            <a:normAutofit fontScale="92500" lnSpcReduction="10000"/>
          </a:bodyPr>
          <a:lstStyle/>
          <a:p>
            <a:r>
              <a:rPr lang="en-US" altLang="ja-JP" sz="2400" dirty="0"/>
              <a:t>12th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Review Technical proposals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13th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Session1</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xfrm>
            <a:off x="478532" y="685800"/>
            <a:ext cx="7979668" cy="1066800"/>
          </a:xfrm>
          <a:ln/>
        </p:spPr>
        <p:txBody>
          <a:bodyPr/>
          <a:lstStyle/>
          <a:p>
            <a:r>
              <a:rPr lang="en-US" altLang="ja-JP" b="1" dirty="0"/>
              <a:t>Updated Agenda items for the week</a:t>
            </a:r>
            <a:endParaRPr lang="ja-JP" altLang="ja-JP" b="1" dirty="0"/>
          </a:p>
        </p:txBody>
      </p:sp>
      <p:sp>
        <p:nvSpPr>
          <p:cNvPr id="6" name="スライド番号プレースホルダー 5"/>
          <p:cNvSpPr>
            <a:spLocks noGrp="1"/>
          </p:cNvSpPr>
          <p:nvPr>
            <p:ph type="sldNum" sz="quarter" idx="12"/>
          </p:nvPr>
        </p:nvSpPr>
        <p:spPr>
          <a:xfrm>
            <a:off x="4344988" y="6249662"/>
            <a:ext cx="530225" cy="182562"/>
          </a:xfrm>
        </p:spPr>
        <p:txBody>
          <a:bodyPr/>
          <a:lstStyle/>
          <a:p>
            <a:r>
              <a:rPr lang="en-US" altLang="ja-JP" dirty="0"/>
              <a:t>Slide </a:t>
            </a:r>
            <a:fld id="{38E6254A-D985-444C-BBE9-59789D09939F}" type="slidenum">
              <a:rPr lang="en-US" altLang="ja-JP"/>
              <a:pPr/>
              <a:t>26</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249662"/>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556792"/>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19th Tuesday PM3(18:00-20:00)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updated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sz="1200" dirty="0">
                <a:solidFill>
                  <a:srgbClr val="0000FF"/>
                </a:solidFill>
              </a:rPr>
              <a:t>Proposal from Kyoto University</a:t>
            </a:r>
          </a:p>
          <a:p>
            <a:pPr marL="800100" lvl="1" indent="-342900">
              <a:buFont typeface="+mj-lt"/>
              <a:buAutoNum type="arabicPeriod"/>
            </a:pPr>
            <a:r>
              <a:rPr lang="en-US" sz="1200" dirty="0">
                <a:solidFill>
                  <a:srgbClr val="0000FF"/>
                </a:solidFill>
              </a:rPr>
              <a:t>Updated draft review</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
        <p:nvSpPr>
          <p:cNvPr id="8" name="Rectangle 3">
            <a:extLst>
              <a:ext uri="{FF2B5EF4-FFF2-40B4-BE49-F238E27FC236}">
                <a16:creationId xmlns:a16="http://schemas.microsoft.com/office/drawing/2014/main" id="{BD787427-204D-47D7-9802-0F5A97059A74}"/>
              </a:ext>
            </a:extLst>
          </p:cNvPr>
          <p:cNvSpPr txBox="1">
            <a:spLocks noChangeArrowheads="1"/>
          </p:cNvSpPr>
          <p:nvPr/>
        </p:nvSpPr>
        <p:spPr bwMode="auto">
          <a:xfrm>
            <a:off x="4610108" y="3748593"/>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20</a:t>
            </a:r>
            <a:r>
              <a:rPr lang="en-US" altLang="ja-JP" sz="2000" kern="0" baseline="30000" dirty="0"/>
              <a:t>th</a:t>
            </a:r>
            <a:r>
              <a:rPr lang="en-US" altLang="ja-JP" sz="2000" kern="0" dirty="0"/>
              <a:t> WednesdayPM3(18:00-20:00)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Session3</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9" name="テキスト ボックス 8">
            <a:extLst>
              <a:ext uri="{FF2B5EF4-FFF2-40B4-BE49-F238E27FC236}">
                <a16:creationId xmlns:a16="http://schemas.microsoft.com/office/drawing/2014/main" id="{03FFE373-F4D8-4069-AABD-35028DC444AD}"/>
              </a:ext>
            </a:extLst>
          </p:cNvPr>
          <p:cNvSpPr txBox="1"/>
          <p:nvPr/>
        </p:nvSpPr>
        <p:spPr>
          <a:xfrm>
            <a:off x="2423227" y="5329080"/>
            <a:ext cx="2592288" cy="938719"/>
          </a:xfrm>
          <a:prstGeom prst="rect">
            <a:avLst/>
          </a:prstGeom>
          <a:solidFill>
            <a:srgbClr val="92D050"/>
          </a:solidFill>
        </p:spPr>
        <p:txBody>
          <a:bodyPr wrap="square" rtlCol="0">
            <a:spAutoFit/>
          </a:bodyPr>
          <a:lstStyle/>
          <a:p>
            <a:pPr marL="0" indent="0">
              <a:buNone/>
            </a:pPr>
            <a:r>
              <a:rPr lang="en-US" sz="1100" dirty="0">
                <a:solidFill>
                  <a:srgbClr val="92D050"/>
                </a:solidFill>
              </a:rPr>
              <a:t>Agree any changes to the Agenda</a:t>
            </a:r>
          </a:p>
          <a:p>
            <a:pPr marL="0" indent="0">
              <a:buNone/>
            </a:pPr>
            <a:r>
              <a:rPr lang="en-US" sz="1100" dirty="0">
                <a:solidFill>
                  <a:srgbClr val="92D050"/>
                </a:solidFill>
              </a:rPr>
              <a:t>Moved: Shah Kunal(ITRON)</a:t>
            </a:r>
          </a:p>
          <a:p>
            <a:pPr marL="0" indent="0">
              <a:buNone/>
            </a:pPr>
            <a:r>
              <a:rPr lang="en-US" sz="1100" dirty="0" err="1">
                <a:solidFill>
                  <a:srgbClr val="92D050"/>
                </a:solidFill>
              </a:rPr>
              <a:t>Second:Hiroshi</a:t>
            </a:r>
            <a:r>
              <a:rPr lang="en-US" sz="1100" dirty="0">
                <a:solidFill>
                  <a:srgbClr val="92D050"/>
                </a:solidFill>
              </a:rPr>
              <a:t> Harada(Kyoto University)</a:t>
            </a:r>
            <a:endParaRPr lang="en-001" sz="1100" dirty="0">
              <a:solidFill>
                <a:srgbClr val="92D050"/>
              </a:solidFill>
            </a:endParaRPr>
          </a:p>
          <a:p>
            <a:pPr marL="0" indent="0">
              <a:buNone/>
            </a:pPr>
            <a:r>
              <a:rPr lang="en-US" sz="1100" dirty="0">
                <a:solidFill>
                  <a:srgbClr val="92D050"/>
                </a:solidFill>
              </a:rPr>
              <a:t>There is no discussion or objections.</a:t>
            </a:r>
          </a:p>
          <a:p>
            <a:pPr marL="0" indent="0">
              <a:buNone/>
            </a:pPr>
            <a:r>
              <a:rPr lang="en-US" sz="1100" dirty="0">
                <a:solidFill>
                  <a:srgbClr val="92D050"/>
                </a:solidFill>
              </a:rPr>
              <a:t>Agenda is approved  unanimous consent.</a:t>
            </a:r>
          </a:p>
        </p:txBody>
      </p:sp>
      <p:sp>
        <p:nvSpPr>
          <p:cNvPr id="2" name="吹き出し: 角を丸めた四角形 1">
            <a:extLst>
              <a:ext uri="{FF2B5EF4-FFF2-40B4-BE49-F238E27FC236}">
                <a16:creationId xmlns:a16="http://schemas.microsoft.com/office/drawing/2014/main" id="{05B503FD-1381-427D-83D9-8C9F84840D20}"/>
              </a:ext>
            </a:extLst>
          </p:cNvPr>
          <p:cNvSpPr/>
          <p:nvPr/>
        </p:nvSpPr>
        <p:spPr bwMode="auto">
          <a:xfrm>
            <a:off x="7337698" y="4316420"/>
            <a:ext cx="1567036" cy="396279"/>
          </a:xfrm>
          <a:prstGeom prst="wedgeRoundRectCallout">
            <a:avLst>
              <a:gd name="adj1" fmla="val -59145"/>
              <a:gd name="adj2" fmla="val -98121"/>
              <a:gd name="adj3" fmla="val 16667"/>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Additional session</a:t>
            </a:r>
            <a:endParaRPr kumimoji="0" lang="en-001"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18209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r>
              <a:rPr lang="en-US" dirty="0"/>
              <a:t>Approval of  the last meeting minutes</a:t>
            </a:r>
            <a:br>
              <a:rPr lang="en-US" dirty="0"/>
            </a:br>
            <a:r>
              <a:rPr lang="en-US" sz="2000" dirty="0"/>
              <a:t>[November Plenary]</a:t>
            </a:r>
            <a:br>
              <a:rPr lang="en-US" sz="2000" dirty="0"/>
            </a:br>
            <a:r>
              <a:rPr lang="en-US" sz="2000" dirty="0">
                <a:hlinkClick r:id="rId2"/>
              </a:rPr>
              <a:t>https://mentor.ieee.org/802.15/dcn/20/15-20-0353-00-04aa-november-virtual-interim-session-minutes.docx</a:t>
            </a:r>
            <a:br>
              <a:rPr lang="en-US" sz="2000" dirty="0"/>
            </a:br>
            <a:br>
              <a:rPr lang="en-US" sz="2000" dirty="0"/>
            </a:br>
            <a:r>
              <a:rPr lang="en-US" sz="2000" dirty="0"/>
              <a:t>[December Meeting]</a:t>
            </a:r>
            <a:br>
              <a:rPr lang="en-US" sz="2000" dirty="0"/>
            </a:br>
            <a:r>
              <a:rPr lang="en-US" sz="2000" dirty="0">
                <a:hlinkClick r:id="rId3"/>
              </a:rPr>
              <a:t>https://mentor.ieee.org/802.15/dcn/21/15-21-0010-00-04aa-tg4aa-jre-conference-call-minutes.docx</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B194567E-8EBC-4DCE-86C9-5FD76A3DD6DD}"/>
              </a:ext>
            </a:extLst>
          </p:cNvPr>
          <p:cNvSpPr txBox="1"/>
          <p:nvPr/>
        </p:nvSpPr>
        <p:spPr>
          <a:xfrm>
            <a:off x="2423227" y="5329080"/>
            <a:ext cx="2592288" cy="938719"/>
          </a:xfrm>
          <a:prstGeom prst="rect">
            <a:avLst/>
          </a:prstGeom>
          <a:solidFill>
            <a:srgbClr val="92D050"/>
          </a:solidFill>
        </p:spPr>
        <p:txBody>
          <a:bodyPr wrap="square" rtlCol="0">
            <a:spAutoFit/>
          </a:bodyPr>
          <a:lstStyle/>
          <a:p>
            <a:pPr marL="0" indent="0">
              <a:buNone/>
            </a:pPr>
            <a:r>
              <a:rPr lang="en-US" sz="1100" dirty="0">
                <a:solidFill>
                  <a:srgbClr val="92D050"/>
                </a:solidFill>
              </a:rPr>
              <a:t>Agree any changes to the Agenda</a:t>
            </a:r>
          </a:p>
          <a:p>
            <a:pPr marL="0" indent="0">
              <a:buNone/>
            </a:pPr>
            <a:r>
              <a:rPr lang="en-US" sz="1100" dirty="0">
                <a:solidFill>
                  <a:srgbClr val="92D050"/>
                </a:solidFill>
              </a:rPr>
              <a:t>Moved: Shah Kunal(ITRON)</a:t>
            </a:r>
          </a:p>
          <a:p>
            <a:pPr marL="0" indent="0">
              <a:buNone/>
            </a:pPr>
            <a:r>
              <a:rPr lang="en-US" sz="1100" dirty="0" err="1">
                <a:solidFill>
                  <a:srgbClr val="92D050"/>
                </a:solidFill>
              </a:rPr>
              <a:t>Second:Hiroshi</a:t>
            </a:r>
            <a:r>
              <a:rPr lang="en-US" sz="1100" dirty="0">
                <a:solidFill>
                  <a:srgbClr val="92D050"/>
                </a:solidFill>
              </a:rPr>
              <a:t> Harada(Kyoto University)</a:t>
            </a:r>
            <a:endParaRPr lang="en-001" sz="1100" dirty="0">
              <a:solidFill>
                <a:srgbClr val="92D050"/>
              </a:solidFill>
            </a:endParaRPr>
          </a:p>
          <a:p>
            <a:pPr marL="0" indent="0">
              <a:buNone/>
            </a:pPr>
            <a:r>
              <a:rPr lang="en-US" sz="1100" dirty="0">
                <a:solidFill>
                  <a:srgbClr val="92D050"/>
                </a:solidFill>
              </a:rPr>
              <a:t>There is no discussion or objections.</a:t>
            </a:r>
          </a:p>
          <a:p>
            <a:pPr marL="0" indent="0">
              <a:buNone/>
            </a:pPr>
            <a:r>
              <a:rPr lang="en-US" sz="1100" dirty="0">
                <a:solidFill>
                  <a:srgbClr val="92D050"/>
                </a:solidFill>
              </a:rPr>
              <a:t>Agenda is approved  unanimous consent.</a:t>
            </a:r>
          </a:p>
        </p:txBody>
      </p:sp>
    </p:spTree>
    <p:extLst>
      <p:ext uri="{BB962C8B-B14F-4D97-AF65-F5344CB8AC3E}">
        <p14:creationId xmlns:p14="http://schemas.microsoft.com/office/powerpoint/2010/main" val="104576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Proposal from Kyoto University</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p>
          <a:p>
            <a:pPr marL="0" indent="0">
              <a:buNone/>
            </a:pPr>
            <a:r>
              <a:rPr lang="en-US" dirty="0"/>
              <a:t>Document No: 15-21-0056-00-04aa</a:t>
            </a:r>
            <a:endParaRPr lang="en-US" dirty="0">
              <a:hlinkClick r:id="rId2"/>
            </a:endParaRPr>
          </a:p>
          <a:p>
            <a:pPr marL="0" indent="0">
              <a:buNone/>
            </a:pPr>
            <a:r>
              <a:rPr lang="en-US" dirty="0">
                <a:hlinkClick r:id="rId2"/>
              </a:rPr>
              <a:t>https://mentor.ieee.org/802.15/dcn/21/15-21-0056-00-04aa-technical-proposal-on-channel-numbering-for-tg4aa-jre.pptx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28</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4233083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Draft1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a:xfrm>
            <a:off x="685800" y="1556792"/>
            <a:ext cx="7772400" cy="4251325"/>
          </a:xfrm>
        </p:spPr>
        <p:txBody>
          <a:bodyPr/>
          <a:lstStyle/>
          <a:p>
            <a:r>
              <a:rPr lang="en-US" sz="1600" dirty="0"/>
              <a:t>Draft1 is uploaded on following link(voting member only)</a:t>
            </a:r>
          </a:p>
          <a:p>
            <a:pPr marL="0" indent="0">
              <a:buNone/>
            </a:pPr>
            <a:r>
              <a:rPr lang="en-US" sz="1600" dirty="0"/>
              <a:t>P802.15.4aa-D1</a:t>
            </a:r>
          </a:p>
          <a:p>
            <a:pPr marL="0" indent="0">
              <a:buNone/>
            </a:pPr>
            <a:endParaRPr lang="en-US" sz="1600" dirty="0"/>
          </a:p>
          <a:p>
            <a:r>
              <a:rPr lang="en-US" sz="1600" dirty="0"/>
              <a:t>Comments from draft0</a:t>
            </a:r>
          </a:p>
          <a:p>
            <a:pPr marL="0" indent="0">
              <a:buNone/>
            </a:pPr>
            <a:r>
              <a:rPr lang="en-US" sz="1600" dirty="0"/>
              <a:t>Document No:15-21-0059-00-04aa</a:t>
            </a:r>
          </a:p>
          <a:p>
            <a:pPr marL="0" indent="0">
              <a:buNone/>
            </a:pPr>
            <a:r>
              <a:rPr lang="en-US" sz="1600" dirty="0">
                <a:hlinkClick r:id="rId2"/>
              </a:rPr>
              <a:t>https://mentor.ieee.org/802.15/dcn/21/15-21-0059-00-04aa-draft-0-comment-resolutions.xlsx</a:t>
            </a:r>
            <a:endParaRPr lang="en-US" sz="1600" dirty="0"/>
          </a:p>
          <a:p>
            <a:pPr marL="0" indent="0">
              <a:buNone/>
            </a:pPr>
            <a:endParaRPr lang="en-US" sz="1600" dirty="0"/>
          </a:p>
          <a:p>
            <a:r>
              <a:rPr lang="en-US" sz="1600" dirty="0"/>
              <a:t>Channel Plan Consideration</a:t>
            </a:r>
          </a:p>
          <a:p>
            <a:pPr marL="0" indent="0">
              <a:buNone/>
            </a:pPr>
            <a:r>
              <a:rPr lang="en-US" sz="1600" dirty="0"/>
              <a:t>Document No:15-21-0060-00-04aa</a:t>
            </a:r>
          </a:p>
          <a:p>
            <a:pPr marL="0" indent="0">
              <a:buNone/>
            </a:pPr>
            <a:r>
              <a:rPr lang="en-US" sz="1600" dirty="0">
                <a:hlinkClick r:id="rId3"/>
              </a:rPr>
              <a:t>https://mentor.ieee.org/802.15/dcn/21/15-21-0060-00-04aa-920mhz-channel-plan-consideration.xlsx</a:t>
            </a:r>
            <a:endParaRPr lang="en-US" sz="1600" dirty="0"/>
          </a:p>
          <a:p>
            <a:pPr marL="0" indent="0">
              <a:buNone/>
            </a:pPr>
            <a:endParaRPr lang="en-US" sz="1600" dirty="0"/>
          </a:p>
          <a:p>
            <a:r>
              <a:rPr lang="en-US" sz="1600" dirty="0"/>
              <a:t>Transmit Mask Consideration</a:t>
            </a:r>
          </a:p>
          <a:p>
            <a:pPr marL="0" indent="0">
              <a:buNone/>
            </a:pPr>
            <a:r>
              <a:rPr lang="en-US" sz="1600" dirty="0"/>
              <a:t>Document No:15-21-0061-00-04aa</a:t>
            </a:r>
          </a:p>
          <a:p>
            <a:pPr marL="0" indent="0">
              <a:buNone/>
            </a:pPr>
            <a:r>
              <a:rPr lang="en-US" sz="1600" dirty="0">
                <a:hlinkClick r:id="rId4"/>
              </a:rPr>
              <a:t>https://mentor.ieee.org/802.15/dcn/21/15-21-0061-00-04aa-transmit-mask-consideration.xlsx</a:t>
            </a:r>
            <a:endParaRPr lang="en-US" sz="1600" dirty="0"/>
          </a:p>
          <a:p>
            <a:pPr marL="0" indent="0">
              <a:buNone/>
            </a:pPr>
            <a:endParaRPr lang="en-001" sz="1600"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29</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35051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146091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251520" y="2130425"/>
            <a:ext cx="8568952" cy="3098775"/>
          </a:xfrm>
        </p:spPr>
        <p:txBody>
          <a:bodyPr/>
          <a:lstStyle/>
          <a:p>
            <a:r>
              <a:rPr lang="en-US" sz="3200" dirty="0"/>
              <a:t>OPEN</a:t>
            </a:r>
            <a:br>
              <a:rPr lang="en-US" sz="3200" dirty="0"/>
            </a:br>
            <a:r>
              <a:rPr lang="en-US" sz="3200" dirty="0"/>
              <a:t>(Start of session4)</a:t>
            </a:r>
            <a:br>
              <a:rPr lang="en-US" sz="3200" dirty="0"/>
            </a:br>
            <a:r>
              <a:rPr lang="en-US" sz="3200" dirty="0"/>
              <a:t>EST: 20</a:t>
            </a:r>
            <a:r>
              <a:rPr lang="en-US" sz="3200" baseline="30000" dirty="0"/>
              <a:t>th</a:t>
            </a:r>
            <a:r>
              <a:rPr lang="en-US" sz="3200" dirty="0"/>
              <a:t> ,January  Wednesday 18:00(PM3)</a:t>
            </a:r>
            <a:br>
              <a:rPr lang="en-US" sz="3200" dirty="0"/>
            </a:br>
            <a:r>
              <a:rPr lang="en-US" sz="3200" dirty="0"/>
              <a:t>GMT: 20</a:t>
            </a:r>
            <a:r>
              <a:rPr lang="en-US" sz="3200" baseline="30000" dirty="0"/>
              <a:t>th</a:t>
            </a:r>
            <a:r>
              <a:rPr lang="en-US" sz="3200" dirty="0"/>
              <a:t>,January Wednesday 23:00</a:t>
            </a:r>
            <a:br>
              <a:rPr lang="en-US" sz="3200" dirty="0"/>
            </a:br>
            <a:r>
              <a:rPr lang="en-US" sz="3200" dirty="0"/>
              <a:t>JST: 21</a:t>
            </a:r>
            <a:r>
              <a:rPr lang="en-US" sz="3200" baseline="30000" dirty="0"/>
              <a:t>th</a:t>
            </a:r>
            <a:r>
              <a:rPr lang="en-US" sz="3200" dirty="0"/>
              <a:t>, January Thursday 8:00</a:t>
            </a:r>
            <a:br>
              <a:rPr lang="en-US" sz="3200" dirty="0"/>
            </a:br>
            <a:endParaRPr lang="en-001" sz="32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31</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51474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32</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483493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23528" y="1700809"/>
            <a:ext cx="8287072"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CA(Coexistence Assurance) document</a:t>
            </a:r>
          </a:p>
          <a:p>
            <a:endParaRPr 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3249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a:t>
            </a:r>
            <a:r>
              <a:rPr lang="en-US" altLang="ja-JP" sz="2800" dirty="0" err="1">
                <a:latin typeface="Meiryo UI" panose="020B0604030504040204" pitchFamily="50" charset="-128"/>
                <a:ea typeface="Meiryo UI" panose="020B0604030504040204" pitchFamily="50" charset="-128"/>
              </a:rPr>
              <a:t>xx</a:t>
            </a:r>
            <a:r>
              <a:rPr lang="en-US" altLang="ja-JP" sz="2800" baseline="30000" dirty="0" err="1">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Feb(JST)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3" name="日付プレースホルダー 2">
            <a:extLst>
              <a:ext uri="{FF2B5EF4-FFF2-40B4-BE49-F238E27FC236}">
                <a16:creationId xmlns:a16="http://schemas.microsoft.com/office/drawing/2014/main" id="{E3CDE867-2893-4D98-A891-1C9067A77C8C}"/>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March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63121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Draft discussion</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CA documents</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0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36</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37</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511600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38</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39</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749288300"/>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1/11</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1/12</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1/13</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1/14</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1/15</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graphicFrame>
        <p:nvGraphicFramePr>
          <p:cNvPr id="8" name="コンテンツ プレースホルダー 8">
            <a:extLst>
              <a:ext uri="{FF2B5EF4-FFF2-40B4-BE49-F238E27FC236}">
                <a16:creationId xmlns:a16="http://schemas.microsoft.com/office/drawing/2014/main" id="{D851F31A-8409-4168-AFA0-6D32C1EDF7FE}"/>
              </a:ext>
            </a:extLst>
          </p:cNvPr>
          <p:cNvGraphicFramePr>
            <a:graphicFrameLocks/>
          </p:cNvGraphicFramePr>
          <p:nvPr>
            <p:extLst>
              <p:ext uri="{D42A27DB-BD31-4B8C-83A1-F6EECF244321}">
                <p14:modId xmlns:p14="http://schemas.microsoft.com/office/powerpoint/2010/main" val="1132674631"/>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1/21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1/22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3255</TotalTime>
  <Words>2041</Words>
  <Application>Microsoft Office PowerPoint</Application>
  <PresentationFormat>画面に合わせる (4:3)</PresentationFormat>
  <Paragraphs>501</Paragraphs>
  <Slides>39</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39</vt:i4>
      </vt:variant>
    </vt:vector>
  </HeadingPairs>
  <TitlesOfParts>
    <vt:vector size="46"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January Interim Teleconference  Opening report  on January 12th/13th/19th/20th,2021</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Plan for TG4aa meetings</vt:lpstr>
      <vt:lpstr>Agenda items for the week</vt:lpstr>
      <vt:lpstr>Approval of  the last meeting minutes [November Plenary] https://mentor.ieee.org/802.15/dcn/20/15-20-0353-00-04aa-november-virtual-interim-session-minutes.docx  [December Meeting] https://mentor.ieee.org/802.15/dcn/21/15-21-0010-00-04aa-tg4aa-jre-conference-call-minutes.docx  </vt:lpstr>
      <vt:lpstr>Review Technical Proposals </vt:lpstr>
      <vt:lpstr>Draft discussion</vt:lpstr>
      <vt:lpstr>Attendance recap</vt:lpstr>
      <vt:lpstr>Recess (End of session1)</vt:lpstr>
      <vt:lpstr>OPEN (Start of TG4aa session2)</vt:lpstr>
      <vt:lpstr>Agenda items for the week</vt:lpstr>
      <vt:lpstr>Attendance</vt:lpstr>
      <vt:lpstr>Continue Draft discussion</vt:lpstr>
      <vt:lpstr>Attendance recap</vt:lpstr>
      <vt:lpstr>Recess  (End of session2)</vt:lpstr>
      <vt:lpstr>OPEN (Start of session3) EST: 19th ,January  Tuesday 18:00(PM3) GMT: 19th,January Tuesday 23:00 JST: 20th, January Wednesday 8:00 </vt:lpstr>
      <vt:lpstr>Attendance</vt:lpstr>
      <vt:lpstr>TG4aa JRE schedule for the week(ET)</vt:lpstr>
      <vt:lpstr>Updated Agenda items for the week</vt:lpstr>
      <vt:lpstr>Approval of  the last meeting minutes [November Plenary] https://mentor.ieee.org/802.15/dcn/20/15-20-0353-00-04aa-november-virtual-interim-session-minutes.docx  [December Meeting] https://mentor.ieee.org/802.15/dcn/21/15-21-0010-00-04aa-tg4aa-jre-conference-call-minutes.docx  </vt:lpstr>
      <vt:lpstr>Proposal from Kyoto University</vt:lpstr>
      <vt:lpstr>Draft1 discussion</vt:lpstr>
      <vt:lpstr>Recess  (End of session3)</vt:lpstr>
      <vt:lpstr>OPEN (Start of session4) EST: 20th ,January  Wednesday 18:00(PM3) GMT: 20th,January Wednesday 23:00 JST: 21th, January Thursday 8:00 </vt:lpstr>
      <vt:lpstr>Continue Draft discussion</vt:lpstr>
      <vt:lpstr>Discuss next step</vt:lpstr>
      <vt:lpstr>Conference call will be planned  on xxth Feb(JST) </vt:lpstr>
      <vt:lpstr>Plan for March meeting  (three of sessions)</vt:lpstr>
      <vt:lpstr>Any other business?</vt:lpstr>
      <vt:lpstr>Adjourn TG4aa (End of session4)</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256</cp:revision>
  <cp:lastPrinted>1998-02-10T13:28:06Z</cp:lastPrinted>
  <dcterms:created xsi:type="dcterms:W3CDTF">2020-02-10T05:27:43Z</dcterms:created>
  <dcterms:modified xsi:type="dcterms:W3CDTF">2021-01-19T22:48:39Z</dcterms:modified>
</cp:coreProperties>
</file>