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3" r:id="rId2"/>
    <p:sldId id="264" r:id="rId3"/>
    <p:sldId id="282" r:id="rId4"/>
    <p:sldId id="274" r:id="rId5"/>
    <p:sldId id="275" r:id="rId6"/>
    <p:sldId id="276" r:id="rId7"/>
    <p:sldId id="277" r:id="rId8"/>
    <p:sldId id="289" r:id="rId9"/>
    <p:sldId id="293" r:id="rId10"/>
    <p:sldId id="284" r:id="rId11"/>
    <p:sldId id="292" r:id="rId12"/>
    <p:sldId id="304" r:id="rId13"/>
    <p:sldId id="301" r:id="rId14"/>
    <p:sldId id="330" r:id="rId15"/>
    <p:sldId id="311" r:id="rId16"/>
    <p:sldId id="306" r:id="rId17"/>
    <p:sldId id="315" r:id="rId18"/>
    <p:sldId id="331" r:id="rId19"/>
    <p:sldId id="317" r:id="rId20"/>
    <p:sldId id="332" r:id="rId21"/>
    <p:sldId id="323" r:id="rId22"/>
    <p:sldId id="313" r:id="rId23"/>
    <p:sldId id="316" r:id="rId24"/>
    <p:sldId id="333" r:id="rId25"/>
    <p:sldId id="318" r:id="rId26"/>
    <p:sldId id="334" r:id="rId27"/>
    <p:sldId id="308" r:id="rId28"/>
    <p:sldId id="325" r:id="rId29"/>
    <p:sldId id="303" r:id="rId30"/>
    <p:sldId id="310" r:id="rId31"/>
    <p:sldId id="324" r:id="rId32"/>
    <p:sldId id="329" r:id="rId33"/>
    <p:sldId id="279" r:id="rId34"/>
    <p:sldId id="266"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FF00"/>
    <a:srgbClr val="00FFFF"/>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31</a:t>
            </a:fld>
            <a:endParaRPr kumimoji="1" lang="ja-JP" altLang="en-US" dirty="0"/>
          </a:p>
        </p:txBody>
      </p:sp>
    </p:spTree>
    <p:extLst>
      <p:ext uri="{BB962C8B-B14F-4D97-AF65-F5344CB8AC3E}">
        <p14:creationId xmlns:p14="http://schemas.microsoft.com/office/powerpoint/2010/main" val="3865776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15</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18</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918359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19</a:t>
            </a:fld>
            <a:endParaRPr kumimoji="1" lang="ja-JP" altLang="en-US" dirty="0"/>
          </a:p>
        </p:txBody>
      </p:sp>
    </p:spTree>
    <p:extLst>
      <p:ext uri="{BB962C8B-B14F-4D97-AF65-F5344CB8AC3E}">
        <p14:creationId xmlns:p14="http://schemas.microsoft.com/office/powerpoint/2010/main" val="788997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4010839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991804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3257581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15-21-0013-00-04aa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010-00-04aa-tg4aa-jre-conference-call-minutes.docx" TargetMode="External"/><Relationship Id="rId2" Type="http://schemas.openxmlformats.org/officeDocument/2006/relationships/hyperlink" Target="https://mentor.ieee.org/802.15/dcn/20/15-20-0353-00-04aa-november-virtual-interim-session-minutes.doc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0/15-20-0321-01-04aa-draft-consolidated-technical-proposals.xlsx" TargetMode="External"/><Relationship Id="rId2" Type="http://schemas.openxmlformats.org/officeDocument/2006/relationships/hyperlink" Target="https://mentor.ieee.org/802.15/dcn/20/15-20-0385-00-04aa-technical-proposal-for-tg4aa-jre.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mailto:ralfvin@gmail.com"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January Interim 2021 Teleconference Opening report]</a:t>
            </a:r>
            <a:r>
              <a:rPr lang="en-US" altLang="ja-JP" sz="1600" dirty="0">
                <a:ea typeface="ＭＳ Ｐゴシック" charset="-128"/>
              </a:rPr>
              <a:t>	</a:t>
            </a:r>
          </a:p>
          <a:p>
            <a:r>
              <a:rPr lang="en-US" altLang="ja-JP" sz="1600" b="1" dirty="0">
                <a:ea typeface="ＭＳ Ｐゴシック" charset="-128"/>
              </a:rPr>
              <a:t>Date Submitted: [12</a:t>
            </a:r>
            <a:r>
              <a:rPr lang="en-US" altLang="ja-JP" sz="1600" b="1" baseline="30000" dirty="0">
                <a:ea typeface="ＭＳ Ｐゴシック" charset="-128"/>
              </a:rPr>
              <a:t>th</a:t>
            </a:r>
            <a:r>
              <a:rPr lang="en-US" altLang="ja-JP" sz="1600" b="1" dirty="0">
                <a:ea typeface="ＭＳ Ｐゴシック" charset="-128"/>
              </a:rPr>
              <a:t>  January,2021]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January Interim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Rectangle 4">
            <a:extLst>
              <a:ext uri="{FF2B5EF4-FFF2-40B4-BE49-F238E27FC236}">
                <a16:creationId xmlns:a16="http://schemas.microsoft.com/office/drawing/2014/main" id="{A06D3788-A53E-42F7-B813-943AC3530E6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Plan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and WG ballot for the draft</a:t>
            </a:r>
          </a:p>
          <a:p>
            <a:pPr marL="0" indent="0">
              <a:buNone/>
            </a:pPr>
            <a:endParaRPr lang="en-US" altLang="ja-JP" dirty="0"/>
          </a:p>
          <a:p>
            <a:pPr>
              <a:buFont typeface="Wingdings" panose="05000000000000000000" pitchFamily="2" charset="2"/>
              <a:buChar char="q"/>
            </a:pPr>
            <a:r>
              <a:rPr lang="en-US" altLang="ja-JP" dirty="0"/>
              <a:t>Session1:</a:t>
            </a:r>
          </a:p>
          <a:p>
            <a:r>
              <a:rPr lang="en-US" altLang="ja-JP" dirty="0"/>
              <a:t>Review Technical proposals </a:t>
            </a:r>
          </a:p>
          <a:p>
            <a:r>
              <a:rPr lang="en-US" altLang="ja-JP" dirty="0"/>
              <a:t>Draft discussion</a:t>
            </a:r>
            <a:r>
              <a:rPr lang="ja-JP" altLang="en-US" dirty="0"/>
              <a:t> </a:t>
            </a:r>
            <a:endParaRPr lang="en-US" altLang="ja-JP" dirty="0"/>
          </a:p>
          <a:p>
            <a:endParaRPr lang="en-US" altLang="ja-JP" dirty="0"/>
          </a:p>
          <a:p>
            <a:pPr>
              <a:buFont typeface="Wingdings" panose="05000000000000000000" pitchFamily="2" charset="2"/>
              <a:buChar char="q"/>
            </a:pPr>
            <a:r>
              <a:rPr lang="en-US" altLang="ja-JP" dirty="0"/>
              <a:t>Session2:</a:t>
            </a:r>
          </a:p>
          <a:p>
            <a:r>
              <a:rPr lang="en-US" altLang="ja-JP" dirty="0"/>
              <a:t>Review proposed draft</a:t>
            </a:r>
          </a:p>
          <a:p>
            <a:r>
              <a:rPr lang="en-US" altLang="ja-JP" dirty="0"/>
              <a:t>TG ballot for proposed draft</a:t>
            </a:r>
          </a:p>
          <a:p>
            <a:endParaRPr lang="en-US" altLang="ja-JP" dirty="0"/>
          </a:p>
          <a:p>
            <a:pPr>
              <a:buFont typeface="Wingdings" panose="05000000000000000000" pitchFamily="2" charset="2"/>
              <a:buChar char="q"/>
            </a:pPr>
            <a:r>
              <a:rPr lang="en-US" altLang="ja-JP" dirty="0"/>
              <a:t>Session3:</a:t>
            </a:r>
          </a:p>
          <a:p>
            <a:r>
              <a:rPr lang="en-US" altLang="ja-JP" dirty="0"/>
              <a:t>Continue session2</a:t>
            </a:r>
          </a:p>
          <a:p>
            <a:r>
              <a:rPr lang="en-US" altLang="ja-JP" dirty="0"/>
              <a:t>Next Steps</a:t>
            </a:r>
          </a:p>
          <a:p>
            <a:endParaRPr lang="en-US" altLang="ja-JP" dirty="0"/>
          </a:p>
          <a:p>
            <a:endParaRPr lang="en-US" altLang="ja-JP" dirty="0"/>
          </a:p>
          <a:p>
            <a:pPr marL="0" indent="0">
              <a:buNone/>
            </a:pPr>
            <a:endParaRPr lang="en-US" altLang="ja-JP" dirty="0"/>
          </a:p>
        </p:txBody>
      </p:sp>
      <p:sp>
        <p:nvSpPr>
          <p:cNvPr id="10" name="Rectangle 4">
            <a:extLst>
              <a:ext uri="{FF2B5EF4-FFF2-40B4-BE49-F238E27FC236}">
                <a16:creationId xmlns:a16="http://schemas.microsoft.com/office/drawing/2014/main" id="{168FD90C-7A55-49F5-A3C6-0740CD5C8F26}"/>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&lt;December,2020&gt;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solidFill>
                  <a:srgbClr val="0000FF"/>
                </a:solidFill>
              </a:rPr>
              <a:t>12th Tuesday PM3(18:00-19:00)</a:t>
            </a:r>
          </a:p>
          <a:p>
            <a:pPr marL="800100" lvl="1" indent="-342900">
              <a:buFont typeface="+mj-lt"/>
              <a:buAutoNum type="arabicPeriod"/>
            </a:pPr>
            <a:r>
              <a:rPr lang="en-US" sz="1600" dirty="0">
                <a:solidFill>
                  <a:srgbClr val="0000FF"/>
                </a:solidFill>
              </a:rPr>
              <a:t>OPEN/Patent Policy</a:t>
            </a:r>
          </a:p>
          <a:p>
            <a:pPr marL="800100" lvl="1" indent="-342900">
              <a:buFont typeface="+mj-lt"/>
              <a:buAutoNum type="arabicPeriod"/>
            </a:pPr>
            <a:r>
              <a:rPr lang="en-US" sz="1600" dirty="0">
                <a:solidFill>
                  <a:srgbClr val="0000FF"/>
                </a:solidFill>
              </a:rPr>
              <a:t>Attendance</a:t>
            </a:r>
          </a:p>
          <a:p>
            <a:pPr marL="800100" lvl="1" indent="-342900">
              <a:buFont typeface="+mj-lt"/>
              <a:buAutoNum type="arabicPeriod"/>
            </a:pPr>
            <a:r>
              <a:rPr lang="en-US" sz="1600" dirty="0">
                <a:solidFill>
                  <a:srgbClr val="0000FF"/>
                </a:solidFill>
              </a:rPr>
              <a:t>Approval of the Agenda</a:t>
            </a:r>
          </a:p>
          <a:p>
            <a:pPr marL="800100" lvl="1" indent="-342900">
              <a:buFont typeface="+mj-lt"/>
              <a:buAutoNum type="arabicPeriod"/>
            </a:pPr>
            <a:r>
              <a:rPr lang="en-US" sz="1600" dirty="0">
                <a:solidFill>
                  <a:srgbClr val="0000FF"/>
                </a:solidFill>
              </a:rPr>
              <a:t>Approval of  the last meeting minutes</a:t>
            </a:r>
          </a:p>
          <a:p>
            <a:pPr marL="800100" lvl="1" indent="-342900">
              <a:buFont typeface="+mj-lt"/>
              <a:buAutoNum type="arabicPeriod"/>
            </a:pPr>
            <a:r>
              <a:rPr lang="en-US" sz="1600" dirty="0">
                <a:solidFill>
                  <a:srgbClr val="0000FF"/>
                </a:solidFill>
              </a:rPr>
              <a:t>Review Technical proposals</a:t>
            </a:r>
          </a:p>
          <a:p>
            <a:pPr marL="800100" lvl="1" indent="-342900">
              <a:buFont typeface="+mj-lt"/>
              <a:buAutoNum type="arabicPeriod"/>
            </a:pPr>
            <a:r>
              <a:rPr lang="en-US" sz="1600" dirty="0">
                <a:solidFill>
                  <a:srgbClr val="0000FF"/>
                </a:solidFill>
              </a:rPr>
              <a:t>Draft discussion</a:t>
            </a:r>
          </a:p>
          <a:p>
            <a:pPr marL="800100" lvl="1" indent="-342900">
              <a:buFont typeface="+mj-lt"/>
              <a:buAutoNum type="arabicPeriod"/>
            </a:pPr>
            <a:r>
              <a:rPr lang="en-US" sz="1600" dirty="0">
                <a:solidFill>
                  <a:srgbClr val="0000FF"/>
                </a:solidFill>
              </a:rPr>
              <a:t>Attendance recap</a:t>
            </a:r>
          </a:p>
          <a:p>
            <a:pPr marL="800100" lvl="1" indent="-342900">
              <a:buFont typeface="+mj-lt"/>
              <a:buAutoNum type="arabicPeriod"/>
            </a:pPr>
            <a:r>
              <a:rPr lang="en-US" sz="1600" dirty="0">
                <a:solidFill>
                  <a:srgbClr val="0000FF"/>
                </a:solidFill>
              </a:rPr>
              <a:t>Recess</a:t>
            </a:r>
          </a:p>
          <a:p>
            <a:pPr marL="800100" lvl="1" indent="-342900">
              <a:buFont typeface="+mj-lt"/>
              <a:buAutoNum type="arabicPeriod"/>
            </a:pPr>
            <a:endParaRPr lang="en-US" altLang="ja-JP" sz="1600" dirty="0"/>
          </a:p>
          <a:p>
            <a:r>
              <a:rPr lang="en-US" altLang="ja-JP" sz="2400" dirty="0"/>
              <a:t>13th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Continue Session1</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19th Tuesday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kern="0" dirty="0"/>
              <a:t>Discuss next steps</a:t>
            </a:r>
          </a:p>
          <a:p>
            <a:pPr marL="800100" lvl="1" indent="-342900">
              <a:buFont typeface="+mj-lt"/>
              <a:buAutoNum type="arabicPeriod"/>
            </a:pPr>
            <a:r>
              <a:rPr lang="en-US" sz="1200" dirty="0"/>
              <a:t>Plan for March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r>
              <a:rPr lang="en-US" dirty="0"/>
              <a:t>Approval of  the last meeting minutes</a:t>
            </a:r>
            <a:br>
              <a:rPr lang="en-US" dirty="0"/>
            </a:br>
            <a:r>
              <a:rPr lang="en-US" sz="2000" dirty="0"/>
              <a:t>[November Plenary]</a:t>
            </a:r>
            <a:br>
              <a:rPr lang="en-US" sz="2000" dirty="0"/>
            </a:br>
            <a:r>
              <a:rPr lang="en-US" sz="2000" dirty="0">
                <a:hlinkClick r:id="rId2"/>
              </a:rPr>
              <a:t>https://mentor.ieee.org/802.15/dcn/20/15-20-0353-00-04aa-november-virtual-interim-session-minutes.docx</a:t>
            </a:r>
            <a:br>
              <a:rPr lang="en-US" sz="2000" dirty="0"/>
            </a:br>
            <a:br>
              <a:rPr lang="en-US" sz="2000" dirty="0"/>
            </a:br>
            <a:r>
              <a:rPr lang="en-US" sz="2000" dirty="0"/>
              <a:t>[December Meeting]</a:t>
            </a:r>
            <a:br>
              <a:rPr lang="en-US" sz="2000" dirty="0"/>
            </a:br>
            <a:r>
              <a:rPr lang="en-US" sz="2000" dirty="0">
                <a:hlinkClick r:id="rId3"/>
              </a:rPr>
              <a:t>https://mentor.ieee.org/802.15/dcn/21/15-21-0010-00-04aa-tg4aa-jre-conference-call-minutes.docx</a:t>
            </a:r>
            <a:br>
              <a:rPr lang="en-US" sz="2000" dirty="0"/>
            </a:b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CAC57087-DAAE-4DB2-84D9-A3AC6118430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1484785"/>
            <a:ext cx="7772400" cy="1008111"/>
          </a:xfrm>
        </p:spPr>
        <p:txBody>
          <a:bodyPr/>
          <a:lstStyle/>
          <a:p>
            <a:r>
              <a:rPr lang="en-US" dirty="0"/>
              <a:t>Review Technical Proposals</a:t>
            </a:r>
            <a:br>
              <a:rPr lang="en-US"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C631056F-0C9F-4EBA-BBAA-EB91D4A54ECE}"/>
              </a:ext>
            </a:extLst>
          </p:cNvPr>
          <p:cNvSpPr txBox="1"/>
          <p:nvPr/>
        </p:nvSpPr>
        <p:spPr>
          <a:xfrm>
            <a:off x="539552" y="2420888"/>
            <a:ext cx="7772400" cy="3508653"/>
          </a:xfrm>
          <a:prstGeom prst="rect">
            <a:avLst/>
          </a:prstGeom>
          <a:noFill/>
        </p:spPr>
        <p:txBody>
          <a:bodyPr wrap="square" rtlCol="0">
            <a:spAutoFit/>
          </a:bodyPr>
          <a:lstStyle/>
          <a:p>
            <a:pPr marL="171450" indent="-171450">
              <a:buFont typeface="Arial" panose="020B0604020202020204" pitchFamily="34" charset="0"/>
              <a:buChar char="•"/>
            </a:pPr>
            <a:r>
              <a:rPr lang="en-US" sz="3200" dirty="0">
                <a:latin typeface="Meiryo UI" panose="020B0604030504040204" pitchFamily="50" charset="-128"/>
                <a:ea typeface="Meiryo UI" panose="020B0604030504040204" pitchFamily="50" charset="-128"/>
              </a:rPr>
              <a:t>There are no additional proposals</a:t>
            </a:r>
          </a:p>
          <a:p>
            <a:pPr marL="171450" indent="-171450">
              <a:buFont typeface="Arial" panose="020B0604020202020204" pitchFamily="34" charset="0"/>
              <a:buChar char="•"/>
            </a:pPr>
            <a:r>
              <a:rPr lang="en-US" sz="3200" dirty="0">
                <a:latin typeface="Meiryo UI" panose="020B0604030504040204" pitchFamily="50" charset="-128"/>
                <a:ea typeface="Meiryo UI" panose="020B0604030504040204" pitchFamily="50" charset="-128"/>
              </a:rPr>
              <a:t>Consolidated proposals from Kyoto University and Lapis.</a:t>
            </a:r>
          </a:p>
          <a:p>
            <a:r>
              <a:rPr lang="en-US" sz="1800" dirty="0">
                <a:latin typeface="Meiryo UI" panose="020B0604030504040204" pitchFamily="50" charset="-128"/>
                <a:ea typeface="Meiryo UI" panose="020B0604030504040204" pitchFamily="50" charset="-128"/>
                <a:hlinkClick r:id="rId2"/>
              </a:rPr>
              <a:t>https://mentor.ieee.org/802.15/dcn/20/15-20-0385-00-04aa-technical-proposal-for-tg4aa-jre.pptx</a:t>
            </a:r>
            <a:endParaRPr lang="en-US" sz="1800" dirty="0">
              <a:latin typeface="Meiryo UI" panose="020B0604030504040204" pitchFamily="50" charset="-128"/>
              <a:ea typeface="Meiryo UI" panose="020B0604030504040204" pitchFamily="50" charset="-128"/>
            </a:endParaRPr>
          </a:p>
          <a:p>
            <a:endParaRPr lang="en-US" sz="1800" dirty="0">
              <a:latin typeface="Meiryo UI" panose="020B0604030504040204" pitchFamily="50" charset="-128"/>
              <a:ea typeface="Meiryo UI" panose="020B0604030504040204" pitchFamily="50" charset="-128"/>
            </a:endParaRPr>
          </a:p>
          <a:p>
            <a:r>
              <a:rPr lang="en-US" sz="1800" dirty="0">
                <a:latin typeface="Meiryo UI" panose="020B0604030504040204" pitchFamily="50" charset="-128"/>
                <a:ea typeface="Meiryo UI" panose="020B0604030504040204" pitchFamily="50" charset="-128"/>
                <a:hlinkClick r:id="rId3"/>
              </a:rPr>
              <a:t>https://mentor.ieee.org/802.15/dcn/20/15-20-0321-01-04aa-draft-consolidated-technical-proposals.xlsx</a:t>
            </a:r>
            <a:endParaRPr lang="en-US" sz="1800" dirty="0">
              <a:latin typeface="Meiryo UI" panose="020B0604030504040204" pitchFamily="50" charset="-128"/>
              <a:ea typeface="Meiryo UI" panose="020B0604030504040204" pitchFamily="50" charset="-128"/>
            </a:endParaRPr>
          </a:p>
          <a:p>
            <a:endParaRPr lang="en-US" sz="1800" dirty="0">
              <a:latin typeface="Meiryo UI" panose="020B0604030504040204" pitchFamily="50" charset="-128"/>
              <a:ea typeface="Meiryo UI" panose="020B0604030504040204" pitchFamily="50" charset="-128"/>
            </a:endParaRPr>
          </a:p>
          <a:p>
            <a:endParaRPr lang="en-001"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510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Draft discussion</a:t>
            </a:r>
            <a:endParaRPr lang="en-001"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See draft document from Mentor</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263E854E-0EED-47C6-A196-1A229B46555B}"/>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15</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7994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8811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58959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12th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Review Technical proposals</a:t>
            </a:r>
          </a:p>
          <a:p>
            <a:pPr marL="800100" lvl="1" indent="-342900">
              <a:buFont typeface="+mj-lt"/>
              <a:buAutoNum type="arabicPeriod"/>
            </a:pPr>
            <a:r>
              <a:rPr lang="en-US" sz="1600" dirty="0"/>
              <a:t>Draft discussion</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solidFill>
                  <a:srgbClr val="0000FF"/>
                </a:solidFill>
              </a:rPr>
              <a:t>13th Wednesday PM3(18:00-19:00)</a:t>
            </a:r>
          </a:p>
          <a:p>
            <a:pPr marL="800100" lvl="1" indent="-342900">
              <a:buFont typeface="+mj-lt"/>
              <a:buAutoNum type="arabicPeriod"/>
            </a:pPr>
            <a:r>
              <a:rPr lang="en-US" sz="1600" dirty="0">
                <a:solidFill>
                  <a:srgbClr val="0000FF"/>
                </a:solidFill>
              </a:rPr>
              <a:t>OPEN</a:t>
            </a:r>
          </a:p>
          <a:p>
            <a:pPr marL="800100" lvl="1" indent="-342900">
              <a:buFont typeface="+mj-lt"/>
              <a:buAutoNum type="arabicPeriod"/>
            </a:pPr>
            <a:r>
              <a:rPr lang="en-US" sz="1600" dirty="0">
                <a:solidFill>
                  <a:srgbClr val="0000FF"/>
                </a:solidFill>
              </a:rPr>
              <a:t>Attendance</a:t>
            </a:r>
          </a:p>
          <a:p>
            <a:pPr marL="800100" lvl="1" indent="-342900">
              <a:buFont typeface="+mj-lt"/>
              <a:buAutoNum type="arabicPeriod"/>
            </a:pPr>
            <a:r>
              <a:rPr lang="en-US" sz="1600" dirty="0">
                <a:solidFill>
                  <a:srgbClr val="0000FF"/>
                </a:solidFill>
              </a:rPr>
              <a:t>Continue Session1</a:t>
            </a:r>
          </a:p>
          <a:p>
            <a:pPr marL="800100" lvl="1" indent="-342900">
              <a:buFont typeface="+mj-lt"/>
              <a:buAutoNum type="arabicPeriod"/>
            </a:pPr>
            <a:r>
              <a:rPr lang="en-US" sz="1600" dirty="0">
                <a:solidFill>
                  <a:srgbClr val="0000FF"/>
                </a:solidFill>
              </a:rPr>
              <a:t>Attendance recap</a:t>
            </a:r>
          </a:p>
          <a:p>
            <a:pPr marL="800100" lvl="1" indent="-342900">
              <a:buFont typeface="+mj-lt"/>
              <a:buAutoNum type="arabicPeriod"/>
            </a:pPr>
            <a:r>
              <a:rPr lang="en-US" sz="1600" dirty="0">
                <a:solidFill>
                  <a:srgbClr val="0000FF"/>
                </a:solidFill>
              </a:rPr>
              <a:t>Recess</a:t>
            </a:r>
            <a:r>
              <a:rPr lang="en-US" altLang="ja-JP" sz="1600" dirty="0">
                <a:solidFill>
                  <a:srgbClr val="0000FF"/>
                </a:solidFill>
              </a:rPr>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18</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19th Tuesday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kern="0" dirty="0"/>
              <a:t>Discuss next steps</a:t>
            </a:r>
          </a:p>
          <a:p>
            <a:pPr marL="800100" lvl="1" indent="-342900">
              <a:buFont typeface="+mj-lt"/>
              <a:buAutoNum type="arabicPeriod"/>
            </a:pPr>
            <a:r>
              <a:rPr lang="en-US" sz="1200" dirty="0"/>
              <a:t>Plan for March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Tree>
    <p:extLst>
      <p:ext uri="{BB962C8B-B14F-4D97-AF65-F5344CB8AC3E}">
        <p14:creationId xmlns:p14="http://schemas.microsoft.com/office/powerpoint/2010/main" val="1760666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19</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4015F76D-8BB9-44A9-B43C-37A9D7BDD7EA}"/>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Tree>
    <p:extLst>
      <p:ext uri="{BB962C8B-B14F-4D97-AF65-F5344CB8AC3E}">
        <p14:creationId xmlns:p14="http://schemas.microsoft.com/office/powerpoint/2010/main" val="1755679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dirty="0"/>
            </a:br>
            <a:r>
              <a:rPr lang="en-US" altLang="ja-JP" dirty="0"/>
              <a:t>January Interim</a:t>
            </a: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January 12</a:t>
            </a:r>
            <a:r>
              <a:rPr lang="en-US" altLang="ja-JP" baseline="30000" dirty="0"/>
              <a:t>th</a:t>
            </a:r>
            <a:r>
              <a:rPr lang="en-US" altLang="ja-JP" dirty="0"/>
              <a:t>/13</a:t>
            </a:r>
            <a:r>
              <a:rPr lang="en-US" altLang="ja-JP" baseline="30000" dirty="0"/>
              <a:t>th</a:t>
            </a:r>
            <a:r>
              <a:rPr lang="en-US" altLang="ja-JP" dirty="0"/>
              <a:t>/19</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 discussion</a:t>
            </a:r>
            <a:endParaRPr lang="en-001"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See draft document from Mentor</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20</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263E854E-0EED-47C6-A196-1A229B46555B}"/>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2868651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コンテンツ プレースホルダー 1">
            <a:extLst>
              <a:ext uri="{FF2B5EF4-FFF2-40B4-BE49-F238E27FC236}">
                <a16:creationId xmlns:a16="http://schemas.microsoft.com/office/drawing/2014/main" id="{C419714E-034A-4DD4-AD6E-41A69D31C12D}"/>
              </a:ext>
            </a:extLst>
          </p:cNvPr>
          <p:cNvSpPr>
            <a:spLocks noGrp="1"/>
          </p:cNvSpPr>
          <p:nvPr>
            <p:ph idx="1"/>
          </p:nvPr>
        </p:nvSpPr>
        <p:spPr>
          <a:xfrm>
            <a:off x="685800" y="1981200"/>
            <a:ext cx="7772400" cy="4114800"/>
          </a:xfrm>
        </p:spPr>
        <p:txBody>
          <a:bodyPr/>
          <a:lstStyle/>
          <a:p>
            <a:endParaRPr kumimoji="1" lang="ja-JP" altLang="en-US" dirty="0"/>
          </a:p>
        </p:txBody>
      </p:sp>
    </p:spTree>
    <p:extLst>
      <p:ext uri="{BB962C8B-B14F-4D97-AF65-F5344CB8AC3E}">
        <p14:creationId xmlns:p14="http://schemas.microsoft.com/office/powerpoint/2010/main" val="453707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49301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250773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12th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Review Technical proposals</a:t>
            </a:r>
          </a:p>
          <a:p>
            <a:pPr marL="800100" lvl="1" indent="-342900">
              <a:buFont typeface="+mj-lt"/>
              <a:buAutoNum type="arabicPeriod"/>
            </a:pPr>
            <a:r>
              <a:rPr lang="en-US" sz="1600" dirty="0"/>
              <a:t>Draft discussion</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13th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Continue Session1</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24</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solidFill>
                  <a:srgbClr val="0000FF"/>
                </a:solidFill>
              </a:rPr>
              <a:t>19th Tuesday PM3(18:00-19:00)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Continue Session2</a:t>
            </a:r>
          </a:p>
          <a:p>
            <a:pPr marL="800100" lvl="1" indent="-342900">
              <a:buFont typeface="+mj-lt"/>
              <a:buAutoNum type="arabicPeriod"/>
            </a:pPr>
            <a:r>
              <a:rPr lang="en-US" sz="1200" kern="0" dirty="0">
                <a:solidFill>
                  <a:srgbClr val="0000FF"/>
                </a:solidFill>
              </a:rPr>
              <a:t>Discuss next steps</a:t>
            </a:r>
          </a:p>
          <a:p>
            <a:pPr marL="800100" lvl="1" indent="-342900">
              <a:buFont typeface="+mj-lt"/>
              <a:buAutoNum type="arabicPeriod"/>
            </a:pPr>
            <a:r>
              <a:rPr lang="en-US" sz="1200" dirty="0">
                <a:solidFill>
                  <a:srgbClr val="0000FF"/>
                </a:solidFill>
              </a:rPr>
              <a:t>Plan for March meeting (# of sessions)</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Any other business</a:t>
            </a:r>
          </a:p>
          <a:p>
            <a:pPr marL="800100" lvl="1" indent="-342900">
              <a:buFont typeface="+mj-lt"/>
              <a:buAutoNum type="arabicPeriod"/>
            </a:pPr>
            <a:r>
              <a:rPr lang="en-US" sz="1200" dirty="0">
                <a:solidFill>
                  <a:srgbClr val="0000FF"/>
                </a:solidFill>
              </a:rPr>
              <a:t>Attendance recap</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Adjourn 4aa JRE</a:t>
            </a:r>
            <a:endParaRPr lang="en-US" altLang="ja-JP" sz="1200" kern="0" dirty="0">
              <a:solidFill>
                <a:srgbClr val="0000FF"/>
              </a:solidFill>
            </a:endParaRPr>
          </a:p>
        </p:txBody>
      </p:sp>
    </p:spTree>
    <p:extLst>
      <p:ext uri="{BB962C8B-B14F-4D97-AF65-F5344CB8AC3E}">
        <p14:creationId xmlns:p14="http://schemas.microsoft.com/office/powerpoint/2010/main" val="8182097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8AA3BEFD-ECDC-4DD2-8F4F-6CBFAB548935}"/>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pPr marL="0" indent="0">
              <a:buNone/>
            </a:pPr>
            <a:endParaRPr lang="en-US" altLang="ja-JP" sz="2800" dirty="0"/>
          </a:p>
          <a:p>
            <a:pPr marL="0" indent="0">
              <a:buNone/>
            </a:pPr>
            <a:r>
              <a:rPr lang="en-US" altLang="ja-JP" sz="2800" dirty="0"/>
              <a:t>If you have login problem to IMAT, please inform to</a:t>
            </a:r>
          </a:p>
          <a:p>
            <a:pPr marL="0" indent="0">
              <a:buNone/>
            </a:pPr>
            <a:r>
              <a:rPr lang="en-US" dirty="0"/>
              <a:t>Rick Alfvin&lt;</a:t>
            </a:r>
            <a:r>
              <a:rPr lang="en-US" u="sng" dirty="0">
                <a:hlinkClick r:id="rId3"/>
              </a:rPr>
              <a:t>ralfvin@gmail.com</a:t>
            </a:r>
            <a:r>
              <a:rPr lang="en-US" dirty="0"/>
              <a:t>&gt;</a:t>
            </a:r>
            <a:endParaRPr lang="en-US" altLang="ja-JP" sz="2800" dirty="0"/>
          </a:p>
          <a:p>
            <a:endParaRPr kumimoji="1" lang="ja-JP" altLang="en-US" sz="2000" dirty="0"/>
          </a:p>
        </p:txBody>
      </p:sp>
    </p:spTree>
    <p:extLst>
      <p:ext uri="{BB962C8B-B14F-4D97-AF65-F5344CB8AC3E}">
        <p14:creationId xmlns:p14="http://schemas.microsoft.com/office/powerpoint/2010/main" val="2223863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 discussion</a:t>
            </a:r>
            <a:endParaRPr lang="en-001"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See draft document from Mentor</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26</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263E854E-0EED-47C6-A196-1A229B46555B}"/>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3350510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27</a:t>
            </a:fld>
            <a:endParaRPr lang="en-US" altLang="ja-JP" dirty="0"/>
          </a:p>
        </p:txBody>
      </p:sp>
      <p:sp>
        <p:nvSpPr>
          <p:cNvPr id="8" name="Rectangle 4">
            <a:extLst>
              <a:ext uri="{FF2B5EF4-FFF2-40B4-BE49-F238E27FC236}">
                <a16:creationId xmlns:a16="http://schemas.microsoft.com/office/drawing/2014/main" id="{82CA070A-2486-42FD-B15C-90285C92D8A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323528" y="1700809"/>
            <a:ext cx="8287072"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CA(Coexistence Assurance) document</a:t>
            </a:r>
          </a:p>
          <a:p>
            <a:endParaRPr lang="en-US"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32495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836712"/>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 will be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a:t>
            </a:r>
            <a:r>
              <a:rPr lang="en-US" altLang="ja-JP" sz="2800" dirty="0" err="1">
                <a:latin typeface="Meiryo UI" panose="020B0604030504040204" pitchFamily="50" charset="-128"/>
                <a:ea typeface="Meiryo UI" panose="020B0604030504040204" pitchFamily="50" charset="-128"/>
              </a:rPr>
              <a:t>xx</a:t>
            </a:r>
            <a:r>
              <a:rPr lang="en-US" altLang="ja-JP" sz="2800" baseline="30000" dirty="0" err="1">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Feb(JST)</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28</a:t>
            </a:fld>
            <a:endParaRPr lang="en-US" altLang="ja-JP"/>
          </a:p>
        </p:txBody>
      </p:sp>
      <p:sp>
        <p:nvSpPr>
          <p:cNvPr id="3" name="日付プレースホルダー 2">
            <a:extLst>
              <a:ext uri="{FF2B5EF4-FFF2-40B4-BE49-F238E27FC236}">
                <a16:creationId xmlns:a16="http://schemas.microsoft.com/office/drawing/2014/main" id="{E3CDE867-2893-4D98-A891-1C9067A77C8C}"/>
              </a:ext>
            </a:extLst>
          </p:cNvPr>
          <p:cNvSpPr>
            <a:spLocks noGrp="1"/>
          </p:cNvSpPr>
          <p:nvPr>
            <p:ph type="dt" sz="half" idx="2"/>
          </p:nvPr>
        </p:nvSpPr>
        <p:spPr/>
        <p:txBody>
          <a:bodyPr/>
          <a:lstStyle/>
          <a:p>
            <a:r>
              <a:rPr lang="en-001" altLang="ja-JP"/>
              <a:t>&lt;January,2021&gt;</a:t>
            </a:r>
            <a:endParaRPr lang="en-US" altLang="ja-JP" dirty="0"/>
          </a:p>
        </p:txBody>
      </p:sp>
    </p:spTree>
    <p:extLst>
      <p:ext uri="{BB962C8B-B14F-4D97-AF65-F5344CB8AC3E}">
        <p14:creationId xmlns:p14="http://schemas.microsoft.com/office/powerpoint/2010/main" val="1911405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March meeting</a:t>
            </a:r>
            <a:br>
              <a:rPr lang="en-US" dirty="0"/>
            </a:br>
            <a:r>
              <a:rPr lang="en-US" dirty="0"/>
              <a:t> (three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29</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323439"/>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CA documents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TBD</a:t>
            </a:r>
          </a:p>
          <a:p>
            <a:endParaRPr lang="en-001"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030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Kunal Shah(ITRON),Hiroshi Harada(Kyoto University)</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237242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31</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3A19D619-9089-4235-A2E1-1C6336FCD54E}"/>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Tree>
    <p:extLst>
      <p:ext uri="{BB962C8B-B14F-4D97-AF65-F5344CB8AC3E}">
        <p14:creationId xmlns:p14="http://schemas.microsoft.com/office/powerpoint/2010/main" val="29980941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32</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511600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33</a:t>
            </a:fld>
            <a:endParaRPr lang="en-US" altLang="ja-JP"/>
          </a:p>
        </p:txBody>
      </p:sp>
      <p:sp>
        <p:nvSpPr>
          <p:cNvPr id="8" name="Rectangle 4">
            <a:extLst>
              <a:ext uri="{FF2B5EF4-FFF2-40B4-BE49-F238E27FC236}">
                <a16:creationId xmlns:a16="http://schemas.microsoft.com/office/drawing/2014/main" id="{A58B1BA7-27FC-4CD6-8E3F-FF1A888980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852301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34</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8" name="Rectangle 4">
            <a:extLst>
              <a:ext uri="{FF2B5EF4-FFF2-40B4-BE49-F238E27FC236}">
                <a16:creationId xmlns:a16="http://schemas.microsoft.com/office/drawing/2014/main" id="{F80CCF9C-32A0-4231-9CA8-5526E74376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8437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749288300"/>
              </p:ext>
            </p:extLst>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1/11</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1/12</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1/13</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1/14</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1/15</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7B77D4FA-4791-4F23-82BC-4ACB2D00175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graphicFrame>
        <p:nvGraphicFramePr>
          <p:cNvPr id="8" name="コンテンツ プレースホルダー 8">
            <a:extLst>
              <a:ext uri="{FF2B5EF4-FFF2-40B4-BE49-F238E27FC236}">
                <a16:creationId xmlns:a16="http://schemas.microsoft.com/office/drawing/2014/main" id="{D851F31A-8409-4168-AFA0-6D32C1EDF7FE}"/>
              </a:ext>
            </a:extLst>
          </p:cNvPr>
          <p:cNvGraphicFramePr>
            <a:graphicFrameLocks/>
          </p:cNvGraphicFramePr>
          <p:nvPr>
            <p:extLst>
              <p:ext uri="{D42A27DB-BD31-4B8C-83A1-F6EECF244321}">
                <p14:modId xmlns:p14="http://schemas.microsoft.com/office/powerpoint/2010/main" val="2296985288"/>
              </p:ext>
            </p:extLst>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1/21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1/22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3833698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2276</TotalTime>
  <Words>1623</Words>
  <Application>Microsoft Office PowerPoint</Application>
  <PresentationFormat>画面に合わせる (4:3)</PresentationFormat>
  <Paragraphs>390</Paragraphs>
  <Slides>34</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34</vt:i4>
      </vt:variant>
    </vt:vector>
  </HeadingPairs>
  <TitlesOfParts>
    <vt:vector size="41"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January Interim Teleconference  Opening report  on January 12th/13th/19th ,2021</vt:lpstr>
      <vt:lpstr>Administrative Items</vt:lpstr>
      <vt:lpstr>Participants have a duty to inform the IEEE</vt:lpstr>
      <vt:lpstr>Ways to inform IEEE</vt:lpstr>
      <vt:lpstr>Other guidelines for IEEE WG meetings</vt:lpstr>
      <vt:lpstr>Patent-related information</vt:lpstr>
      <vt:lpstr>Attendance</vt:lpstr>
      <vt:lpstr>TG4aa JRE schedule for the week(ET)</vt:lpstr>
      <vt:lpstr>Plan for TG4aa meetings</vt:lpstr>
      <vt:lpstr>Agenda items for the week</vt:lpstr>
      <vt:lpstr>Approval of  the last meeting minutes [November Plenary] https://mentor.ieee.org/802.15/dcn/20/15-20-0353-00-04aa-november-virtual-interim-session-minutes.docx  [December Meeting] https://mentor.ieee.org/802.15/dcn/21/15-21-0010-00-04aa-tg4aa-jre-conference-call-minutes.docx  </vt:lpstr>
      <vt:lpstr>Review Technical Proposals </vt:lpstr>
      <vt:lpstr>Draft discussion</vt:lpstr>
      <vt:lpstr>Attendance recap</vt:lpstr>
      <vt:lpstr>Recess (End of session1)</vt:lpstr>
      <vt:lpstr>OPEN (Start of session2)</vt:lpstr>
      <vt:lpstr>Agenda items for the week</vt:lpstr>
      <vt:lpstr>Attendance</vt:lpstr>
      <vt:lpstr>Continue Draft discussion</vt:lpstr>
      <vt:lpstr>Attendance recap</vt:lpstr>
      <vt:lpstr>Recess  (End of session2)</vt:lpstr>
      <vt:lpstr>OPEN (Start of session3)</vt:lpstr>
      <vt:lpstr>Agenda items for the week</vt:lpstr>
      <vt:lpstr>Attendance</vt:lpstr>
      <vt:lpstr>Continue Draft discussion</vt:lpstr>
      <vt:lpstr>Discuss next step</vt:lpstr>
      <vt:lpstr>Conference call will be planned  on xxth Feb(JST) </vt:lpstr>
      <vt:lpstr>Plan for March meeting  (three of sessions)</vt:lpstr>
      <vt:lpstr>Any other business?</vt:lpstr>
      <vt:lpstr>Attendance recap</vt:lpstr>
      <vt:lpstr>Adjourn TG4aa (End of session3)</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240</cp:revision>
  <cp:lastPrinted>1998-02-10T13:28:06Z</cp:lastPrinted>
  <dcterms:created xsi:type="dcterms:W3CDTF">2020-02-10T05:27:43Z</dcterms:created>
  <dcterms:modified xsi:type="dcterms:W3CDTF">2021-01-12T13:51:36Z</dcterms:modified>
</cp:coreProperties>
</file>