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9" r:id="rId2"/>
    <p:sldId id="258" r:id="rId3"/>
    <p:sldId id="773" r:id="rId4"/>
    <p:sldId id="774" r:id="rId5"/>
    <p:sldId id="776" r:id="rId6"/>
    <p:sldId id="77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07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F16ECA9-3CFA-4BB0-9A5F-A7891156384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3075" name="Rectangle 3">
            <a:extLst>
              <a:ext uri="{FF2B5EF4-FFF2-40B4-BE49-F238E27FC236}">
                <a16:creationId xmlns:a16="http://schemas.microsoft.com/office/drawing/2014/main" id="{7E0FCF04-0980-4F99-8BCD-DD625746364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3076" name="Rectangle 4">
            <a:extLst>
              <a:ext uri="{FF2B5EF4-FFF2-40B4-BE49-F238E27FC236}">
                <a16:creationId xmlns:a16="http://schemas.microsoft.com/office/drawing/2014/main" id="{FF02833C-7C79-4E8F-8A97-B7383C19FDA7}"/>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&lt;author&gt;, &lt;company&gt;</a:t>
            </a:r>
          </a:p>
        </p:txBody>
      </p:sp>
      <p:sp>
        <p:nvSpPr>
          <p:cNvPr id="3077" name="Rectangle 5">
            <a:extLst>
              <a:ext uri="{FF2B5EF4-FFF2-40B4-BE49-F238E27FC236}">
                <a16:creationId xmlns:a16="http://schemas.microsoft.com/office/drawing/2014/main" id="{DB904D9B-57B8-4742-8206-101DDF2F1BBE}"/>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648785F2-607F-468A-9B42-BCD328BE2C43}" type="slidenum">
              <a:rPr lang="en-US" altLang="zh-TW"/>
              <a:pPr/>
              <a:t>‹#›</a:t>
            </a:fld>
            <a:endParaRPr lang="en-US" altLang="zh-TW"/>
          </a:p>
        </p:txBody>
      </p:sp>
      <p:sp>
        <p:nvSpPr>
          <p:cNvPr id="3078" name="Line 6">
            <a:extLst>
              <a:ext uri="{FF2B5EF4-FFF2-40B4-BE49-F238E27FC236}">
                <a16:creationId xmlns:a16="http://schemas.microsoft.com/office/drawing/2014/main" id="{677EE5B7-7054-44FF-9BD6-4EAAA7BEE55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a16="http://schemas.microsoft.com/office/drawing/2014/main" id="{F86879F4-5E07-4F8D-87C0-6663D8858CB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a16="http://schemas.microsoft.com/office/drawing/2014/main" id="{07AF4776-777F-4B72-A7D6-8D2EC73A2B6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1229906-C29A-4D7D-92EA-1C4A2115F5FE}"/>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2051" name="Rectangle 3">
            <a:extLst>
              <a:ext uri="{FF2B5EF4-FFF2-40B4-BE49-F238E27FC236}">
                <a16:creationId xmlns:a16="http://schemas.microsoft.com/office/drawing/2014/main" id="{F4263DB2-5B95-413B-A389-48A2ABC7ABC9}"/>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2052" name="Rectangle 4">
            <a:extLst>
              <a:ext uri="{FF2B5EF4-FFF2-40B4-BE49-F238E27FC236}">
                <a16:creationId xmlns:a16="http://schemas.microsoft.com/office/drawing/2014/main" id="{F9ED6440-01AA-4386-BF9C-5591E67C3E0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4ED2A4F-44A2-45E8-95D0-9F1965C2B5B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a16="http://schemas.microsoft.com/office/drawing/2014/main" id="{0134F12D-911A-44FB-9C42-34C33AFA6E84}"/>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&lt;author&gt;, &lt;company&gt;</a:t>
            </a:r>
          </a:p>
        </p:txBody>
      </p:sp>
      <p:sp>
        <p:nvSpPr>
          <p:cNvPr id="2055" name="Rectangle 7">
            <a:extLst>
              <a:ext uri="{FF2B5EF4-FFF2-40B4-BE49-F238E27FC236}">
                <a16:creationId xmlns:a16="http://schemas.microsoft.com/office/drawing/2014/main" id="{B2F93A3E-FB49-4095-B185-715B561F700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B99B95EA-3EBE-47F5-A00D-38F40B97F097}" type="slidenum">
              <a:rPr lang="en-US" altLang="zh-TW"/>
              <a:pPr/>
              <a:t>‹#›</a:t>
            </a:fld>
            <a:endParaRPr lang="en-US" altLang="zh-TW"/>
          </a:p>
        </p:txBody>
      </p:sp>
      <p:sp>
        <p:nvSpPr>
          <p:cNvPr id="2056" name="Rectangle 8">
            <a:extLst>
              <a:ext uri="{FF2B5EF4-FFF2-40B4-BE49-F238E27FC236}">
                <a16:creationId xmlns:a16="http://schemas.microsoft.com/office/drawing/2014/main" id="{1CD8622F-4530-4CDC-95C5-AAF1D3AA4264}"/>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a16="http://schemas.microsoft.com/office/drawing/2014/main" id="{E60D859C-2CB0-4140-8233-A8CAB3730861}"/>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a16="http://schemas.microsoft.com/office/drawing/2014/main" id="{75B250DE-7324-49D8-8C3F-C49091E3846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DFFB08A-F969-4D79-9CC0-22FD417632DB}"/>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64B06A22-1673-4E7A-8CA1-62E48351276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Tree>
    <p:extLst>
      <p:ext uri="{BB962C8B-B14F-4D97-AF65-F5344CB8AC3E}">
        <p14:creationId xmlns:p14="http://schemas.microsoft.com/office/powerpoint/2010/main" val="372853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C29E5C7-CA27-4659-AE4B-F183D22FFE22}"/>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67DAC9F1-BD64-45B9-99EF-7B10E8BE8D78}"/>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79298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8166EA42-5BF9-40A4-88C1-55F8B6CB8D58}"/>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08D4D65A-E37A-4D30-AE3B-2F1A70A34461}"/>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3358855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8C839C-44E9-44F9-AAD1-719B141E9B6A}"/>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4E4ADC4-B58A-4821-9030-B380651A9AE0}"/>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3074382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F278DBA-A0D4-405C-B0A0-C8F5F16FEDD0}"/>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3DC7210A-D6A9-4239-A51E-01126CFDE03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Tree>
    <p:extLst>
      <p:ext uri="{BB962C8B-B14F-4D97-AF65-F5344CB8AC3E}">
        <p14:creationId xmlns:p14="http://schemas.microsoft.com/office/powerpoint/2010/main" val="98469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4C8248-020D-4EED-B42F-99C9B8E57E3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2FF2C54-8BFE-4005-A3C4-8C7F6CA7D4CC}"/>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72A89750-207F-498A-8449-4CAC605550AB}"/>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143732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29C48BE-960A-4327-97EB-046C9BDF4CF2}"/>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68B3755-7B61-4D56-B445-0B8F74F0201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01E9555D-7EA3-4F43-B4B6-BBEE7AA2C03D}"/>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BABC632E-1A81-4297-BC8C-C171AB0AA7B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D61B675A-E350-462A-AF2B-79A5823031AB}"/>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403782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67EDC1-0FB9-4269-BB87-EB528A82B3E1}"/>
              </a:ext>
            </a:extLst>
          </p:cNvPr>
          <p:cNvSpPr>
            <a:spLocks noGrp="1"/>
          </p:cNvSpPr>
          <p:nvPr>
            <p:ph type="title"/>
          </p:nvPr>
        </p:nvSpPr>
        <p:spPr/>
        <p:txBody>
          <a:bodyPr/>
          <a:lstStyle/>
          <a:p>
            <a:r>
              <a:rPr lang="zh-TW" altLang="en-US"/>
              <a:t>按一下以編輯母片標題樣式</a:t>
            </a:r>
          </a:p>
        </p:txBody>
      </p:sp>
    </p:spTree>
    <p:extLst>
      <p:ext uri="{BB962C8B-B14F-4D97-AF65-F5344CB8AC3E}">
        <p14:creationId xmlns:p14="http://schemas.microsoft.com/office/powerpoint/2010/main" val="151777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485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F8FAB14-229F-45CF-8518-6BD4E6F6706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F856393-326A-4D75-8E73-F6432456BEE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6647C9B7-52EB-41EF-9CF4-CC7D303CFCB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Tree>
    <p:extLst>
      <p:ext uri="{BB962C8B-B14F-4D97-AF65-F5344CB8AC3E}">
        <p14:creationId xmlns:p14="http://schemas.microsoft.com/office/powerpoint/2010/main" val="1644418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8448F2-2707-46EF-8CD5-1CC39794E488}"/>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7070550E-CDF5-474B-8D7E-67FA55ABAFB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id="{73BE8A45-1004-45DB-A65B-404B80A8C3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Tree>
    <p:extLst>
      <p:ext uri="{BB962C8B-B14F-4D97-AF65-F5344CB8AC3E}">
        <p14:creationId xmlns:p14="http://schemas.microsoft.com/office/powerpoint/2010/main" val="158470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ECCC89-821C-4D94-A916-F2B2372325A9}"/>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a16="http://schemas.microsoft.com/office/drawing/2014/main" id="{99671FB1-8A4D-468A-8F34-7E7BB92A8A0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31" name="Rectangle 7">
            <a:extLst>
              <a:ext uri="{FF2B5EF4-FFF2-40B4-BE49-F238E27FC236}">
                <a16:creationId xmlns:a16="http://schemas.microsoft.com/office/drawing/2014/main" id="{46710B4F-C6ED-4A2F-9E2E-61BC58E48C6A}"/>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TW" sz="1400" b="1" dirty="0">
                <a:ea typeface="新細明體" panose="02020500000000000000" pitchFamily="18" charset="-120"/>
              </a:rPr>
              <a:t>doc.: IEEE 802.15-21-0009-00-Cor2</a:t>
            </a:r>
          </a:p>
        </p:txBody>
      </p:sp>
      <p:sp>
        <p:nvSpPr>
          <p:cNvPr id="1032" name="Line 8">
            <a:extLst>
              <a:ext uri="{FF2B5EF4-FFF2-40B4-BE49-F238E27FC236}">
                <a16:creationId xmlns:a16="http://schemas.microsoft.com/office/drawing/2014/main" id="{3A49EA95-D7E1-48C0-BBBE-C7F63C1E34B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dirty="0"/>
          </a:p>
        </p:txBody>
      </p:sp>
      <p:sp>
        <p:nvSpPr>
          <p:cNvPr id="1033" name="Rectangle 9">
            <a:extLst>
              <a:ext uri="{FF2B5EF4-FFF2-40B4-BE49-F238E27FC236}">
                <a16:creationId xmlns:a16="http://schemas.microsoft.com/office/drawing/2014/main" id="{AE02BD6D-6C8F-4F3F-8A49-C849798928F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a16="http://schemas.microsoft.com/office/drawing/2014/main" id="{27588CAF-ED58-49F2-822F-A32926DC690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2" name="Rectangle 4">
            <a:extLst>
              <a:ext uri="{FF2B5EF4-FFF2-40B4-BE49-F238E27FC236}">
                <a16:creationId xmlns:a16="http://schemas.microsoft.com/office/drawing/2014/main" id="{943925C2-1025-488C-A97C-AD0D43C3A474}"/>
              </a:ext>
            </a:extLst>
          </p:cNvPr>
          <p:cNvSpPr txBox="1">
            <a:spLocks noChangeArrowheads="1"/>
          </p:cNvSpPr>
          <p:nvPr userDrawn="1"/>
        </p:nvSpPr>
        <p:spPr bwMode="auto">
          <a:xfrm>
            <a:off x="683568"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a:t>Jan. 2021</a:t>
            </a:r>
          </a:p>
        </p:txBody>
      </p:sp>
      <p:sp>
        <p:nvSpPr>
          <p:cNvPr id="13" name="Rectangle 5">
            <a:extLst>
              <a:ext uri="{FF2B5EF4-FFF2-40B4-BE49-F238E27FC236}">
                <a16:creationId xmlns:a16="http://schemas.microsoft.com/office/drawing/2014/main" id="{83FD0F6A-7229-4BB9-AFBB-1A190AD76D63}"/>
              </a:ext>
            </a:extLst>
          </p:cNvPr>
          <p:cNvSpPr txBox="1">
            <a:spLocks noChangeArrowheads="1"/>
          </p:cNvSpPr>
          <p:nvPr userDrawn="1"/>
        </p:nvSpPr>
        <p:spPr bwMode="auto">
          <a:xfrm>
            <a:off x="5436096" y="648469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err="1"/>
              <a:t>Jeng-Shiann</a:t>
            </a:r>
            <a:r>
              <a:rPr lang="en-US" altLang="zh-TW" dirty="0"/>
              <a:t> Jiang, Vertexcom</a:t>
            </a:r>
          </a:p>
        </p:txBody>
      </p:sp>
      <p:sp>
        <p:nvSpPr>
          <p:cNvPr id="14" name="Rectangle 6">
            <a:extLst>
              <a:ext uri="{FF2B5EF4-FFF2-40B4-BE49-F238E27FC236}">
                <a16:creationId xmlns:a16="http://schemas.microsoft.com/office/drawing/2014/main" id="{CD888A63-3C34-4606-97A3-4EEB865235EE}"/>
              </a:ext>
            </a:extLst>
          </p:cNvPr>
          <p:cNvSpPr txBox="1">
            <a:spLocks noChangeArrowheads="1"/>
          </p:cNvSpPr>
          <p:nvPr userDrawn="1"/>
        </p:nvSpPr>
        <p:spPr bwMode="auto">
          <a:xfrm>
            <a:off x="4427984" y="6486798"/>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TW" dirty="0"/>
              <a:t>Slide </a:t>
            </a:r>
            <a:fld id="{3A1446A1-D534-4E46-975B-4CF477134DA7}" type="slidenum">
              <a:rPr lang="en-US" altLang="zh-TW" smtClean="0"/>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CF1BA541-D24D-4869-B9F9-4B2E1B76240C}"/>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Correction of Mode Switch PHR Parity Formula	</a:t>
            </a:r>
          </a:p>
          <a:p>
            <a:r>
              <a:rPr lang="en-US" altLang="zh-TW" sz="1600" b="1" dirty="0">
                <a:solidFill>
                  <a:schemeClr val="tx2"/>
                </a:solidFill>
                <a:ea typeface="新細明體" panose="02020500000000000000" pitchFamily="18" charset="-120"/>
              </a:rPr>
              <a:t>Date Submitted: 12 Jan. 2021</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Vertexcom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Correct the mode switch PHR parity formula for double error detection capability</a:t>
            </a: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Correct the mode switch PHR parity formula for double error detection capability</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36DB1C54-9366-45E1-B761-2136C7D2C954}"/>
              </a:ext>
            </a:extLst>
          </p:cNvPr>
          <p:cNvSpPr>
            <a:spLocks noGrp="1" noChangeArrowheads="1"/>
          </p:cNvSpPr>
          <p:nvPr>
            <p:ph type="ctrTitle"/>
          </p:nvPr>
        </p:nvSpPr>
        <p:spPr>
          <a:xfrm>
            <a:off x="685800" y="2286000"/>
            <a:ext cx="7772400" cy="1143000"/>
          </a:xfrm>
        </p:spPr>
        <p:txBody>
          <a:bodyPr anchor="ctr"/>
          <a:lstStyle/>
          <a:p>
            <a:r>
              <a:rPr lang="en-US" altLang="zh-TW" sz="3600" dirty="0">
                <a:ea typeface="新細明體" panose="02020500000000000000" pitchFamily="18" charset="-120"/>
              </a:rPr>
              <a:t>Correction of Mode Switch PHR Parity Formula</a:t>
            </a:r>
            <a:endParaRPr lang="zh-TW" altLang="zh-TW" sz="3600" dirty="0"/>
          </a:p>
        </p:txBody>
      </p:sp>
      <p:sp>
        <p:nvSpPr>
          <p:cNvPr id="26627" name="Rectangle 3">
            <a:extLst>
              <a:ext uri="{FF2B5EF4-FFF2-40B4-BE49-F238E27FC236}">
                <a16:creationId xmlns:a16="http://schemas.microsoft.com/office/drawing/2014/main" id="{8508D2E2-0401-408E-B0F8-DDD3A070F0B4}"/>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Vertexcom</a:t>
            </a:r>
            <a:endParaRPr lang="zh-TW" altLang="zh-TW" sz="3200" dirty="0"/>
          </a:p>
          <a:p>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Problem Description</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sz="1800" dirty="0"/>
              <a:t>On Page 545 of IEEE 802.15.4-2020, it states that “The combination of BCH (15,11) code and one parity bit allows for the achievement of </a:t>
            </a:r>
            <a:r>
              <a:rPr lang="en-US" altLang="zh-TW" sz="1800" b="1" dirty="0">
                <a:solidFill>
                  <a:srgbClr val="C00000"/>
                </a:solidFill>
              </a:rPr>
              <a:t>single error correction</a:t>
            </a:r>
            <a:r>
              <a:rPr lang="en-US" altLang="zh-TW" sz="1800" dirty="0"/>
              <a:t> and </a:t>
            </a:r>
            <a:r>
              <a:rPr lang="en-US" altLang="zh-TW" sz="1800" b="1" dirty="0">
                <a:solidFill>
                  <a:srgbClr val="C00000"/>
                </a:solidFill>
              </a:rPr>
              <a:t>double error detection</a:t>
            </a:r>
            <a:r>
              <a:rPr lang="en-US" altLang="zh-TW" sz="1800" dirty="0"/>
              <a:t> over the first 11 bits of PHR”. However, the combination do not have the double error detection capability with the parity formula below</a:t>
            </a:r>
          </a:p>
          <a:p>
            <a:endParaRPr lang="en-US" altLang="zh-TW" sz="1800" dirty="0"/>
          </a:p>
          <a:p>
            <a:endParaRPr lang="en-US" altLang="zh-TW" sz="1800" dirty="0"/>
          </a:p>
          <a:p>
            <a:r>
              <a:rPr lang="en-US" altLang="zh-TW" sz="1800" dirty="0"/>
              <a:t>Example</a:t>
            </a:r>
          </a:p>
          <a:p>
            <a:pPr lvl="1"/>
            <a:r>
              <a:rPr lang="en-US" altLang="zh-TW" sz="1400" dirty="0"/>
              <a:t>Original PHR</a:t>
            </a:r>
          </a:p>
          <a:p>
            <a:pPr lvl="1"/>
            <a:endParaRPr lang="en-US" altLang="zh-TW" sz="1400" dirty="0"/>
          </a:p>
          <a:p>
            <a:pPr lvl="1"/>
            <a:r>
              <a:rPr lang="en-US" altLang="zh-TW" sz="1400" dirty="0"/>
              <a:t>PHR with double error</a:t>
            </a:r>
          </a:p>
          <a:p>
            <a:pPr lvl="1"/>
            <a:endParaRPr lang="en-US" altLang="zh-TW" sz="1400" dirty="0"/>
          </a:p>
          <a:p>
            <a:pPr lvl="1"/>
            <a:r>
              <a:rPr lang="en-US" altLang="zh-TW" sz="1400" dirty="0"/>
              <a:t>After BCH error correction</a:t>
            </a:r>
          </a:p>
          <a:p>
            <a:pPr lvl="1"/>
            <a:endParaRPr lang="en-US" altLang="zh-TW" sz="1400" dirty="0"/>
          </a:p>
          <a:p>
            <a:pPr lvl="1"/>
            <a:r>
              <a:rPr lang="en-US" altLang="zh-TW" sz="1400" dirty="0"/>
              <a:t>Parity check pass</a:t>
            </a:r>
            <a:r>
              <a:rPr lang="zh-TW" altLang="en-US" sz="1400" dirty="0"/>
              <a:t> </a:t>
            </a:r>
            <a:r>
              <a:rPr lang="en-US" altLang="zh-TW" sz="1400" dirty="0"/>
              <a:t>!</a:t>
            </a:r>
          </a:p>
          <a:p>
            <a:pPr lvl="1"/>
            <a:endParaRPr lang="en-US" altLang="zh-TW" sz="1400" dirty="0"/>
          </a:p>
          <a:p>
            <a:pPr lvl="1"/>
            <a:r>
              <a:rPr lang="en-US" altLang="zh-TW" sz="1400" dirty="0">
                <a:solidFill>
                  <a:srgbClr val="FF0000"/>
                </a:solidFill>
              </a:rPr>
              <a:t>Double errors, but not detected</a:t>
            </a:r>
          </a:p>
          <a:p>
            <a:pPr lvl="1"/>
            <a:endParaRPr lang="en-US" altLang="zh-TW" sz="1400" dirty="0"/>
          </a:p>
          <a:p>
            <a:pPr lvl="1"/>
            <a:endParaRPr lang="en-US" altLang="zh-TW" sz="1400" dirty="0"/>
          </a:p>
          <a:p>
            <a:endParaRPr lang="en-US" altLang="zh-TW" sz="1800" dirty="0"/>
          </a:p>
          <a:p>
            <a:pPr marL="457200" lvl="1" indent="0">
              <a:buNone/>
            </a:pPr>
            <a:endParaRPr lang="zh-TW" altLang="en-US" sz="1400" dirty="0"/>
          </a:p>
        </p:txBody>
      </p:sp>
      <p:pic>
        <p:nvPicPr>
          <p:cNvPr id="4" name="圖片 3">
            <a:extLst>
              <a:ext uri="{FF2B5EF4-FFF2-40B4-BE49-F238E27FC236}">
                <a16:creationId xmlns:a16="http://schemas.microsoft.com/office/drawing/2014/main" id="{AD7E3770-36AD-4B24-8137-0A543FDEF05C}"/>
              </a:ext>
            </a:extLst>
          </p:cNvPr>
          <p:cNvPicPr>
            <a:picLocks noChangeAspect="1"/>
          </p:cNvPicPr>
          <p:nvPr/>
        </p:nvPicPr>
        <p:blipFill>
          <a:blip r:embed="rId3"/>
          <a:stretch>
            <a:fillRect/>
          </a:stretch>
        </p:blipFill>
        <p:spPr>
          <a:xfrm>
            <a:off x="1682824" y="3286149"/>
            <a:ext cx="6019800" cy="400050"/>
          </a:xfrm>
          <a:prstGeom prst="rect">
            <a:avLst/>
          </a:prstGeom>
        </p:spPr>
      </p:pic>
      <p:sp>
        <p:nvSpPr>
          <p:cNvPr id="5" name="矩形 4">
            <a:extLst>
              <a:ext uri="{FF2B5EF4-FFF2-40B4-BE49-F238E27FC236}">
                <a16:creationId xmlns:a16="http://schemas.microsoft.com/office/drawing/2014/main" id="{7134F299-B4D9-43C5-BBF7-8DF8E5C4028A}"/>
              </a:ext>
            </a:extLst>
          </p:cNvPr>
          <p:cNvSpPr/>
          <p:nvPr/>
        </p:nvSpPr>
        <p:spPr>
          <a:xfrm>
            <a:off x="4578424" y="4210074"/>
            <a:ext cx="2286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1 0 0 0 0 0 0 0 0 1 0 </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8" name="矩形 7">
            <a:extLst>
              <a:ext uri="{FF2B5EF4-FFF2-40B4-BE49-F238E27FC236}">
                <a16:creationId xmlns:a16="http://schemas.microsoft.com/office/drawing/2014/main" id="{9999A2C9-0818-4697-8D71-8A286BC163FC}"/>
              </a:ext>
            </a:extLst>
          </p:cNvPr>
          <p:cNvSpPr/>
          <p:nvPr/>
        </p:nvSpPr>
        <p:spPr>
          <a:xfrm>
            <a:off x="6864424" y="4210074"/>
            <a:ext cx="914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1 1 1 1</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9" name="矩形 8">
            <a:extLst>
              <a:ext uri="{FF2B5EF4-FFF2-40B4-BE49-F238E27FC236}">
                <a16:creationId xmlns:a16="http://schemas.microsoft.com/office/drawing/2014/main" id="{2FE2167B-E406-4075-A238-21448B78828A}"/>
              </a:ext>
            </a:extLst>
          </p:cNvPr>
          <p:cNvSpPr/>
          <p:nvPr/>
        </p:nvSpPr>
        <p:spPr>
          <a:xfrm>
            <a:off x="7778824" y="4210074"/>
            <a:ext cx="381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0</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0" name="文字方塊 9">
            <a:extLst>
              <a:ext uri="{FF2B5EF4-FFF2-40B4-BE49-F238E27FC236}">
                <a16:creationId xmlns:a16="http://schemas.microsoft.com/office/drawing/2014/main" id="{A8F15A6E-2636-495B-9221-E92E5CC9C9B0}"/>
              </a:ext>
            </a:extLst>
          </p:cNvPr>
          <p:cNvSpPr txBox="1"/>
          <p:nvPr/>
        </p:nvSpPr>
        <p:spPr>
          <a:xfrm>
            <a:off x="4502224" y="3905274"/>
            <a:ext cx="1143000" cy="276999"/>
          </a:xfrm>
          <a:prstGeom prst="rect">
            <a:avLst/>
          </a:prstGeom>
          <a:noFill/>
        </p:spPr>
        <p:txBody>
          <a:bodyPr wrap="square" rtlCol="0">
            <a:spAutoFit/>
          </a:bodyPr>
          <a:lstStyle/>
          <a:p>
            <a:pPr algn="l"/>
            <a:r>
              <a:rPr lang="en-US" altLang="zh-TW" sz="1200" dirty="0">
                <a:latin typeface="Arial" panose="020B0604020202020204" pitchFamily="34" charset="0"/>
                <a:cs typeface="Arial" panose="020B0604020202020204" pitchFamily="34" charset="0"/>
              </a:rPr>
              <a:t>Message</a:t>
            </a:r>
            <a:endParaRPr lang="zh-TW" altLang="en-US" sz="1200" dirty="0">
              <a:latin typeface="Arial" panose="020B0604020202020204" pitchFamily="34" charset="0"/>
              <a:cs typeface="Arial" panose="020B0604020202020204" pitchFamily="34" charset="0"/>
            </a:endParaRPr>
          </a:p>
        </p:txBody>
      </p:sp>
      <p:sp>
        <p:nvSpPr>
          <p:cNvPr id="11" name="文字方塊 10">
            <a:extLst>
              <a:ext uri="{FF2B5EF4-FFF2-40B4-BE49-F238E27FC236}">
                <a16:creationId xmlns:a16="http://schemas.microsoft.com/office/drawing/2014/main" id="{897F7509-5088-466B-BDC4-5EF88745A1A8}"/>
              </a:ext>
            </a:extLst>
          </p:cNvPr>
          <p:cNvSpPr txBox="1"/>
          <p:nvPr/>
        </p:nvSpPr>
        <p:spPr>
          <a:xfrm>
            <a:off x="6788224" y="3905274"/>
            <a:ext cx="685800" cy="276999"/>
          </a:xfrm>
          <a:prstGeom prst="rect">
            <a:avLst/>
          </a:prstGeom>
          <a:noFill/>
        </p:spPr>
        <p:txBody>
          <a:bodyPr wrap="square" rtlCol="0">
            <a:spAutoFit/>
          </a:bodyPr>
          <a:lstStyle/>
          <a:p>
            <a:pPr algn="l"/>
            <a:r>
              <a:rPr lang="en-US" altLang="zh-TW" sz="1200" dirty="0">
                <a:latin typeface="Arial" panose="020B0604020202020204" pitchFamily="34" charset="0"/>
                <a:cs typeface="Arial" panose="020B0604020202020204" pitchFamily="34" charset="0"/>
              </a:rPr>
              <a:t>BCH</a:t>
            </a:r>
            <a:endParaRPr lang="zh-TW" altLang="en-US" sz="1200" dirty="0">
              <a:latin typeface="Arial" panose="020B0604020202020204" pitchFamily="34" charset="0"/>
              <a:cs typeface="Arial" panose="020B0604020202020204" pitchFamily="34" charset="0"/>
            </a:endParaRPr>
          </a:p>
        </p:txBody>
      </p:sp>
      <p:sp>
        <p:nvSpPr>
          <p:cNvPr id="12" name="文字方塊 11">
            <a:extLst>
              <a:ext uri="{FF2B5EF4-FFF2-40B4-BE49-F238E27FC236}">
                <a16:creationId xmlns:a16="http://schemas.microsoft.com/office/drawing/2014/main" id="{68A2ACCF-7ABF-45FC-97D4-75071096D216}"/>
              </a:ext>
            </a:extLst>
          </p:cNvPr>
          <p:cNvSpPr txBox="1"/>
          <p:nvPr/>
        </p:nvSpPr>
        <p:spPr>
          <a:xfrm>
            <a:off x="7702624" y="3905274"/>
            <a:ext cx="685800" cy="276999"/>
          </a:xfrm>
          <a:prstGeom prst="rect">
            <a:avLst/>
          </a:prstGeom>
          <a:noFill/>
        </p:spPr>
        <p:txBody>
          <a:bodyPr wrap="square" rtlCol="0">
            <a:spAutoFit/>
          </a:bodyPr>
          <a:lstStyle/>
          <a:p>
            <a:pPr algn="l"/>
            <a:r>
              <a:rPr lang="en-US" altLang="zh-TW" sz="1200" dirty="0">
                <a:latin typeface="Arial" panose="020B0604020202020204" pitchFamily="34" charset="0"/>
                <a:cs typeface="Arial" panose="020B0604020202020204" pitchFamily="34" charset="0"/>
              </a:rPr>
              <a:t>Parity</a:t>
            </a:r>
            <a:endParaRPr lang="zh-TW" altLang="en-US" sz="1200" dirty="0">
              <a:latin typeface="Arial" panose="020B0604020202020204" pitchFamily="34" charset="0"/>
              <a:cs typeface="Arial" panose="020B0604020202020204" pitchFamily="34" charset="0"/>
            </a:endParaRPr>
          </a:p>
        </p:txBody>
      </p:sp>
      <p:sp>
        <p:nvSpPr>
          <p:cNvPr id="13" name="矩形 12">
            <a:extLst>
              <a:ext uri="{FF2B5EF4-FFF2-40B4-BE49-F238E27FC236}">
                <a16:creationId xmlns:a16="http://schemas.microsoft.com/office/drawing/2014/main" id="{043198E9-4A0D-403D-A7A0-4D46EF78AAB9}"/>
              </a:ext>
            </a:extLst>
          </p:cNvPr>
          <p:cNvSpPr/>
          <p:nvPr/>
        </p:nvSpPr>
        <p:spPr>
          <a:xfrm>
            <a:off x="4578424" y="4743474"/>
            <a:ext cx="2286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1 0 0 0 0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0 1 0 </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4" name="矩形 13">
            <a:extLst>
              <a:ext uri="{FF2B5EF4-FFF2-40B4-BE49-F238E27FC236}">
                <a16:creationId xmlns:a16="http://schemas.microsoft.com/office/drawing/2014/main" id="{4714C2F5-B8D4-4F5F-A245-D4C77CF49752}"/>
              </a:ext>
            </a:extLst>
          </p:cNvPr>
          <p:cNvSpPr/>
          <p:nvPr/>
        </p:nvSpPr>
        <p:spPr>
          <a:xfrm>
            <a:off x="6864424" y="4743474"/>
            <a:ext cx="914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1 1 1 1</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5" name="矩形 14">
            <a:extLst>
              <a:ext uri="{FF2B5EF4-FFF2-40B4-BE49-F238E27FC236}">
                <a16:creationId xmlns:a16="http://schemas.microsoft.com/office/drawing/2014/main" id="{CA91439F-1D64-4CF1-8A81-A41F385AD159}"/>
              </a:ext>
            </a:extLst>
          </p:cNvPr>
          <p:cNvSpPr/>
          <p:nvPr/>
        </p:nvSpPr>
        <p:spPr>
          <a:xfrm>
            <a:off x="7778824" y="4743474"/>
            <a:ext cx="381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0</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6" name="矩形 15">
            <a:extLst>
              <a:ext uri="{FF2B5EF4-FFF2-40B4-BE49-F238E27FC236}">
                <a16:creationId xmlns:a16="http://schemas.microsoft.com/office/drawing/2014/main" id="{35815707-037F-402C-9DEF-D74FDBDF39EE}"/>
              </a:ext>
            </a:extLst>
          </p:cNvPr>
          <p:cNvSpPr/>
          <p:nvPr/>
        </p:nvSpPr>
        <p:spPr>
          <a:xfrm>
            <a:off x="4578424" y="5276874"/>
            <a:ext cx="2286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1 0 0 0 0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0 1 0 </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7" name="矩形 16">
            <a:extLst>
              <a:ext uri="{FF2B5EF4-FFF2-40B4-BE49-F238E27FC236}">
                <a16:creationId xmlns:a16="http://schemas.microsoft.com/office/drawing/2014/main" id="{FBF28BDD-38AE-47EF-B321-5485C4B28540}"/>
              </a:ext>
            </a:extLst>
          </p:cNvPr>
          <p:cNvSpPr/>
          <p:nvPr/>
        </p:nvSpPr>
        <p:spPr>
          <a:xfrm>
            <a:off x="6864424" y="5276874"/>
            <a:ext cx="914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1 1 1 </a:t>
            </a:r>
            <a:r>
              <a:rPr lang="en-US" altLang="zh-TW" sz="1400" dirty="0">
                <a:solidFill>
                  <a:srgbClr val="FF0000"/>
                </a:solidFill>
                <a:latin typeface="Arial Nova" panose="020B0504020202020204" pitchFamily="34" charset="0"/>
              </a:rPr>
              <a:t>0</a:t>
            </a:r>
            <a:endParaRPr lang="zh-TW" altLang="en-US" sz="1400" dirty="0">
              <a:solidFill>
                <a:srgbClr val="FF0000"/>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8" name="矩形 17">
            <a:extLst>
              <a:ext uri="{FF2B5EF4-FFF2-40B4-BE49-F238E27FC236}">
                <a16:creationId xmlns:a16="http://schemas.microsoft.com/office/drawing/2014/main" id="{5AE0E00A-3C36-4891-B352-9B4F58DEF06E}"/>
              </a:ext>
            </a:extLst>
          </p:cNvPr>
          <p:cNvSpPr/>
          <p:nvPr/>
        </p:nvSpPr>
        <p:spPr>
          <a:xfrm>
            <a:off x="7778824" y="5276874"/>
            <a:ext cx="381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0</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graphicFrame>
        <p:nvGraphicFramePr>
          <p:cNvPr id="21" name="物件 20">
            <a:extLst>
              <a:ext uri="{FF2B5EF4-FFF2-40B4-BE49-F238E27FC236}">
                <a16:creationId xmlns:a16="http://schemas.microsoft.com/office/drawing/2014/main" id="{30770D62-1FC6-4398-BAF5-B53BCB792733}"/>
              </a:ext>
            </a:extLst>
          </p:cNvPr>
          <p:cNvGraphicFramePr>
            <a:graphicFrameLocks noChangeAspect="1"/>
          </p:cNvGraphicFramePr>
          <p:nvPr>
            <p:extLst>
              <p:ext uri="{D42A27DB-BD31-4B8C-83A1-F6EECF244321}">
                <p14:modId xmlns:p14="http://schemas.microsoft.com/office/powerpoint/2010/main" val="2362820962"/>
              </p:ext>
            </p:extLst>
          </p:nvPr>
        </p:nvGraphicFramePr>
        <p:xfrm>
          <a:off x="5008637" y="5734074"/>
          <a:ext cx="1446212" cy="503238"/>
        </p:xfrm>
        <a:graphic>
          <a:graphicData uri="http://schemas.openxmlformats.org/presentationml/2006/ole">
            <mc:AlternateContent xmlns:mc="http://schemas.openxmlformats.org/markup-compatibility/2006">
              <mc:Choice xmlns:v="urn:schemas-microsoft-com:vml" Requires="v">
                <p:oleObj spid="_x0000_s1036" name="Equation" r:id="rId4" imgW="1244520" imgH="431640" progId="Equation.DSMT4">
                  <p:embed/>
                </p:oleObj>
              </mc:Choice>
              <mc:Fallback>
                <p:oleObj name="Equation" r:id="rId4" imgW="1244520" imgH="431640" progId="Equation.DSMT4">
                  <p:embed/>
                  <p:pic>
                    <p:nvPicPr>
                      <p:cNvPr id="21" name="物件 20">
                        <a:extLst>
                          <a:ext uri="{FF2B5EF4-FFF2-40B4-BE49-F238E27FC236}">
                            <a16:creationId xmlns:a16="http://schemas.microsoft.com/office/drawing/2014/main" id="{30770D62-1FC6-4398-BAF5-B53BCB792733}"/>
                          </a:ext>
                        </a:extLst>
                      </p:cNvPr>
                      <p:cNvPicPr/>
                      <p:nvPr/>
                    </p:nvPicPr>
                    <p:blipFill>
                      <a:blip r:embed="rId5"/>
                      <a:stretch>
                        <a:fillRect/>
                      </a:stretch>
                    </p:blipFill>
                    <p:spPr>
                      <a:xfrm>
                        <a:off x="5008637" y="5734074"/>
                        <a:ext cx="1446212" cy="503238"/>
                      </a:xfrm>
                      <a:prstGeom prst="rect">
                        <a:avLst/>
                      </a:prstGeom>
                    </p:spPr>
                  </p:pic>
                </p:oleObj>
              </mc:Fallback>
            </mc:AlternateContent>
          </a:graphicData>
        </a:graphic>
      </p:graphicFrame>
      <p:cxnSp>
        <p:nvCxnSpPr>
          <p:cNvPr id="23" name="直線單箭頭接點 22">
            <a:extLst>
              <a:ext uri="{FF2B5EF4-FFF2-40B4-BE49-F238E27FC236}">
                <a16:creationId xmlns:a16="http://schemas.microsoft.com/office/drawing/2014/main" id="{E809A86A-9729-4104-BF2D-29CDE4B41D87}"/>
              </a:ext>
            </a:extLst>
          </p:cNvPr>
          <p:cNvCxnSpPr>
            <a:cxnSpLocks/>
          </p:cNvCxnSpPr>
          <p:nvPr/>
        </p:nvCxnSpPr>
        <p:spPr>
          <a:xfrm flipV="1">
            <a:off x="6483424" y="5657875"/>
            <a:ext cx="1485900" cy="327816"/>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99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3E0C3C1-1C03-47E1-9AC3-DA0EE16F0E7E}"/>
              </a:ext>
            </a:extLst>
          </p:cNvPr>
          <p:cNvSpPr>
            <a:spLocks noGrp="1"/>
          </p:cNvSpPr>
          <p:nvPr>
            <p:ph type="title"/>
          </p:nvPr>
        </p:nvSpPr>
        <p:spPr/>
        <p:txBody>
          <a:bodyPr/>
          <a:lstStyle/>
          <a:p>
            <a:r>
              <a:rPr lang="en-US" altLang="zh-TW" dirty="0"/>
              <a:t>Correction of Parity Formula</a:t>
            </a:r>
            <a:endParaRPr lang="zh-TW" altLang="en-US" dirty="0"/>
          </a:p>
        </p:txBody>
      </p:sp>
      <p:sp>
        <p:nvSpPr>
          <p:cNvPr id="3" name="內容版面配置區 2">
            <a:extLst>
              <a:ext uri="{FF2B5EF4-FFF2-40B4-BE49-F238E27FC236}">
                <a16:creationId xmlns:a16="http://schemas.microsoft.com/office/drawing/2014/main" id="{E3D45635-9E3A-4704-8BCE-D602D846D263}"/>
              </a:ext>
            </a:extLst>
          </p:cNvPr>
          <p:cNvSpPr>
            <a:spLocks noGrp="1"/>
          </p:cNvSpPr>
          <p:nvPr>
            <p:ph idx="1"/>
          </p:nvPr>
        </p:nvSpPr>
        <p:spPr/>
        <p:txBody>
          <a:bodyPr>
            <a:normAutofit fontScale="85000" lnSpcReduction="20000"/>
          </a:bodyPr>
          <a:lstStyle/>
          <a:p>
            <a:r>
              <a:rPr lang="en-US" altLang="zh-TW" dirty="0"/>
              <a:t>Modification of parity formula to provide double error detection capability</a:t>
            </a:r>
          </a:p>
          <a:p>
            <a:pPr lvl="1"/>
            <a:r>
              <a:rPr lang="en-US" altLang="zh-TW" dirty="0"/>
              <a:t>The root cause is parity check bit only protects 11 information bits, not the whole BCH codeword</a:t>
            </a:r>
          </a:p>
          <a:p>
            <a:pPr lvl="1"/>
            <a:r>
              <a:rPr lang="en-US" altLang="zh-TW" dirty="0"/>
              <a:t>New formula</a:t>
            </a:r>
          </a:p>
          <a:p>
            <a:endParaRPr lang="en-US" altLang="zh-TW" dirty="0"/>
          </a:p>
          <a:p>
            <a:r>
              <a:rPr lang="en-US" altLang="zh-TW" sz="1800" dirty="0"/>
              <a:t>Example</a:t>
            </a:r>
          </a:p>
          <a:p>
            <a:pPr lvl="1"/>
            <a:r>
              <a:rPr lang="en-US" altLang="zh-TW" sz="1400" dirty="0"/>
              <a:t>Original PHR</a:t>
            </a:r>
          </a:p>
          <a:p>
            <a:pPr lvl="1"/>
            <a:endParaRPr lang="en-US" altLang="zh-TW" sz="1400" dirty="0"/>
          </a:p>
          <a:p>
            <a:pPr lvl="1"/>
            <a:r>
              <a:rPr lang="en-US" altLang="zh-TW" sz="1400" dirty="0"/>
              <a:t>PHR with double error</a:t>
            </a:r>
          </a:p>
          <a:p>
            <a:pPr lvl="1"/>
            <a:endParaRPr lang="en-US" altLang="zh-TW" sz="1400" dirty="0"/>
          </a:p>
          <a:p>
            <a:pPr lvl="1"/>
            <a:r>
              <a:rPr lang="en-US" altLang="zh-TW" sz="1400" dirty="0"/>
              <a:t>After BCH error correction</a:t>
            </a:r>
          </a:p>
          <a:p>
            <a:pPr lvl="1"/>
            <a:endParaRPr lang="en-US" altLang="zh-TW" sz="1400" dirty="0"/>
          </a:p>
          <a:p>
            <a:pPr lvl="1"/>
            <a:r>
              <a:rPr lang="en-US" altLang="zh-TW" sz="1400" dirty="0"/>
              <a:t>Parity check fail</a:t>
            </a:r>
          </a:p>
          <a:p>
            <a:pPr lvl="1"/>
            <a:endParaRPr lang="en-US" altLang="zh-TW" sz="1400" dirty="0"/>
          </a:p>
          <a:p>
            <a:pPr lvl="1"/>
            <a:r>
              <a:rPr lang="en-US" altLang="zh-TW" sz="1400" dirty="0">
                <a:solidFill>
                  <a:srgbClr val="FF0000"/>
                </a:solidFill>
              </a:rPr>
              <a:t>Double errors detected</a:t>
            </a:r>
          </a:p>
          <a:p>
            <a:pPr lvl="1"/>
            <a:endParaRPr lang="en-US" altLang="zh-TW" sz="1400" dirty="0"/>
          </a:p>
          <a:p>
            <a:pPr marL="0" indent="0">
              <a:buNone/>
            </a:pPr>
            <a:endParaRPr lang="zh-TW" altLang="en-US" dirty="0"/>
          </a:p>
        </p:txBody>
      </p:sp>
      <p:graphicFrame>
        <p:nvGraphicFramePr>
          <p:cNvPr id="4" name="物件 3">
            <a:extLst>
              <a:ext uri="{FF2B5EF4-FFF2-40B4-BE49-F238E27FC236}">
                <a16:creationId xmlns:a16="http://schemas.microsoft.com/office/drawing/2014/main" id="{EB2A8BBA-6AC5-408B-8C4D-55DD20AF340C}"/>
              </a:ext>
            </a:extLst>
          </p:cNvPr>
          <p:cNvGraphicFramePr>
            <a:graphicFrameLocks noChangeAspect="1"/>
          </p:cNvGraphicFramePr>
          <p:nvPr>
            <p:extLst>
              <p:ext uri="{D42A27DB-BD31-4B8C-83A1-F6EECF244321}">
                <p14:modId xmlns:p14="http://schemas.microsoft.com/office/powerpoint/2010/main" val="685100936"/>
              </p:ext>
            </p:extLst>
          </p:nvPr>
        </p:nvGraphicFramePr>
        <p:xfrm>
          <a:off x="3450127" y="3288823"/>
          <a:ext cx="1384113" cy="589737"/>
        </p:xfrm>
        <a:graphic>
          <a:graphicData uri="http://schemas.openxmlformats.org/presentationml/2006/ole">
            <mc:AlternateContent xmlns:mc="http://schemas.openxmlformats.org/markup-compatibility/2006">
              <mc:Choice xmlns:v="urn:schemas-microsoft-com:vml" Requires="v">
                <p:oleObj spid="_x0000_s2070" name="Equation" r:id="rId3" imgW="1015920" imgH="431640" progId="Equation.DSMT4">
                  <p:embed/>
                </p:oleObj>
              </mc:Choice>
              <mc:Fallback>
                <p:oleObj name="Equation" r:id="rId3" imgW="1015920" imgH="431640" progId="Equation.DSMT4">
                  <p:embed/>
                  <p:pic>
                    <p:nvPicPr>
                      <p:cNvPr id="4" name="物件 3">
                        <a:extLst>
                          <a:ext uri="{FF2B5EF4-FFF2-40B4-BE49-F238E27FC236}">
                            <a16:creationId xmlns:a16="http://schemas.microsoft.com/office/drawing/2014/main" id="{EB2A8BBA-6AC5-408B-8C4D-55DD20AF340C}"/>
                          </a:ext>
                        </a:extLst>
                      </p:cNvPr>
                      <p:cNvPicPr/>
                      <p:nvPr/>
                    </p:nvPicPr>
                    <p:blipFill>
                      <a:blip r:embed="rId4"/>
                      <a:stretch>
                        <a:fillRect/>
                      </a:stretch>
                    </p:blipFill>
                    <p:spPr>
                      <a:xfrm>
                        <a:off x="3450127" y="3288823"/>
                        <a:ext cx="1384113" cy="589737"/>
                      </a:xfrm>
                      <a:prstGeom prst="rect">
                        <a:avLst/>
                      </a:prstGeom>
                    </p:spPr>
                  </p:pic>
                </p:oleObj>
              </mc:Fallback>
            </mc:AlternateContent>
          </a:graphicData>
        </a:graphic>
      </p:graphicFrame>
      <p:sp>
        <p:nvSpPr>
          <p:cNvPr id="5" name="矩形 4">
            <a:extLst>
              <a:ext uri="{FF2B5EF4-FFF2-40B4-BE49-F238E27FC236}">
                <a16:creationId xmlns:a16="http://schemas.microsoft.com/office/drawing/2014/main" id="{5343B25A-056C-4765-9FA3-B78D21C01D95}"/>
              </a:ext>
            </a:extLst>
          </p:cNvPr>
          <p:cNvSpPr/>
          <p:nvPr/>
        </p:nvSpPr>
        <p:spPr>
          <a:xfrm>
            <a:off x="4218384" y="4453880"/>
            <a:ext cx="2286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1 0 0 0 0 0 0 0 0 1 0 </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6" name="矩形 5">
            <a:extLst>
              <a:ext uri="{FF2B5EF4-FFF2-40B4-BE49-F238E27FC236}">
                <a16:creationId xmlns:a16="http://schemas.microsoft.com/office/drawing/2014/main" id="{354E3FBC-B5D8-43DD-8FBF-2190CB4A4129}"/>
              </a:ext>
            </a:extLst>
          </p:cNvPr>
          <p:cNvSpPr/>
          <p:nvPr/>
        </p:nvSpPr>
        <p:spPr>
          <a:xfrm>
            <a:off x="6504384" y="4453880"/>
            <a:ext cx="914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1 1 1 1</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7" name="矩形 6">
            <a:extLst>
              <a:ext uri="{FF2B5EF4-FFF2-40B4-BE49-F238E27FC236}">
                <a16:creationId xmlns:a16="http://schemas.microsoft.com/office/drawing/2014/main" id="{D76DFF16-0952-4BAF-B18D-0CE670DECC82}"/>
              </a:ext>
            </a:extLst>
          </p:cNvPr>
          <p:cNvSpPr/>
          <p:nvPr/>
        </p:nvSpPr>
        <p:spPr>
          <a:xfrm>
            <a:off x="7418784" y="4453880"/>
            <a:ext cx="381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0</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8" name="文字方塊 7">
            <a:extLst>
              <a:ext uri="{FF2B5EF4-FFF2-40B4-BE49-F238E27FC236}">
                <a16:creationId xmlns:a16="http://schemas.microsoft.com/office/drawing/2014/main" id="{B0039065-49AB-4D82-85C7-CA67802790B0}"/>
              </a:ext>
            </a:extLst>
          </p:cNvPr>
          <p:cNvSpPr txBox="1"/>
          <p:nvPr/>
        </p:nvSpPr>
        <p:spPr>
          <a:xfrm>
            <a:off x="4142184" y="4149080"/>
            <a:ext cx="1143000" cy="276999"/>
          </a:xfrm>
          <a:prstGeom prst="rect">
            <a:avLst/>
          </a:prstGeom>
          <a:noFill/>
        </p:spPr>
        <p:txBody>
          <a:bodyPr wrap="square" rtlCol="0">
            <a:spAutoFit/>
          </a:bodyPr>
          <a:lstStyle/>
          <a:p>
            <a:pPr algn="l"/>
            <a:r>
              <a:rPr lang="en-US" altLang="zh-TW" sz="1200" dirty="0">
                <a:latin typeface="Arial" panose="020B0604020202020204" pitchFamily="34" charset="0"/>
                <a:cs typeface="Arial" panose="020B0604020202020204" pitchFamily="34" charset="0"/>
              </a:rPr>
              <a:t>Message</a:t>
            </a:r>
            <a:endParaRPr lang="zh-TW" altLang="en-US" sz="1200" dirty="0">
              <a:latin typeface="Arial" panose="020B0604020202020204" pitchFamily="34" charset="0"/>
              <a:cs typeface="Arial" panose="020B0604020202020204" pitchFamily="34" charset="0"/>
            </a:endParaRPr>
          </a:p>
        </p:txBody>
      </p:sp>
      <p:sp>
        <p:nvSpPr>
          <p:cNvPr id="9" name="文字方塊 8">
            <a:extLst>
              <a:ext uri="{FF2B5EF4-FFF2-40B4-BE49-F238E27FC236}">
                <a16:creationId xmlns:a16="http://schemas.microsoft.com/office/drawing/2014/main" id="{678F89B6-B248-4407-BFEA-73CC337394D6}"/>
              </a:ext>
            </a:extLst>
          </p:cNvPr>
          <p:cNvSpPr txBox="1"/>
          <p:nvPr/>
        </p:nvSpPr>
        <p:spPr>
          <a:xfrm>
            <a:off x="6428184" y="4149080"/>
            <a:ext cx="685800" cy="276999"/>
          </a:xfrm>
          <a:prstGeom prst="rect">
            <a:avLst/>
          </a:prstGeom>
          <a:noFill/>
        </p:spPr>
        <p:txBody>
          <a:bodyPr wrap="square" rtlCol="0">
            <a:spAutoFit/>
          </a:bodyPr>
          <a:lstStyle/>
          <a:p>
            <a:pPr algn="l"/>
            <a:r>
              <a:rPr lang="en-US" altLang="zh-TW" sz="1200" dirty="0">
                <a:latin typeface="Arial" panose="020B0604020202020204" pitchFamily="34" charset="0"/>
                <a:cs typeface="Arial" panose="020B0604020202020204" pitchFamily="34" charset="0"/>
              </a:rPr>
              <a:t>BCH</a:t>
            </a:r>
            <a:endParaRPr lang="zh-TW" altLang="en-US" sz="1200" dirty="0">
              <a:latin typeface="Arial" panose="020B0604020202020204" pitchFamily="34" charset="0"/>
              <a:cs typeface="Arial" panose="020B0604020202020204" pitchFamily="34" charset="0"/>
            </a:endParaRPr>
          </a:p>
        </p:txBody>
      </p:sp>
      <p:sp>
        <p:nvSpPr>
          <p:cNvPr id="10" name="文字方塊 9">
            <a:extLst>
              <a:ext uri="{FF2B5EF4-FFF2-40B4-BE49-F238E27FC236}">
                <a16:creationId xmlns:a16="http://schemas.microsoft.com/office/drawing/2014/main" id="{E14BF5CB-9D73-4945-A627-DDB6251F6A19}"/>
              </a:ext>
            </a:extLst>
          </p:cNvPr>
          <p:cNvSpPr txBox="1"/>
          <p:nvPr/>
        </p:nvSpPr>
        <p:spPr>
          <a:xfrm>
            <a:off x="7342584" y="4149080"/>
            <a:ext cx="685800" cy="276999"/>
          </a:xfrm>
          <a:prstGeom prst="rect">
            <a:avLst/>
          </a:prstGeom>
          <a:noFill/>
        </p:spPr>
        <p:txBody>
          <a:bodyPr wrap="square" rtlCol="0">
            <a:spAutoFit/>
          </a:bodyPr>
          <a:lstStyle/>
          <a:p>
            <a:pPr algn="l"/>
            <a:r>
              <a:rPr lang="en-US" altLang="zh-TW" sz="1200" dirty="0">
                <a:latin typeface="Arial" panose="020B0604020202020204" pitchFamily="34" charset="0"/>
                <a:cs typeface="Arial" panose="020B0604020202020204" pitchFamily="34" charset="0"/>
              </a:rPr>
              <a:t>Parity</a:t>
            </a:r>
            <a:endParaRPr lang="zh-TW" altLang="en-US" sz="1200" dirty="0">
              <a:latin typeface="Arial" panose="020B0604020202020204" pitchFamily="34" charset="0"/>
              <a:cs typeface="Arial" panose="020B0604020202020204" pitchFamily="34" charset="0"/>
            </a:endParaRPr>
          </a:p>
        </p:txBody>
      </p:sp>
      <p:sp>
        <p:nvSpPr>
          <p:cNvPr id="11" name="矩形 10">
            <a:extLst>
              <a:ext uri="{FF2B5EF4-FFF2-40B4-BE49-F238E27FC236}">
                <a16:creationId xmlns:a16="http://schemas.microsoft.com/office/drawing/2014/main" id="{4A6F9179-BA53-42B2-9135-44F44FA9EBC8}"/>
              </a:ext>
            </a:extLst>
          </p:cNvPr>
          <p:cNvSpPr/>
          <p:nvPr/>
        </p:nvSpPr>
        <p:spPr>
          <a:xfrm>
            <a:off x="4218384" y="4987280"/>
            <a:ext cx="2286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1 0 0 0 0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0 1 0 </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2" name="矩形 11">
            <a:extLst>
              <a:ext uri="{FF2B5EF4-FFF2-40B4-BE49-F238E27FC236}">
                <a16:creationId xmlns:a16="http://schemas.microsoft.com/office/drawing/2014/main" id="{70C730F9-2723-4CAC-800D-4D9E983B5164}"/>
              </a:ext>
            </a:extLst>
          </p:cNvPr>
          <p:cNvSpPr/>
          <p:nvPr/>
        </p:nvSpPr>
        <p:spPr>
          <a:xfrm>
            <a:off x="6504384" y="4987280"/>
            <a:ext cx="914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1 1 1 1</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3" name="矩形 12">
            <a:extLst>
              <a:ext uri="{FF2B5EF4-FFF2-40B4-BE49-F238E27FC236}">
                <a16:creationId xmlns:a16="http://schemas.microsoft.com/office/drawing/2014/main" id="{54E895A5-5596-4653-B483-E8027A906A9B}"/>
              </a:ext>
            </a:extLst>
          </p:cNvPr>
          <p:cNvSpPr/>
          <p:nvPr/>
        </p:nvSpPr>
        <p:spPr>
          <a:xfrm>
            <a:off x="7418784" y="4987280"/>
            <a:ext cx="381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0</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4" name="矩形 13">
            <a:extLst>
              <a:ext uri="{FF2B5EF4-FFF2-40B4-BE49-F238E27FC236}">
                <a16:creationId xmlns:a16="http://schemas.microsoft.com/office/drawing/2014/main" id="{6E7FF938-F8F5-4C6C-93FD-D5C6FD5DC648}"/>
              </a:ext>
            </a:extLst>
          </p:cNvPr>
          <p:cNvSpPr/>
          <p:nvPr/>
        </p:nvSpPr>
        <p:spPr>
          <a:xfrm>
            <a:off x="4218384" y="5520680"/>
            <a:ext cx="2286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1 0 0 0 0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a:t>
            </a:r>
            <a:r>
              <a:rPr lang="en-US" altLang="zh-TW" sz="1400" dirty="0">
                <a:solidFill>
                  <a:srgbClr val="FF0000"/>
                </a:solidFill>
                <a:latin typeface="Arial Nova" panose="020B0504020202020204" pitchFamily="34" charset="0"/>
              </a:rPr>
              <a:t>1</a:t>
            </a:r>
            <a:r>
              <a:rPr lang="en-US" altLang="zh-TW" sz="1400" dirty="0">
                <a:solidFill>
                  <a:schemeClr val="tx1"/>
                </a:solidFill>
                <a:latin typeface="Arial Nova" panose="020B0504020202020204" pitchFamily="34" charset="0"/>
              </a:rPr>
              <a:t> 0 1 0 </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5" name="矩形 14">
            <a:extLst>
              <a:ext uri="{FF2B5EF4-FFF2-40B4-BE49-F238E27FC236}">
                <a16:creationId xmlns:a16="http://schemas.microsoft.com/office/drawing/2014/main" id="{2F4F161A-4164-429E-9AE7-9E0C3292FD03}"/>
              </a:ext>
            </a:extLst>
          </p:cNvPr>
          <p:cNvSpPr/>
          <p:nvPr/>
        </p:nvSpPr>
        <p:spPr>
          <a:xfrm>
            <a:off x="6504384" y="5520680"/>
            <a:ext cx="9144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1 1 1 </a:t>
            </a:r>
            <a:r>
              <a:rPr lang="en-US" altLang="zh-TW" sz="1400" dirty="0">
                <a:solidFill>
                  <a:srgbClr val="FF0000"/>
                </a:solidFill>
                <a:latin typeface="Arial Nova" panose="020B0504020202020204" pitchFamily="34" charset="0"/>
              </a:rPr>
              <a:t>0</a:t>
            </a:r>
            <a:endParaRPr lang="zh-TW" altLang="en-US" sz="1400" dirty="0">
              <a:solidFill>
                <a:srgbClr val="FF0000"/>
              </a:solidFill>
              <a:latin typeface="Arial Nova" panose="020B0504020202020204" pitchFamily="34" charset="0"/>
              <a:ea typeface="Arial Unicode MS" panose="020B0604020202020204" pitchFamily="34" charset="-120"/>
              <a:cs typeface="Arial Unicode MS" panose="020B0604020202020204" pitchFamily="34" charset="-120"/>
            </a:endParaRPr>
          </a:p>
        </p:txBody>
      </p:sp>
      <p:sp>
        <p:nvSpPr>
          <p:cNvPr id="16" name="矩形 15">
            <a:extLst>
              <a:ext uri="{FF2B5EF4-FFF2-40B4-BE49-F238E27FC236}">
                <a16:creationId xmlns:a16="http://schemas.microsoft.com/office/drawing/2014/main" id="{69321D10-2DC4-4B24-8D8A-DC802D8ABC13}"/>
              </a:ext>
            </a:extLst>
          </p:cNvPr>
          <p:cNvSpPr/>
          <p:nvPr/>
        </p:nvSpPr>
        <p:spPr>
          <a:xfrm>
            <a:off x="7418784" y="5520680"/>
            <a:ext cx="3810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sz="1400" dirty="0">
                <a:solidFill>
                  <a:schemeClr val="tx1"/>
                </a:solidFill>
                <a:latin typeface="Arial Nova" panose="020B0504020202020204" pitchFamily="34" charset="0"/>
              </a:rPr>
              <a:t>0</a:t>
            </a:r>
            <a:endParaRPr lang="zh-TW" altLang="en-US" sz="1400" dirty="0">
              <a:solidFill>
                <a:schemeClr val="tx1"/>
              </a:solidFill>
              <a:latin typeface="Arial Nova" panose="020B0504020202020204" pitchFamily="34" charset="0"/>
              <a:ea typeface="Arial Unicode MS" panose="020B0604020202020204" pitchFamily="34" charset="-120"/>
              <a:cs typeface="Arial Unicode MS" panose="020B0604020202020204" pitchFamily="34" charset="-120"/>
            </a:endParaRPr>
          </a:p>
        </p:txBody>
      </p:sp>
      <p:graphicFrame>
        <p:nvGraphicFramePr>
          <p:cNvPr id="17" name="物件 16">
            <a:extLst>
              <a:ext uri="{FF2B5EF4-FFF2-40B4-BE49-F238E27FC236}">
                <a16:creationId xmlns:a16="http://schemas.microsoft.com/office/drawing/2014/main" id="{8C75872A-0540-4216-A313-9BFA5AB47F9F}"/>
              </a:ext>
            </a:extLst>
          </p:cNvPr>
          <p:cNvGraphicFramePr>
            <a:graphicFrameLocks noChangeAspect="1"/>
          </p:cNvGraphicFramePr>
          <p:nvPr>
            <p:extLst>
              <p:ext uri="{D42A27DB-BD31-4B8C-83A1-F6EECF244321}">
                <p14:modId xmlns:p14="http://schemas.microsoft.com/office/powerpoint/2010/main" val="4133027320"/>
              </p:ext>
            </p:extLst>
          </p:nvPr>
        </p:nvGraphicFramePr>
        <p:xfrm>
          <a:off x="5378846" y="5977880"/>
          <a:ext cx="1430338" cy="503238"/>
        </p:xfrm>
        <a:graphic>
          <a:graphicData uri="http://schemas.openxmlformats.org/presentationml/2006/ole">
            <mc:AlternateContent xmlns:mc="http://schemas.openxmlformats.org/markup-compatibility/2006">
              <mc:Choice xmlns:v="urn:schemas-microsoft-com:vml" Requires="v">
                <p:oleObj spid="_x0000_s2071" name="Equation" r:id="rId5" imgW="1231560" imgH="431640" progId="Equation.DSMT4">
                  <p:embed/>
                </p:oleObj>
              </mc:Choice>
              <mc:Fallback>
                <p:oleObj name="Equation" r:id="rId5" imgW="1231560" imgH="431640" progId="Equation.DSMT4">
                  <p:embed/>
                  <p:pic>
                    <p:nvPicPr>
                      <p:cNvPr id="17" name="物件 16">
                        <a:extLst>
                          <a:ext uri="{FF2B5EF4-FFF2-40B4-BE49-F238E27FC236}">
                            <a16:creationId xmlns:a16="http://schemas.microsoft.com/office/drawing/2014/main" id="{8C75872A-0540-4216-A313-9BFA5AB47F9F}"/>
                          </a:ext>
                        </a:extLst>
                      </p:cNvPr>
                      <p:cNvPicPr/>
                      <p:nvPr/>
                    </p:nvPicPr>
                    <p:blipFill>
                      <a:blip r:embed="rId6"/>
                      <a:stretch>
                        <a:fillRect/>
                      </a:stretch>
                    </p:blipFill>
                    <p:spPr>
                      <a:xfrm>
                        <a:off x="5378846" y="5977880"/>
                        <a:ext cx="1430338" cy="503238"/>
                      </a:xfrm>
                      <a:prstGeom prst="rect">
                        <a:avLst/>
                      </a:prstGeom>
                    </p:spPr>
                  </p:pic>
                </p:oleObj>
              </mc:Fallback>
            </mc:AlternateContent>
          </a:graphicData>
        </a:graphic>
      </p:graphicFrame>
      <p:cxnSp>
        <p:nvCxnSpPr>
          <p:cNvPr id="18" name="直線單箭頭接點 17">
            <a:extLst>
              <a:ext uri="{FF2B5EF4-FFF2-40B4-BE49-F238E27FC236}">
                <a16:creationId xmlns:a16="http://schemas.microsoft.com/office/drawing/2014/main" id="{C54C7447-55B0-498B-BD1C-EA7BDB985AF4}"/>
              </a:ext>
            </a:extLst>
          </p:cNvPr>
          <p:cNvCxnSpPr>
            <a:cxnSpLocks/>
          </p:cNvCxnSpPr>
          <p:nvPr/>
        </p:nvCxnSpPr>
        <p:spPr>
          <a:xfrm flipV="1">
            <a:off x="6809184" y="5901681"/>
            <a:ext cx="800100" cy="327816"/>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102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FADFAEA-5617-43FF-9A31-31C15B66B6AA}"/>
              </a:ext>
            </a:extLst>
          </p:cNvPr>
          <p:cNvSpPr>
            <a:spLocks noGrp="1"/>
          </p:cNvSpPr>
          <p:nvPr>
            <p:ph type="title"/>
          </p:nvPr>
        </p:nvSpPr>
        <p:spPr/>
        <p:txBody>
          <a:bodyPr/>
          <a:lstStyle/>
          <a:p>
            <a:r>
              <a:rPr lang="en-US" altLang="zh-TW" dirty="0"/>
              <a:t>Proposed Text Change</a:t>
            </a:r>
            <a:endParaRPr lang="zh-TW" altLang="en-US" dirty="0"/>
          </a:p>
        </p:txBody>
      </p:sp>
      <p:sp>
        <p:nvSpPr>
          <p:cNvPr id="3" name="內容版面配置區 2">
            <a:extLst>
              <a:ext uri="{FF2B5EF4-FFF2-40B4-BE49-F238E27FC236}">
                <a16:creationId xmlns:a16="http://schemas.microsoft.com/office/drawing/2014/main" id="{F75248E3-D95B-4777-B286-1985CD6896F5}"/>
              </a:ext>
            </a:extLst>
          </p:cNvPr>
          <p:cNvSpPr>
            <a:spLocks noGrp="1"/>
          </p:cNvSpPr>
          <p:nvPr>
            <p:ph idx="1"/>
          </p:nvPr>
        </p:nvSpPr>
        <p:spPr>
          <a:xfrm>
            <a:off x="685800" y="1556792"/>
            <a:ext cx="7772400" cy="4896544"/>
          </a:xfrm>
        </p:spPr>
        <p:txBody>
          <a:bodyPr>
            <a:normAutofit fontScale="62500" lnSpcReduction="20000"/>
          </a:bodyPr>
          <a:lstStyle/>
          <a:p>
            <a:pPr marL="457200" lvl="1" indent="0">
              <a:buNone/>
            </a:pPr>
            <a:r>
              <a:rPr lang="en-US" altLang="zh-TW" dirty="0"/>
              <a:t>The Parity Check field provides error detection for the mode switch PPDU. Its value is calculated using the first </a:t>
            </a:r>
            <a:r>
              <a:rPr lang="en-US" altLang="zh-TW" b="1" dirty="0">
                <a:solidFill>
                  <a:srgbClr val="FF0000"/>
                </a:solidFill>
              </a:rPr>
              <a:t>15</a:t>
            </a:r>
            <a:r>
              <a:rPr lang="en-US" altLang="zh-TW" dirty="0"/>
              <a:t> bits from the PHR,(b0, b1,… b14), using the following equation:</a:t>
            </a:r>
          </a:p>
          <a:p>
            <a:pPr lvl="1"/>
            <a:endParaRPr lang="en-US" altLang="zh-TW" dirty="0"/>
          </a:p>
          <a:p>
            <a:pPr marL="457200" lvl="1" indent="0">
              <a:buNone/>
            </a:pPr>
            <a:r>
              <a:rPr lang="en-US" altLang="zh-TW" dirty="0">
                <a:solidFill>
                  <a:srgbClr val="FF0000"/>
                </a:solidFill>
              </a:rPr>
              <a:t>Parity Check = b0 </a:t>
            </a:r>
            <a:r>
              <a:rPr lang="en-US" altLang="zh-TW" dirty="0">
                <a:solidFill>
                  <a:srgbClr val="FF0000"/>
                </a:solidFill>
                <a:sym typeface="Symbol" panose="05050102010706020507" pitchFamily="18" charset="2"/>
              </a:rPr>
              <a:t></a:t>
            </a:r>
            <a:r>
              <a:rPr lang="en-US" altLang="zh-TW" dirty="0">
                <a:solidFill>
                  <a:srgbClr val="FF0000"/>
                </a:solidFill>
              </a:rPr>
              <a:t> b1 </a:t>
            </a:r>
            <a:r>
              <a:rPr lang="en-US" altLang="zh-TW" dirty="0">
                <a:solidFill>
                  <a:srgbClr val="FF0000"/>
                </a:solidFill>
                <a:sym typeface="Symbol" panose="05050102010706020507" pitchFamily="18" charset="2"/>
              </a:rPr>
              <a:t></a:t>
            </a:r>
            <a:r>
              <a:rPr lang="en-US" altLang="zh-TW" dirty="0">
                <a:solidFill>
                  <a:srgbClr val="FF0000"/>
                </a:solidFill>
              </a:rPr>
              <a:t> b2 </a:t>
            </a:r>
            <a:r>
              <a:rPr lang="en-US" altLang="zh-TW" dirty="0">
                <a:solidFill>
                  <a:srgbClr val="FF0000"/>
                </a:solidFill>
                <a:sym typeface="Symbol" panose="05050102010706020507" pitchFamily="18" charset="2"/>
              </a:rPr>
              <a:t></a:t>
            </a:r>
            <a:r>
              <a:rPr lang="en-US" altLang="zh-TW" dirty="0">
                <a:solidFill>
                  <a:srgbClr val="FF0000"/>
                </a:solidFill>
              </a:rPr>
              <a:t> b3 </a:t>
            </a:r>
            <a:r>
              <a:rPr lang="en-US" altLang="zh-TW" dirty="0">
                <a:solidFill>
                  <a:srgbClr val="FF0000"/>
                </a:solidFill>
                <a:sym typeface="Symbol" panose="05050102010706020507" pitchFamily="18" charset="2"/>
              </a:rPr>
              <a:t></a:t>
            </a:r>
            <a:r>
              <a:rPr lang="en-US" altLang="zh-TW" dirty="0">
                <a:solidFill>
                  <a:srgbClr val="FF0000"/>
                </a:solidFill>
              </a:rPr>
              <a:t> b4 </a:t>
            </a:r>
            <a:r>
              <a:rPr lang="en-US" altLang="zh-TW" dirty="0">
                <a:solidFill>
                  <a:srgbClr val="FF0000"/>
                </a:solidFill>
                <a:sym typeface="Symbol" panose="05050102010706020507" pitchFamily="18" charset="2"/>
              </a:rPr>
              <a:t></a:t>
            </a:r>
            <a:r>
              <a:rPr lang="en-US" altLang="zh-TW" dirty="0">
                <a:solidFill>
                  <a:srgbClr val="FF0000"/>
                </a:solidFill>
              </a:rPr>
              <a:t> b5 </a:t>
            </a:r>
            <a:r>
              <a:rPr lang="en-US" altLang="zh-TW" dirty="0">
                <a:solidFill>
                  <a:srgbClr val="FF0000"/>
                </a:solidFill>
                <a:sym typeface="Symbol" panose="05050102010706020507" pitchFamily="18" charset="2"/>
              </a:rPr>
              <a:t></a:t>
            </a:r>
            <a:r>
              <a:rPr lang="en-US" altLang="zh-TW" dirty="0">
                <a:solidFill>
                  <a:srgbClr val="FF0000"/>
                </a:solidFill>
              </a:rPr>
              <a:t> b6 </a:t>
            </a:r>
            <a:r>
              <a:rPr lang="en-US" altLang="zh-TW" dirty="0">
                <a:solidFill>
                  <a:srgbClr val="FF0000"/>
                </a:solidFill>
                <a:sym typeface="Symbol" panose="05050102010706020507" pitchFamily="18" charset="2"/>
              </a:rPr>
              <a:t></a:t>
            </a:r>
            <a:r>
              <a:rPr lang="en-US" altLang="zh-TW" dirty="0">
                <a:solidFill>
                  <a:srgbClr val="FF0000"/>
                </a:solidFill>
              </a:rPr>
              <a:t> b7 </a:t>
            </a:r>
            <a:r>
              <a:rPr lang="en-US" altLang="zh-TW" dirty="0">
                <a:solidFill>
                  <a:srgbClr val="FF0000"/>
                </a:solidFill>
                <a:sym typeface="Symbol" panose="05050102010706020507" pitchFamily="18" charset="2"/>
              </a:rPr>
              <a:t></a:t>
            </a:r>
            <a:r>
              <a:rPr lang="en-US" altLang="zh-TW" dirty="0">
                <a:solidFill>
                  <a:srgbClr val="FF0000"/>
                </a:solidFill>
              </a:rPr>
              <a:t> b8 </a:t>
            </a:r>
            <a:r>
              <a:rPr lang="en-US" altLang="zh-TW" dirty="0">
                <a:solidFill>
                  <a:srgbClr val="FF0000"/>
                </a:solidFill>
                <a:sym typeface="Symbol" panose="05050102010706020507" pitchFamily="18" charset="2"/>
              </a:rPr>
              <a:t></a:t>
            </a:r>
            <a:r>
              <a:rPr lang="en-US" altLang="zh-TW" dirty="0">
                <a:solidFill>
                  <a:srgbClr val="FF0000"/>
                </a:solidFill>
              </a:rPr>
              <a:t> b9 </a:t>
            </a:r>
            <a:r>
              <a:rPr lang="en-US" altLang="zh-TW" dirty="0">
                <a:solidFill>
                  <a:srgbClr val="FF0000"/>
                </a:solidFill>
                <a:sym typeface="Symbol" panose="05050102010706020507" pitchFamily="18" charset="2"/>
              </a:rPr>
              <a:t></a:t>
            </a:r>
            <a:r>
              <a:rPr lang="en-US" altLang="zh-TW" dirty="0">
                <a:solidFill>
                  <a:srgbClr val="FF0000"/>
                </a:solidFill>
              </a:rPr>
              <a:t> b10 </a:t>
            </a:r>
            <a:r>
              <a:rPr lang="en-US" altLang="zh-TW" dirty="0">
                <a:solidFill>
                  <a:srgbClr val="FF0000"/>
                </a:solidFill>
                <a:sym typeface="Symbol" panose="05050102010706020507" pitchFamily="18" charset="2"/>
              </a:rPr>
              <a:t></a:t>
            </a:r>
            <a:r>
              <a:rPr lang="en-US" altLang="zh-TW" dirty="0">
                <a:solidFill>
                  <a:srgbClr val="FF0000"/>
                </a:solidFill>
              </a:rPr>
              <a:t> b11 </a:t>
            </a:r>
            <a:r>
              <a:rPr lang="en-US" altLang="zh-TW" dirty="0">
                <a:solidFill>
                  <a:srgbClr val="FF0000"/>
                </a:solidFill>
                <a:sym typeface="Symbol" panose="05050102010706020507" pitchFamily="18" charset="2"/>
              </a:rPr>
              <a:t></a:t>
            </a:r>
            <a:r>
              <a:rPr lang="en-US" altLang="zh-TW" dirty="0">
                <a:solidFill>
                  <a:srgbClr val="FF0000"/>
                </a:solidFill>
              </a:rPr>
              <a:t> b12 </a:t>
            </a:r>
            <a:r>
              <a:rPr lang="en-US" altLang="zh-TW" dirty="0">
                <a:solidFill>
                  <a:srgbClr val="FF0000"/>
                </a:solidFill>
                <a:sym typeface="Symbol" panose="05050102010706020507" pitchFamily="18" charset="2"/>
              </a:rPr>
              <a:t></a:t>
            </a:r>
            <a:r>
              <a:rPr lang="en-US" altLang="zh-TW" dirty="0">
                <a:solidFill>
                  <a:srgbClr val="FF0000"/>
                </a:solidFill>
              </a:rPr>
              <a:t> b13 </a:t>
            </a:r>
            <a:r>
              <a:rPr lang="en-US" altLang="zh-TW" dirty="0">
                <a:solidFill>
                  <a:srgbClr val="FF0000"/>
                </a:solidFill>
                <a:sym typeface="Symbol" panose="05050102010706020507" pitchFamily="18" charset="2"/>
              </a:rPr>
              <a:t></a:t>
            </a:r>
            <a:r>
              <a:rPr lang="en-US" altLang="zh-TW" dirty="0">
                <a:solidFill>
                  <a:srgbClr val="FF0000"/>
                </a:solidFill>
              </a:rPr>
              <a:t> b14 </a:t>
            </a:r>
          </a:p>
          <a:p>
            <a:pPr lvl="1"/>
            <a:endParaRPr lang="en-US" altLang="zh-TW" dirty="0"/>
          </a:p>
          <a:p>
            <a:pPr marL="457200" lvl="1" indent="0">
              <a:buNone/>
            </a:pPr>
            <a:r>
              <a:rPr lang="en-US" altLang="zh-TW" dirty="0"/>
              <a:t>where </a:t>
            </a:r>
            <a:r>
              <a:rPr lang="en-US" altLang="zh-TW" dirty="0">
                <a:sym typeface="Symbol" panose="05050102010706020507" pitchFamily="18" charset="2"/>
              </a:rPr>
              <a:t></a:t>
            </a:r>
            <a:r>
              <a:rPr lang="en-US" altLang="zh-TW" dirty="0"/>
              <a:t> is modulo-2 addition (addition over GF(2)). The combination of the BCH(15,11) code and one parity bit allows for the achievement of single error correction and double error detection over the first </a:t>
            </a:r>
            <a:r>
              <a:rPr lang="en-US" altLang="zh-TW" b="1" dirty="0">
                <a:solidFill>
                  <a:srgbClr val="FF0000"/>
                </a:solidFill>
              </a:rPr>
              <a:t>15</a:t>
            </a:r>
            <a:r>
              <a:rPr lang="en-US" altLang="zh-TW" dirty="0"/>
              <a:t> bits of the PHR. </a:t>
            </a:r>
          </a:p>
          <a:p>
            <a:pPr lvl="1"/>
            <a:endParaRPr lang="en-US" altLang="zh-TW" dirty="0"/>
          </a:p>
          <a:p>
            <a:pPr marL="457200" lvl="1" indent="0">
              <a:buNone/>
            </a:pPr>
            <a:r>
              <a:rPr lang="en-US" altLang="zh-TW" dirty="0"/>
              <a:t>If the receiving device receives a PHR with the Mode Switch field set to one, it first performs the BCH decoding. If the Mode Switch field remains one after error correction, a parity check using the Parity Check field is performed. If the result of the parity check is valid, the receiving device processes the mode switch and decodes the subsequent PPDU. If the result of the parity check is invalid, or if the Mode Switch field is set to zero after the error correction, the receiver terminates the receive procedure.</a:t>
            </a:r>
          </a:p>
          <a:p>
            <a:endParaRPr lang="zh-TW" altLang="en-US" dirty="0"/>
          </a:p>
        </p:txBody>
      </p:sp>
    </p:spTree>
    <p:extLst>
      <p:ext uri="{BB962C8B-B14F-4D97-AF65-F5344CB8AC3E}">
        <p14:creationId xmlns:p14="http://schemas.microsoft.com/office/powerpoint/2010/main" val="176402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B3FE123-2554-4489-9EC8-3D97042CEB98}"/>
              </a:ext>
            </a:extLst>
          </p:cNvPr>
          <p:cNvSpPr>
            <a:spLocks noGrp="1"/>
          </p:cNvSpPr>
          <p:nvPr>
            <p:ph type="title"/>
          </p:nvPr>
        </p:nvSpPr>
        <p:spPr/>
        <p:txBody>
          <a:bodyPr/>
          <a:lstStyle/>
          <a:p>
            <a:r>
              <a:rPr lang="en-US" altLang="zh-TW" dirty="0"/>
              <a:t>Conclusion</a:t>
            </a:r>
            <a:endParaRPr lang="zh-TW" altLang="en-US" dirty="0"/>
          </a:p>
        </p:txBody>
      </p:sp>
      <p:sp>
        <p:nvSpPr>
          <p:cNvPr id="3" name="內容版面配置區 2">
            <a:extLst>
              <a:ext uri="{FF2B5EF4-FFF2-40B4-BE49-F238E27FC236}">
                <a16:creationId xmlns:a16="http://schemas.microsoft.com/office/drawing/2014/main" id="{3047AB0E-1EC5-432B-AF1A-E355B2873ADC}"/>
              </a:ext>
            </a:extLst>
          </p:cNvPr>
          <p:cNvSpPr>
            <a:spLocks noGrp="1"/>
          </p:cNvSpPr>
          <p:nvPr>
            <p:ph idx="1"/>
          </p:nvPr>
        </p:nvSpPr>
        <p:spPr/>
        <p:txBody>
          <a:bodyPr>
            <a:normAutofit/>
          </a:bodyPr>
          <a:lstStyle/>
          <a:p>
            <a:r>
              <a:rPr lang="en-US" altLang="zh-TW" sz="2800" dirty="0"/>
              <a:t>In order to provide double error detection capability, the parity check formula should be changed to the modulo-2 summation of entire BCH code word, not just the 11 information bits.</a:t>
            </a:r>
          </a:p>
        </p:txBody>
      </p:sp>
    </p:spTree>
    <p:extLst>
      <p:ext uri="{BB962C8B-B14F-4D97-AF65-F5344CB8AC3E}">
        <p14:creationId xmlns:p14="http://schemas.microsoft.com/office/powerpoint/2010/main" val="4251419864"/>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IEEE-P802_15_template</Template>
  <TotalTime>405</TotalTime>
  <Words>706</Words>
  <Application>Microsoft Office PowerPoint</Application>
  <PresentationFormat>如螢幕大小 (4:3)</PresentationFormat>
  <Paragraphs>79</Paragraphs>
  <Slides>6</Slides>
  <Notes>0</Notes>
  <HiddenSlides>0</HiddenSlides>
  <MMClips>0</MMClips>
  <ScaleCrop>false</ScaleCrop>
  <HeadingPairs>
    <vt:vector size="8" baseType="variant">
      <vt:variant>
        <vt:lpstr>使用字型</vt:lpstr>
      </vt:variant>
      <vt:variant>
        <vt:i4>3</vt:i4>
      </vt:variant>
      <vt:variant>
        <vt:lpstr>佈景主題</vt:lpstr>
      </vt:variant>
      <vt:variant>
        <vt:i4>1</vt:i4>
      </vt:variant>
      <vt:variant>
        <vt:lpstr>內嵌 OLE 伺服程式</vt:lpstr>
      </vt:variant>
      <vt:variant>
        <vt:i4>1</vt:i4>
      </vt:variant>
      <vt:variant>
        <vt:lpstr>投影片標題</vt:lpstr>
      </vt:variant>
      <vt:variant>
        <vt:i4>6</vt:i4>
      </vt:variant>
    </vt:vector>
  </HeadingPairs>
  <TitlesOfParts>
    <vt:vector size="11" baseType="lpstr">
      <vt:lpstr>Arial</vt:lpstr>
      <vt:lpstr>Arial Nova</vt:lpstr>
      <vt:lpstr>Times New Roman</vt:lpstr>
      <vt:lpstr>Office 佈景主題</vt:lpstr>
      <vt:lpstr>Equation</vt:lpstr>
      <vt:lpstr>PowerPoint 簡報</vt:lpstr>
      <vt:lpstr>Correction of Mode Switch PHR Parity Formula</vt:lpstr>
      <vt:lpstr>Problem Description</vt:lpstr>
      <vt:lpstr>Correction of Parity Formula</vt:lpstr>
      <vt:lpstr>Proposed Text Change</vt:lpstr>
      <vt:lpstr>Conclusion</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js.jiang(江政憲)</cp:lastModifiedBy>
  <cp:revision>97</cp:revision>
  <cp:lastPrinted>1998-02-10T13:28:06Z</cp:lastPrinted>
  <dcterms:created xsi:type="dcterms:W3CDTF">2020-12-15T05:31:51Z</dcterms:created>
  <dcterms:modified xsi:type="dcterms:W3CDTF">2021-01-12T03:05:11Z</dcterms:modified>
</cp:coreProperties>
</file>