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3"/>
  </p:sldMasterIdLst>
  <p:notesMasterIdLst>
    <p:notesMasterId r:id="rId10"/>
  </p:notesMasterIdLst>
  <p:handoutMasterIdLst>
    <p:handoutMasterId r:id="rId11"/>
  </p:handoutMasterIdLst>
  <p:sldIdLst>
    <p:sldId id="287" r:id="rId4"/>
    <p:sldId id="370" r:id="rId5"/>
    <p:sldId id="371" r:id="rId6"/>
    <p:sldId id="375" r:id="rId7"/>
    <p:sldId id="372" r:id="rId8"/>
    <p:sldId id="359" r:id="rId9"/>
  </p:sldIdLst>
  <p:sldSz cx="12190413" cy="6859588"/>
  <p:notesSz cx="6934200" cy="9280525"/>
  <p:defaultTextStyle>
    <a:defPPr>
      <a:defRPr lang="en-US"/>
    </a:defPPr>
    <a:lvl1pPr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1pPr>
    <a:lvl2pPr marL="4977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2pPr>
    <a:lvl3pPr marL="9955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3pPr>
    <a:lvl4pPr marL="1493398"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4pPr>
    <a:lvl5pPr marL="1991197"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5pPr>
    <a:lvl6pPr marL="2488997" algn="l" defTabSz="497799" rtl="0" eaLnBrk="1" latinLnBrk="0" hangingPunct="1">
      <a:defRPr sz="1300" kern="1200">
        <a:solidFill>
          <a:schemeClr val="tx1"/>
        </a:solidFill>
        <a:latin typeface="Times New Roman" charset="0"/>
        <a:ea typeface="ＭＳ Ｐゴシック" charset="0"/>
        <a:cs typeface="ＭＳ Ｐゴシック" charset="0"/>
      </a:defRPr>
    </a:lvl6pPr>
    <a:lvl7pPr marL="2986796" algn="l" defTabSz="497799" rtl="0" eaLnBrk="1" latinLnBrk="0" hangingPunct="1">
      <a:defRPr sz="1300" kern="1200">
        <a:solidFill>
          <a:schemeClr val="tx1"/>
        </a:solidFill>
        <a:latin typeface="Times New Roman" charset="0"/>
        <a:ea typeface="ＭＳ Ｐゴシック" charset="0"/>
        <a:cs typeface="ＭＳ Ｐゴシック" charset="0"/>
      </a:defRPr>
    </a:lvl7pPr>
    <a:lvl8pPr marL="3484596" algn="l" defTabSz="497799" rtl="0" eaLnBrk="1" latinLnBrk="0" hangingPunct="1">
      <a:defRPr sz="1300" kern="1200">
        <a:solidFill>
          <a:schemeClr val="tx1"/>
        </a:solidFill>
        <a:latin typeface="Times New Roman" charset="0"/>
        <a:ea typeface="ＭＳ Ｐゴシック" charset="0"/>
        <a:cs typeface="ＭＳ Ｐゴシック" charset="0"/>
      </a:defRPr>
    </a:lvl8pPr>
    <a:lvl9pPr marL="3982395" algn="l" defTabSz="497799" rtl="0" eaLnBrk="1" latinLnBrk="0" hangingPunct="1">
      <a:defRPr sz="13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370"/>
            <p14:sldId id="371"/>
            <p14:sldId id="375"/>
            <p14:sldId id="372"/>
            <p14:sldId id="35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guide id="3" orient="horz" pos="2161">
          <p15:clr>
            <a:srgbClr val="A4A3A4"/>
          </p15:clr>
        </p15:guide>
        <p15:guide id="4" pos="384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illy Verso" initials="BV"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315" autoAdjust="0"/>
    <p:restoredTop sz="96215" autoAdjust="0"/>
  </p:normalViewPr>
  <p:slideViewPr>
    <p:cSldViewPr>
      <p:cViewPr varScale="1">
        <p:scale>
          <a:sx n="110" d="100"/>
          <a:sy n="110" d="100"/>
        </p:scale>
        <p:origin x="204" y="96"/>
      </p:cViewPr>
      <p:guideLst>
        <p:guide orient="horz" pos="2160"/>
        <p:guide pos="2880"/>
        <p:guide orient="horz" pos="2161"/>
        <p:guide pos="3840"/>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312"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dirty="0"/>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dirty="0"/>
              <a:t>Page </a:t>
            </a:r>
            <a:fld id="{A02D7F57-CF25-5744-BB38-A746692E5220}" type="slidenum">
              <a:rPr lang="en-US"/>
              <a:pPr>
                <a:defRPr/>
              </a:pPr>
              <a:t>‹#›</a:t>
            </a:fld>
            <a:endParaRPr lang="en-US" dirty="0"/>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dirty="0"/>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14340" name="Rectangle 4"/>
          <p:cNvSpPr>
            <a:spLocks noGrp="1" noRot="1" noChangeAspect="1" noChangeArrowheads="1" noTextEdit="1"/>
          </p:cNvSpPr>
          <p:nvPr>
            <p:ph type="sldImg" idx="2"/>
          </p:nvPr>
        </p:nvSpPr>
        <p:spPr bwMode="auto">
          <a:xfrm>
            <a:off x="385763" y="701675"/>
            <a:ext cx="6162675"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dirty="0"/>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dirty="0"/>
              <a:t>Page </a:t>
            </a:r>
            <a:fld id="{44150747-EEFC-F243-90C1-8A0124CC47EF}" type="slidenum">
              <a:rPr lang="en-US"/>
              <a:pPr>
                <a:defRPr/>
              </a:pPr>
              <a:t>‹#›</a:t>
            </a:fld>
            <a:endParaRPr lang="en-US" dirty="0"/>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p:notesStyle>
    <a:lvl1pPr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65" charset="-128"/>
        <a:cs typeface="ＭＳ Ｐゴシック" pitchFamily="-65" charset="-128"/>
      </a:defRPr>
    </a:lvl1pPr>
    <a:lvl2pPr marL="1244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2pPr>
    <a:lvl3pPr marL="24890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3pPr>
    <a:lvl4pPr marL="3733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4pPr>
    <a:lvl5pPr marL="497799"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5pPr>
    <a:lvl6pPr marL="2488997" algn="l" defTabSz="497799" rtl="0" eaLnBrk="1" latinLnBrk="0" hangingPunct="1">
      <a:defRPr sz="1300" kern="1200">
        <a:solidFill>
          <a:schemeClr val="tx1"/>
        </a:solidFill>
        <a:latin typeface="+mn-lt"/>
        <a:ea typeface="+mn-ea"/>
        <a:cs typeface="+mn-cs"/>
      </a:defRPr>
    </a:lvl6pPr>
    <a:lvl7pPr marL="2986796" algn="l" defTabSz="497799" rtl="0" eaLnBrk="1" latinLnBrk="0" hangingPunct="1">
      <a:defRPr sz="1300" kern="1200">
        <a:solidFill>
          <a:schemeClr val="tx1"/>
        </a:solidFill>
        <a:latin typeface="+mn-lt"/>
        <a:ea typeface="+mn-ea"/>
        <a:cs typeface="+mn-cs"/>
      </a:defRPr>
    </a:lvl7pPr>
    <a:lvl8pPr marL="3484596" algn="l" defTabSz="497799" rtl="0" eaLnBrk="1" latinLnBrk="0" hangingPunct="1">
      <a:defRPr sz="1300" kern="1200">
        <a:solidFill>
          <a:schemeClr val="tx1"/>
        </a:solidFill>
        <a:latin typeface="+mn-lt"/>
        <a:ea typeface="+mn-ea"/>
        <a:cs typeface="+mn-cs"/>
      </a:defRPr>
    </a:lvl8pPr>
    <a:lvl9pPr marL="3982395" algn="l" defTabSz="497799"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866C5DAD-7524-994C-A6BA-A3A5EEF4EA53}" type="slidenum">
              <a:rPr lang="en-US"/>
              <a:pPr/>
              <a:t>1</a:t>
            </a:fld>
            <a:endParaRPr lang="en-US" dirty="0"/>
          </a:p>
        </p:txBody>
      </p:sp>
      <p:sp>
        <p:nvSpPr>
          <p:cNvPr id="16388" name="Rectangle 2"/>
          <p:cNvSpPr>
            <a:spLocks noGrp="1" noRot="1" noChangeAspect="1" noChangeArrowheads="1" noTextEdit="1"/>
          </p:cNvSpPr>
          <p:nvPr>
            <p:ph type="sldImg"/>
          </p:nvPr>
        </p:nvSpPr>
        <p:spPr>
          <a:xfrm>
            <a:off x="385763" y="701675"/>
            <a:ext cx="61626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2</a:t>
            </a:fld>
            <a:endParaRPr lang="en-US" dirty="0"/>
          </a:p>
        </p:txBody>
      </p:sp>
    </p:spTree>
    <p:extLst>
      <p:ext uri="{BB962C8B-B14F-4D97-AF65-F5344CB8AC3E}">
        <p14:creationId xmlns:p14="http://schemas.microsoft.com/office/powerpoint/2010/main" val="1152773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3</a:t>
            </a:fld>
            <a:endParaRPr lang="en-US" dirty="0"/>
          </a:p>
        </p:txBody>
      </p:sp>
    </p:spTree>
    <p:extLst>
      <p:ext uri="{BB962C8B-B14F-4D97-AF65-F5344CB8AC3E}">
        <p14:creationId xmlns:p14="http://schemas.microsoft.com/office/powerpoint/2010/main" val="13274067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4</a:t>
            </a:fld>
            <a:endParaRPr lang="en-US" dirty="0"/>
          </a:p>
        </p:txBody>
      </p:sp>
    </p:spTree>
    <p:extLst>
      <p:ext uri="{BB962C8B-B14F-4D97-AF65-F5344CB8AC3E}">
        <p14:creationId xmlns:p14="http://schemas.microsoft.com/office/powerpoint/2010/main" val="19736322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5</a:t>
            </a:fld>
            <a:endParaRPr lang="en-US" dirty="0"/>
          </a:p>
        </p:txBody>
      </p:sp>
    </p:spTree>
    <p:extLst>
      <p:ext uri="{BB962C8B-B14F-4D97-AF65-F5344CB8AC3E}">
        <p14:creationId xmlns:p14="http://schemas.microsoft.com/office/powerpoint/2010/main" val="39652226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6</a:t>
            </a:fld>
            <a:endParaRPr lang="en-US" dirty="0"/>
          </a:p>
        </p:txBody>
      </p:sp>
    </p:spTree>
    <p:extLst>
      <p:ext uri="{BB962C8B-B14F-4D97-AF65-F5344CB8AC3E}">
        <p14:creationId xmlns:p14="http://schemas.microsoft.com/office/powerpoint/2010/main" val="3657281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282" y="685959"/>
            <a:ext cx="10361851" cy="1067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00251" tIns="50126" rIns="100251" bIns="50126"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282" y="1981659"/>
            <a:ext cx="10361851" cy="4115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00251" tIns="50126" rIns="100251" bIns="50126"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6399967" y="382085"/>
            <a:ext cx="528251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500" b="1" dirty="0"/>
              <a:t>doc.: &lt;15-21-0004-00-nuwb&gt;</a:t>
            </a:r>
          </a:p>
        </p:txBody>
      </p:sp>
      <p:sp>
        <p:nvSpPr>
          <p:cNvPr id="1033" name="Rectangle 9"/>
          <p:cNvSpPr>
            <a:spLocks noChangeArrowheads="1"/>
          </p:cNvSpPr>
          <p:nvPr/>
        </p:nvSpPr>
        <p:spPr bwMode="auto">
          <a:xfrm>
            <a:off x="507933"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507934" y="6376877"/>
            <a:ext cx="1107295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1" name="Rectangle 9"/>
          <p:cNvSpPr>
            <a:spLocks noChangeArrowheads="1"/>
          </p:cNvSpPr>
          <p:nvPr userDrawn="1"/>
        </p:nvSpPr>
        <p:spPr bwMode="auto">
          <a:xfrm>
            <a:off x="507935" y="279465"/>
            <a:ext cx="203173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sz="1500" dirty="0"/>
              <a:t>January </a:t>
            </a:r>
            <a:r>
              <a:rPr lang="en-US" sz="1500" baseline="0" dirty="0"/>
              <a:t>2021</a:t>
            </a:r>
            <a:endParaRPr lang="en-US" sz="1500" dirty="0"/>
          </a:p>
        </p:txBody>
      </p:sp>
      <p:sp>
        <p:nvSpPr>
          <p:cNvPr id="15" name="Rectangle 7"/>
          <p:cNvSpPr>
            <a:spLocks noChangeArrowheads="1"/>
          </p:cNvSpPr>
          <p:nvPr userDrawn="1"/>
        </p:nvSpPr>
        <p:spPr bwMode="auto">
          <a:xfrm>
            <a:off x="6298381" y="6472367"/>
            <a:ext cx="5282512"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a:t>Verso, et al., (Qorvo)</a:t>
            </a:r>
          </a:p>
        </p:txBody>
      </p:sp>
      <p:sp>
        <p:nvSpPr>
          <p:cNvPr id="16" name="Line 10"/>
          <p:cNvSpPr>
            <a:spLocks noChangeShapeType="1"/>
          </p:cNvSpPr>
          <p:nvPr userDrawn="1"/>
        </p:nvSpPr>
        <p:spPr bwMode="auto">
          <a:xfrm>
            <a:off x="507935" y="612917"/>
            <a:ext cx="1117454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7" name="Rectangle 9"/>
          <p:cNvSpPr>
            <a:spLocks noChangeArrowheads="1"/>
          </p:cNvSpPr>
          <p:nvPr userDrawn="1"/>
        </p:nvSpPr>
        <p:spPr bwMode="auto">
          <a:xfrm>
            <a:off x="5621135"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95599"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9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5pPr>
      <a:lvl6pPr marL="497799" algn="ctr" rtl="0" eaLnBrk="0" fontAlgn="base" hangingPunct="0">
        <a:spcBef>
          <a:spcPct val="0"/>
        </a:spcBef>
        <a:spcAft>
          <a:spcPct val="0"/>
        </a:spcAft>
        <a:defRPr sz="3900">
          <a:solidFill>
            <a:schemeClr val="tx2"/>
          </a:solidFill>
          <a:latin typeface="Times New Roman" pitchFamily="-109" charset="0"/>
        </a:defRPr>
      </a:lvl6pPr>
      <a:lvl7pPr marL="995599" algn="ctr" rtl="0" eaLnBrk="0" fontAlgn="base" hangingPunct="0">
        <a:spcBef>
          <a:spcPct val="0"/>
        </a:spcBef>
        <a:spcAft>
          <a:spcPct val="0"/>
        </a:spcAft>
        <a:defRPr sz="3900">
          <a:solidFill>
            <a:schemeClr val="tx2"/>
          </a:solidFill>
          <a:latin typeface="Times New Roman" pitchFamily="-109" charset="0"/>
        </a:defRPr>
      </a:lvl7pPr>
      <a:lvl8pPr marL="1493398" algn="ctr" rtl="0" eaLnBrk="0" fontAlgn="base" hangingPunct="0">
        <a:spcBef>
          <a:spcPct val="0"/>
        </a:spcBef>
        <a:spcAft>
          <a:spcPct val="0"/>
        </a:spcAft>
        <a:defRPr sz="3900">
          <a:solidFill>
            <a:schemeClr val="tx2"/>
          </a:solidFill>
          <a:latin typeface="Times New Roman" pitchFamily="-109" charset="0"/>
        </a:defRPr>
      </a:lvl8pPr>
      <a:lvl9pPr marL="1991197" algn="ctr" rtl="0" eaLnBrk="0" fontAlgn="base" hangingPunct="0">
        <a:spcBef>
          <a:spcPct val="0"/>
        </a:spcBef>
        <a:spcAft>
          <a:spcPct val="0"/>
        </a:spcAft>
        <a:defRPr sz="3900">
          <a:solidFill>
            <a:schemeClr val="tx2"/>
          </a:solidFill>
          <a:latin typeface="Times New Roman" pitchFamily="-109" charset="0"/>
        </a:defRPr>
      </a:lvl9pPr>
    </p:titleStyle>
    <p:bodyStyle>
      <a:lvl1pPr marL="373350" indent="-373350" algn="l" rtl="0" eaLnBrk="0" fontAlgn="base" hangingPunct="0">
        <a:spcBef>
          <a:spcPct val="20000"/>
        </a:spcBef>
        <a:spcAft>
          <a:spcPct val="0"/>
        </a:spcAft>
        <a:buChar char="•"/>
        <a:defRPr sz="3500">
          <a:solidFill>
            <a:schemeClr val="tx1"/>
          </a:solidFill>
          <a:latin typeface="+mn-lt"/>
          <a:ea typeface="ＭＳ Ｐゴシック" pitchFamily="-65" charset="-128"/>
          <a:cs typeface="ＭＳ Ｐゴシック" pitchFamily="-65" charset="-128"/>
        </a:defRPr>
      </a:lvl1pPr>
      <a:lvl2pPr marL="808924" indent="-311125" algn="l" rtl="0" eaLnBrk="0" fontAlgn="base" hangingPunct="0">
        <a:spcBef>
          <a:spcPct val="20000"/>
        </a:spcBef>
        <a:spcAft>
          <a:spcPct val="0"/>
        </a:spcAft>
        <a:buChar char="–"/>
        <a:defRPr sz="3000">
          <a:solidFill>
            <a:schemeClr val="tx1"/>
          </a:solidFill>
          <a:latin typeface="+mn-lt"/>
          <a:ea typeface="ＭＳ Ｐゴシック" pitchFamily="-109" charset="-128"/>
        </a:defRPr>
      </a:lvl2pPr>
      <a:lvl3pPr marL="1182273" indent="-248900" algn="l" rtl="0" eaLnBrk="0" fontAlgn="base" hangingPunct="0">
        <a:spcBef>
          <a:spcPct val="20000"/>
        </a:spcBef>
        <a:spcAft>
          <a:spcPct val="0"/>
        </a:spcAft>
        <a:buChar char="•"/>
        <a:defRPr sz="2600">
          <a:solidFill>
            <a:schemeClr val="tx1"/>
          </a:solidFill>
          <a:latin typeface="+mn-lt"/>
          <a:ea typeface="ＭＳ Ｐゴシック" pitchFamily="-109" charset="-128"/>
        </a:defRPr>
      </a:lvl3pPr>
      <a:lvl4pPr marL="155562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4pPr>
      <a:lvl5pPr marL="192897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5pPr>
      <a:lvl6pPr marL="2426772"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6pPr>
      <a:lvl7pPr marL="29245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7pPr>
      <a:lvl8pPr marL="34223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8pPr>
      <a:lvl9pPr marL="3920170"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9pPr>
    </p:bodyStyle>
    <p:otherStyle>
      <a:defPPr>
        <a:defRPr lang="en-US"/>
      </a:defPPr>
      <a:lvl1pPr marL="0" algn="l" defTabSz="497799" rtl="0" eaLnBrk="1" latinLnBrk="0" hangingPunct="1">
        <a:defRPr sz="2000" kern="1200">
          <a:solidFill>
            <a:schemeClr val="tx1"/>
          </a:solidFill>
          <a:latin typeface="+mn-lt"/>
          <a:ea typeface="+mn-ea"/>
          <a:cs typeface="+mn-cs"/>
        </a:defRPr>
      </a:lvl1pPr>
      <a:lvl2pPr marL="497799" algn="l" defTabSz="497799" rtl="0" eaLnBrk="1" latinLnBrk="0" hangingPunct="1">
        <a:defRPr sz="2000" kern="1200">
          <a:solidFill>
            <a:schemeClr val="tx1"/>
          </a:solidFill>
          <a:latin typeface="+mn-lt"/>
          <a:ea typeface="+mn-ea"/>
          <a:cs typeface="+mn-cs"/>
        </a:defRPr>
      </a:lvl2pPr>
      <a:lvl3pPr marL="995599" algn="l" defTabSz="497799" rtl="0" eaLnBrk="1" latinLnBrk="0" hangingPunct="1">
        <a:defRPr sz="2000" kern="1200">
          <a:solidFill>
            <a:schemeClr val="tx1"/>
          </a:solidFill>
          <a:latin typeface="+mn-lt"/>
          <a:ea typeface="+mn-ea"/>
          <a:cs typeface="+mn-cs"/>
        </a:defRPr>
      </a:lvl3pPr>
      <a:lvl4pPr marL="1493398" algn="l" defTabSz="497799" rtl="0" eaLnBrk="1" latinLnBrk="0" hangingPunct="1">
        <a:defRPr sz="2000" kern="1200">
          <a:solidFill>
            <a:schemeClr val="tx1"/>
          </a:solidFill>
          <a:latin typeface="+mn-lt"/>
          <a:ea typeface="+mn-ea"/>
          <a:cs typeface="+mn-cs"/>
        </a:defRPr>
      </a:lvl4pPr>
      <a:lvl5pPr marL="1991197" algn="l" defTabSz="497799" rtl="0" eaLnBrk="1" latinLnBrk="0" hangingPunct="1">
        <a:defRPr sz="2000" kern="1200">
          <a:solidFill>
            <a:schemeClr val="tx1"/>
          </a:solidFill>
          <a:latin typeface="+mn-lt"/>
          <a:ea typeface="+mn-ea"/>
          <a:cs typeface="+mn-cs"/>
        </a:defRPr>
      </a:lvl5pPr>
      <a:lvl6pPr marL="2488997" algn="l" defTabSz="497799" rtl="0" eaLnBrk="1" latinLnBrk="0" hangingPunct="1">
        <a:defRPr sz="2000" kern="1200">
          <a:solidFill>
            <a:schemeClr val="tx1"/>
          </a:solidFill>
          <a:latin typeface="+mn-lt"/>
          <a:ea typeface="+mn-ea"/>
          <a:cs typeface="+mn-cs"/>
        </a:defRPr>
      </a:lvl6pPr>
      <a:lvl7pPr marL="2986796" algn="l" defTabSz="497799" rtl="0" eaLnBrk="1" latinLnBrk="0" hangingPunct="1">
        <a:defRPr sz="2000" kern="1200">
          <a:solidFill>
            <a:schemeClr val="tx1"/>
          </a:solidFill>
          <a:latin typeface="+mn-lt"/>
          <a:ea typeface="+mn-ea"/>
          <a:cs typeface="+mn-cs"/>
        </a:defRPr>
      </a:lvl7pPr>
      <a:lvl8pPr marL="3484596" algn="l" defTabSz="497799" rtl="0" eaLnBrk="1" latinLnBrk="0" hangingPunct="1">
        <a:defRPr sz="2000" kern="1200">
          <a:solidFill>
            <a:schemeClr val="tx1"/>
          </a:solidFill>
          <a:latin typeface="+mn-lt"/>
          <a:ea typeface="+mn-ea"/>
          <a:cs typeface="+mn-cs"/>
        </a:defRPr>
      </a:lvl8pPr>
      <a:lvl9pPr marL="3982395" algn="l" defTabSz="497799"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03175" y="838397"/>
            <a:ext cx="11784066" cy="5132679"/>
          </a:xfrm>
          <a:prstGeom prst="rect">
            <a:avLst/>
          </a:prstGeom>
          <a:noFill/>
          <a:ln w="12700">
            <a:noFill/>
            <a:miter lim="800000"/>
            <a:headEnd type="none" w="sm" len="sm"/>
            <a:tailEnd type="none" w="sm" len="sm"/>
          </a:ln>
          <a:effectLst/>
        </p:spPr>
        <p:txBody>
          <a:bodyPr lIns="99560" tIns="49780" rIns="99560" bIns="49780">
            <a:spAutoFit/>
          </a:bodyPr>
          <a:lstStyle/>
          <a:p>
            <a:pPr algn="ctr" eaLnBrk="0" hangingPunct="0">
              <a:defRPr/>
            </a:pPr>
            <a:r>
              <a:rPr lang="en-US" sz="20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700" b="1" dirty="0">
              <a:solidFill>
                <a:schemeClr val="tx2"/>
              </a:solidFill>
              <a:latin typeface="Times New Roman" pitchFamily="18" charset="0"/>
              <a:ea typeface="ＭＳ Ｐゴシック" pitchFamily="-65" charset="-128"/>
              <a:cs typeface="+mn-cs"/>
            </a:endParaRPr>
          </a:p>
          <a:p>
            <a:pPr eaLnBrk="0" hangingPunct="0">
              <a:defRPr/>
            </a:pPr>
            <a:endParaRPr lang="en-US" sz="1700"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Submission Title:</a:t>
            </a:r>
            <a:r>
              <a:rPr lang="en-US" sz="1700" dirty="0">
                <a:solidFill>
                  <a:schemeClr val="tx2"/>
                </a:solidFill>
                <a:latin typeface="Times New Roman" pitchFamily="18" charset="0"/>
                <a:ea typeface="ＭＳ Ｐゴシック" pitchFamily="-65" charset="-128"/>
                <a:cs typeface="+mn-cs"/>
              </a:rPr>
              <a:t> [</a:t>
            </a:r>
            <a:r>
              <a:rPr lang="en-IE" sz="1700" dirty="0">
                <a:solidFill>
                  <a:srgbClr val="FF0000"/>
                </a:solidFill>
                <a:latin typeface="Times New Roman" pitchFamily="18" charset="0"/>
                <a:ea typeface="ＭＳ Ｐゴシック" pitchFamily="-65" charset="-128"/>
                <a:cs typeface="+mn-cs"/>
              </a:rPr>
              <a:t>Next Generation UWB</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Date Submitted: </a:t>
            </a:r>
            <a:r>
              <a:rPr lang="en-US" sz="1700" dirty="0">
                <a:solidFill>
                  <a:schemeClr val="tx2"/>
                </a:solidFill>
                <a:latin typeface="Times New Roman" pitchFamily="18" charset="0"/>
                <a:ea typeface="ＭＳ Ｐゴシック" pitchFamily="-65" charset="-128"/>
                <a:cs typeface="+mn-cs"/>
              </a:rPr>
              <a:t>[</a:t>
            </a:r>
            <a:r>
              <a:rPr lang="en-US" sz="1700" dirty="0">
                <a:solidFill>
                  <a:srgbClr val="FF0000"/>
                </a:solidFill>
                <a:latin typeface="Times New Roman" pitchFamily="18" charset="0"/>
                <a:ea typeface="ＭＳ Ｐゴシック" pitchFamily="-65" charset="-128"/>
                <a:cs typeface="+mn-cs"/>
              </a:rPr>
              <a:t>13th January 2021</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Source:</a:t>
            </a:r>
            <a:r>
              <a:rPr lang="en-US" sz="1700" dirty="0">
                <a:solidFill>
                  <a:schemeClr val="tx2"/>
                </a:solidFill>
                <a:latin typeface="Times New Roman" pitchFamily="18" charset="0"/>
                <a:ea typeface="ＭＳ Ｐゴシック" pitchFamily="-65" charset="-128"/>
                <a:cs typeface="+mn-cs"/>
              </a:rPr>
              <a:t> [</a:t>
            </a:r>
            <a:r>
              <a:rPr lang="en-US" sz="1700" dirty="0">
                <a:solidFill>
                  <a:srgbClr val="FF0000"/>
                </a:solidFill>
                <a:latin typeface="Times New Roman" pitchFamily="18" charset="0"/>
                <a:ea typeface="ＭＳ Ｐゴシック" pitchFamily="-65" charset="-128"/>
                <a:cs typeface="+mn-cs"/>
              </a:rPr>
              <a:t>Billy Verso, Michael McLaughlin, Jarek Niewczas, </a:t>
            </a:r>
            <a:r>
              <a:rPr lang="en-US" sz="1700" dirty="0">
                <a:solidFill>
                  <a:schemeClr val="tx2"/>
                </a:solidFill>
                <a:latin typeface="Times New Roman" pitchFamily="18" charset="0"/>
                <a:ea typeface="ＭＳ Ｐゴシック" pitchFamily="-65" charset="-128"/>
                <a:cs typeface="+mn-cs"/>
              </a:rPr>
              <a:t>] Company [</a:t>
            </a:r>
            <a:r>
              <a:rPr lang="en-US" sz="1700" dirty="0">
                <a:solidFill>
                  <a:srgbClr val="FF0000"/>
                </a:solidFill>
                <a:latin typeface="Times New Roman" pitchFamily="18" charset="0"/>
                <a:ea typeface="ＭＳ Ｐゴシック" pitchFamily="-65" charset="-128"/>
                <a:cs typeface="+mn-cs"/>
              </a:rPr>
              <a:t>Qorvo, Inc.</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Address [</a:t>
            </a:r>
            <a:r>
              <a:rPr lang="en-US" sz="1700" dirty="0">
                <a:solidFill>
                  <a:srgbClr val="FF0000"/>
                </a:solidFill>
                <a:latin typeface="Times New Roman" pitchFamily="18" charset="0"/>
                <a:ea typeface="ＭＳ Ｐゴシック" pitchFamily="-65" charset="-128"/>
                <a:cs typeface="+mn-cs"/>
              </a:rPr>
              <a:t> </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E-Mail:[</a:t>
            </a:r>
            <a:r>
              <a:rPr lang="en-US" sz="1700" dirty="0" err="1">
                <a:solidFill>
                  <a:srgbClr val="FF0000"/>
                </a:solidFill>
                <a:latin typeface="Times New Roman" pitchFamily="18" charset="0"/>
                <a:ea typeface="ＭＳ Ｐゴシック" pitchFamily="-65" charset="-128"/>
                <a:cs typeface="+mn-cs"/>
              </a:rPr>
              <a:t>billy.verso</a:t>
            </a:r>
            <a:r>
              <a:rPr lang="en-US" sz="1700" dirty="0">
                <a:solidFill>
                  <a:srgbClr val="FF0000"/>
                </a:solidFill>
                <a:latin typeface="Times New Roman" pitchFamily="18" charset="0"/>
                <a:ea typeface="ＭＳ Ｐゴシック" pitchFamily="-65" charset="-128"/>
                <a:cs typeface="+mn-cs"/>
              </a:rPr>
              <a:t> (at) qorvo.com</a:t>
            </a:r>
            <a:r>
              <a:rPr lang="en-US" sz="1700" dirty="0">
                <a:solidFill>
                  <a:schemeClr val="tx2"/>
                </a:solidFill>
                <a:latin typeface="Times New Roman" pitchFamily="18" charset="0"/>
                <a:ea typeface="ＭＳ Ｐゴシック" pitchFamily="-65" charset="-128"/>
                <a:cs typeface="+mn-cs"/>
              </a:rPr>
              <a:t>]	</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Re:</a:t>
            </a:r>
            <a:r>
              <a:rPr lang="en-US" sz="1700" dirty="0">
                <a:solidFill>
                  <a:schemeClr val="tx2"/>
                </a:solidFill>
                <a:latin typeface="Times New Roman" pitchFamily="18" charset="0"/>
                <a:ea typeface="ＭＳ Ｐゴシック" pitchFamily="-65" charset="-128"/>
                <a:cs typeface="+mn-cs"/>
              </a:rPr>
              <a:t> [Proposed scope for next generation UWB project]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Abstract:</a:t>
            </a:r>
            <a:r>
              <a:rPr lang="en-US" sz="1700" dirty="0">
                <a:solidFill>
                  <a:schemeClr val="tx2"/>
                </a:solidFill>
                <a:latin typeface="Times New Roman" pitchFamily="18" charset="0"/>
                <a:ea typeface="ＭＳ Ｐゴシック" pitchFamily="-65" charset="-128"/>
                <a:cs typeface="+mn-cs"/>
              </a:rPr>
              <a:t>	[Discussion of the possible directions for the next generation of UWB standardization project in the 802.15 working group, and the kinds of features / enhancements that we should consider including within the scope of any potential project PAR.]</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Purpose:</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Notice:</a:t>
            </a:r>
            <a:r>
              <a:rPr lang="en-US" sz="17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700" b="1"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Release:</a:t>
            </a:r>
            <a:r>
              <a:rPr lang="en-US" sz="17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IE" sz="3500" b="1" dirty="0">
                <a:solidFill>
                  <a:srgbClr val="000000"/>
                </a:solidFill>
              </a:rPr>
              <a:t>Introduction</a:t>
            </a:r>
            <a:endParaRPr lang="en-US" sz="3500" dirty="0">
              <a:latin typeface="Arial" charset="0"/>
            </a:endParaRPr>
          </a:p>
        </p:txBody>
      </p:sp>
      <p:sp>
        <p:nvSpPr>
          <p:cNvPr id="10243" name="Rectangle 1027"/>
          <p:cNvSpPr>
            <a:spLocks noGrp="1" noChangeArrowheads="1"/>
          </p:cNvSpPr>
          <p:nvPr>
            <p:ph type="body" idx="1"/>
          </p:nvPr>
        </p:nvSpPr>
        <p:spPr>
          <a:xfrm>
            <a:off x="507935" y="1372394"/>
            <a:ext cx="11073671" cy="4876799"/>
          </a:xfrm>
        </p:spPr>
        <p:txBody>
          <a:bodyPr/>
          <a:lstStyle/>
          <a:p>
            <a:r>
              <a:rPr lang="en-IE" sz="2400" dirty="0">
                <a:latin typeface="Arial" charset="0"/>
              </a:rPr>
              <a:t>A lot has been achieved by the IEEE 802.15.4z task group, generating a standard that has enabled UWB to become mainstream and be included in mobile phones, consumer tags, and wireless access points, etc.   </a:t>
            </a:r>
          </a:p>
          <a:p>
            <a:endParaRPr lang="en-IE" sz="2400" dirty="0">
              <a:latin typeface="Arial" charset="0"/>
            </a:endParaRPr>
          </a:p>
          <a:p>
            <a:r>
              <a:rPr lang="en-IE" sz="2400" dirty="0">
                <a:latin typeface="Arial" charset="0"/>
              </a:rPr>
              <a:t>We have industry recognition that UWB has come of age, with bodies like FiRa, CCC and UWB Alliance working to promote UWB and build their specifications on top of the 4z standard. </a:t>
            </a:r>
          </a:p>
          <a:p>
            <a:endParaRPr lang="en-IE" sz="2400" dirty="0">
              <a:latin typeface="Arial" charset="0"/>
            </a:endParaRPr>
          </a:p>
          <a:p>
            <a:r>
              <a:rPr lang="en-IE" sz="2400" dirty="0">
                <a:latin typeface="Arial" charset="0"/>
              </a:rPr>
              <a:t>We now have the opportunity to expand the utility and reach of UWB technology by enhancing the capabilities offered by the IEEE standard.</a:t>
            </a:r>
          </a:p>
          <a:p>
            <a:pPr marL="0" indent="0">
              <a:buNone/>
            </a:pPr>
            <a:r>
              <a:rPr lang="en-IE" sz="2400" dirty="0">
                <a:latin typeface="Arial" charset="0"/>
              </a:rPr>
              <a:t>  </a:t>
            </a:r>
          </a:p>
        </p:txBody>
      </p:sp>
    </p:spTree>
    <p:extLst>
      <p:ext uri="{BB962C8B-B14F-4D97-AF65-F5344CB8AC3E}">
        <p14:creationId xmlns:p14="http://schemas.microsoft.com/office/powerpoint/2010/main" val="969140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IE" sz="3500" b="1" dirty="0">
                <a:solidFill>
                  <a:srgbClr val="000000"/>
                </a:solidFill>
              </a:rPr>
              <a:t>Items for consideration for next generation UWB</a:t>
            </a:r>
            <a:endParaRPr lang="en-US" sz="3500" dirty="0">
              <a:latin typeface="Arial" charset="0"/>
            </a:endParaRPr>
          </a:p>
        </p:txBody>
      </p:sp>
      <p:sp>
        <p:nvSpPr>
          <p:cNvPr id="10243" name="Rectangle 1027"/>
          <p:cNvSpPr>
            <a:spLocks noGrp="1" noChangeArrowheads="1"/>
          </p:cNvSpPr>
          <p:nvPr>
            <p:ph type="body" idx="1"/>
          </p:nvPr>
        </p:nvSpPr>
        <p:spPr>
          <a:xfrm>
            <a:off x="507935" y="1372394"/>
            <a:ext cx="11378471" cy="4876799"/>
          </a:xfrm>
        </p:spPr>
        <p:txBody>
          <a:bodyPr/>
          <a:lstStyle/>
          <a:p>
            <a:r>
              <a:rPr lang="en-US" sz="2400" dirty="0">
                <a:latin typeface="Arial" charset="0"/>
              </a:rPr>
              <a:t>Additional modulation schemes to support higher &amp; lower data rates, longer range, etc.</a:t>
            </a:r>
          </a:p>
          <a:p>
            <a:r>
              <a:rPr lang="en-US" sz="2400" dirty="0">
                <a:latin typeface="Arial" charset="0"/>
              </a:rPr>
              <a:t>Additional channels / frequencies to allow for future regulations and/or interference mitigation techniques.</a:t>
            </a:r>
          </a:p>
          <a:p>
            <a:r>
              <a:rPr lang="en-US" sz="2400" dirty="0">
                <a:latin typeface="Arial" charset="0"/>
              </a:rPr>
              <a:t>Support for a high-density of co-located users.</a:t>
            </a:r>
          </a:p>
          <a:p>
            <a:r>
              <a:rPr lang="en-US" sz="2400" dirty="0">
                <a:latin typeface="Arial" charset="0"/>
              </a:rPr>
              <a:t>Improvements to ranging accuracy/precision.</a:t>
            </a:r>
          </a:p>
          <a:p>
            <a:r>
              <a:rPr lang="en-US" sz="2400" dirty="0">
                <a:latin typeface="Arial" charset="0"/>
              </a:rPr>
              <a:t>Schemes to reduce power consumption.</a:t>
            </a:r>
          </a:p>
          <a:p>
            <a:r>
              <a:rPr lang="en-US" sz="2400" dirty="0">
                <a:latin typeface="Arial" charset="0"/>
              </a:rPr>
              <a:t>Support for presence detection / environment mapping, using multistatic and monostatic radar techniques.</a:t>
            </a:r>
          </a:p>
          <a:p>
            <a:pPr lvl="1"/>
            <a:r>
              <a:rPr lang="en-US" sz="1900" dirty="0">
                <a:latin typeface="Arial" charset="0"/>
              </a:rPr>
              <a:t>Scheduling use of channels / coordinating activity to improve coexistence of these use cases, with MAC primitives (API) supporting this and for reporting the channel sounding measurements.</a:t>
            </a:r>
          </a:p>
          <a:p>
            <a:r>
              <a:rPr lang="en-US" sz="2400" dirty="0">
                <a:latin typeface="Arial" charset="0"/>
              </a:rPr>
              <a:t>Include provisions to ensure robustness / integrity aspects of all new features.</a:t>
            </a:r>
            <a:endParaRPr lang="en-IE" sz="2400" dirty="0">
              <a:latin typeface="Arial" charset="0"/>
            </a:endParaRPr>
          </a:p>
          <a:p>
            <a:endParaRPr lang="en-US" sz="2400" dirty="0">
              <a:latin typeface="Arial" charset="0"/>
            </a:endParaRPr>
          </a:p>
        </p:txBody>
      </p:sp>
    </p:spTree>
    <p:extLst>
      <p:ext uri="{BB962C8B-B14F-4D97-AF65-F5344CB8AC3E}">
        <p14:creationId xmlns:p14="http://schemas.microsoft.com/office/powerpoint/2010/main" val="2591941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IE" sz="3500" b="1" dirty="0">
                <a:solidFill>
                  <a:srgbClr val="000000"/>
                </a:solidFill>
              </a:rPr>
              <a:t>Audio + Video?</a:t>
            </a:r>
            <a:endParaRPr lang="en-US" sz="3500" dirty="0">
              <a:latin typeface="Arial" charset="0"/>
            </a:endParaRPr>
          </a:p>
        </p:txBody>
      </p:sp>
      <p:sp>
        <p:nvSpPr>
          <p:cNvPr id="10243" name="Rectangle 1027"/>
          <p:cNvSpPr>
            <a:spLocks noGrp="1" noChangeArrowheads="1"/>
          </p:cNvSpPr>
          <p:nvPr>
            <p:ph type="body" idx="1"/>
          </p:nvPr>
        </p:nvSpPr>
        <p:spPr>
          <a:xfrm>
            <a:off x="507935" y="1143266"/>
            <a:ext cx="11149871" cy="5105928"/>
          </a:xfrm>
        </p:spPr>
        <p:txBody>
          <a:bodyPr/>
          <a:lstStyle/>
          <a:p>
            <a:r>
              <a:rPr lang="en-US" sz="2000" dirty="0">
                <a:latin typeface="Arial" charset="0"/>
              </a:rPr>
              <a:t>15-20-0390-00 has advocated UWB for low-latency audio and video. This is a cause for concern due to the potential for interference between this high duty cycle use case and the ranging use case that 802.15.4 UWB is uniquely suited to deliver.  </a:t>
            </a:r>
          </a:p>
          <a:p>
            <a:r>
              <a:rPr lang="en-US" sz="2000" dirty="0">
                <a:latin typeface="Arial" charset="0"/>
              </a:rPr>
              <a:t>We should consider:</a:t>
            </a:r>
          </a:p>
          <a:p>
            <a:pPr lvl="1"/>
            <a:r>
              <a:rPr lang="en-US" sz="1800" dirty="0">
                <a:latin typeface="Arial" charset="0"/>
              </a:rPr>
              <a:t>Should this be left to other technologies designed for bulk data?</a:t>
            </a:r>
          </a:p>
          <a:p>
            <a:pPr lvl="1"/>
            <a:r>
              <a:rPr lang="en-US" sz="1800" dirty="0">
                <a:latin typeface="Arial" charset="0"/>
              </a:rPr>
              <a:t>802.15.4 and 802.15.4 UWB are traditionally for low data throughput applications</a:t>
            </a:r>
          </a:p>
          <a:p>
            <a:pPr lvl="1"/>
            <a:r>
              <a:rPr lang="en-US" sz="1800" dirty="0">
                <a:latin typeface="Arial" charset="0"/>
              </a:rPr>
              <a:t>Indeed, UWB with its ALOHA channel access mechanism assumes the air is sparsely occupied</a:t>
            </a:r>
          </a:p>
          <a:p>
            <a:pPr lvl="1"/>
            <a:r>
              <a:rPr lang="en-US" sz="1800" dirty="0">
                <a:latin typeface="Arial" charset="0"/>
              </a:rPr>
              <a:t>If we don’t consider it, then video applications using UWB can still be built using our radios and will proliferate assuming UWB has benefits for this application</a:t>
            </a:r>
          </a:p>
          <a:p>
            <a:pPr lvl="1"/>
            <a:r>
              <a:rPr lang="en-US" sz="1800" dirty="0">
                <a:latin typeface="Arial" charset="0"/>
              </a:rPr>
              <a:t>What are the implications and the potential for interference? Should we look to include mitigations / mechanisms in our standard to enhance coexistence of our applications?</a:t>
            </a:r>
          </a:p>
          <a:p>
            <a:pPr lvl="1"/>
            <a:r>
              <a:rPr lang="en-US" sz="1800" dirty="0">
                <a:latin typeface="Arial" charset="0"/>
              </a:rPr>
              <a:t>It is quite likely that the short high-power ranging packets will interfere with any UWB video stream much more than the lower-power (average power limited) video packets will interfere with ranging.</a:t>
            </a:r>
          </a:p>
          <a:p>
            <a:pPr lvl="1"/>
            <a:r>
              <a:rPr lang="en-US" sz="1800" dirty="0">
                <a:latin typeface="Arial" charset="0"/>
              </a:rPr>
              <a:t>Maybe we should not explicitly include the video application in the PAR but we should at least study the potential for interference and consider including scheduling or other mechanisms to allow for coexistence of such applications.    </a:t>
            </a:r>
            <a:endParaRPr lang="en-IE" sz="2000" dirty="0">
              <a:latin typeface="Arial" charset="0"/>
            </a:endParaRPr>
          </a:p>
        </p:txBody>
      </p:sp>
    </p:spTree>
    <p:extLst>
      <p:ext uri="{BB962C8B-B14F-4D97-AF65-F5344CB8AC3E}">
        <p14:creationId xmlns:p14="http://schemas.microsoft.com/office/powerpoint/2010/main" val="303217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IE" sz="3500" b="1" dirty="0">
                <a:solidFill>
                  <a:srgbClr val="000000"/>
                </a:solidFill>
              </a:rPr>
              <a:t>Recommendations</a:t>
            </a:r>
            <a:endParaRPr lang="en-US" sz="3500" dirty="0">
              <a:latin typeface="Arial" charset="0"/>
            </a:endParaRPr>
          </a:p>
        </p:txBody>
      </p:sp>
      <p:sp>
        <p:nvSpPr>
          <p:cNvPr id="10243" name="Rectangle 1027"/>
          <p:cNvSpPr>
            <a:spLocks noGrp="1" noChangeArrowheads="1"/>
          </p:cNvSpPr>
          <p:nvPr>
            <p:ph type="body" idx="1"/>
          </p:nvPr>
        </p:nvSpPr>
        <p:spPr>
          <a:xfrm>
            <a:off x="507935" y="1372394"/>
            <a:ext cx="11479306" cy="4876799"/>
          </a:xfrm>
        </p:spPr>
        <p:txBody>
          <a:bodyPr/>
          <a:lstStyle/>
          <a:p>
            <a:r>
              <a:rPr lang="en-IE" sz="2400" dirty="0">
                <a:latin typeface="Arial" charset="0"/>
              </a:rPr>
              <a:t>Build upon the HRP UWB PHY and MAC specified by IEEE 802.15.4 / 4z</a:t>
            </a:r>
          </a:p>
          <a:p>
            <a:r>
              <a:rPr lang="en-IE" sz="2400" dirty="0">
                <a:latin typeface="Arial" charset="0"/>
              </a:rPr>
              <a:t>Include backward compatibility / fallback to current 4z modes</a:t>
            </a:r>
          </a:p>
          <a:p>
            <a:pPr lvl="1"/>
            <a:r>
              <a:rPr lang="en-IE" sz="1900" dirty="0">
                <a:latin typeface="Arial" charset="0"/>
              </a:rPr>
              <a:t>Make this mandatory to give confidence to current industry ecosystems investing in 4z technology that 4z will continue to be useful and relevant going forward.</a:t>
            </a:r>
            <a:endParaRPr lang="en-IE" sz="2400" dirty="0">
              <a:latin typeface="Arial" charset="0"/>
            </a:endParaRPr>
          </a:p>
          <a:p>
            <a:endParaRPr lang="en-IE" sz="2400" dirty="0">
              <a:latin typeface="Arial" charset="0"/>
            </a:endParaRPr>
          </a:p>
          <a:p>
            <a:r>
              <a:rPr lang="en-IE" sz="2400" dirty="0">
                <a:latin typeface="Arial" charset="0"/>
              </a:rPr>
              <a:t>Generate a PAR to encompass the items presented here within its scope.</a:t>
            </a:r>
          </a:p>
          <a:p>
            <a:endParaRPr lang="en-IE" sz="2400" dirty="0">
              <a:latin typeface="Arial" charset="0"/>
            </a:endParaRPr>
          </a:p>
          <a:p>
            <a:r>
              <a:rPr lang="en-IE" sz="2400" dirty="0">
                <a:latin typeface="Arial" charset="0"/>
              </a:rPr>
              <a:t>Should this be an amendment to 802.15.4 or separate standard? </a:t>
            </a:r>
          </a:p>
          <a:p>
            <a:pPr lvl="1"/>
            <a:r>
              <a:rPr lang="en-IE" sz="1900" dirty="0">
                <a:latin typeface="Arial" charset="0"/>
              </a:rPr>
              <a:t>There are pros and cons to both.  </a:t>
            </a:r>
          </a:p>
          <a:p>
            <a:pPr lvl="2"/>
            <a:r>
              <a:rPr lang="en-IE" sz="1500" dirty="0">
                <a:latin typeface="Arial" charset="0"/>
              </a:rPr>
              <a:t>In many ways it is easier to build upon the existing standard by doing just that, i.e. as an amendment.</a:t>
            </a:r>
          </a:p>
          <a:p>
            <a:pPr lvl="2"/>
            <a:r>
              <a:rPr lang="en-IE" sz="1500" dirty="0">
                <a:latin typeface="Arial" charset="0"/>
              </a:rPr>
              <a:t>A separate standard gives more freedoms but at the expense of the much bigger effort to actually form a complete new standard with MAC and security layers etc, and having to consider and include the interworking and coexistence with the pre-existing standard.</a:t>
            </a:r>
          </a:p>
          <a:p>
            <a:pPr lvl="2"/>
            <a:r>
              <a:rPr lang="en-IE" sz="1500" dirty="0">
                <a:latin typeface="Arial" charset="0"/>
              </a:rPr>
              <a:t>Need to consider which is the best approach for the future and for the timeline of the development.</a:t>
            </a:r>
          </a:p>
        </p:txBody>
      </p:sp>
    </p:spTree>
    <p:extLst>
      <p:ext uri="{BB962C8B-B14F-4D97-AF65-F5344CB8AC3E}">
        <p14:creationId xmlns:p14="http://schemas.microsoft.com/office/powerpoint/2010/main" val="1928252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72489"/>
            <a:ext cx="12190413" cy="500642"/>
          </a:xfrm>
          <a:prstGeom prst="rect">
            <a:avLst/>
          </a:prstGeom>
          <a:noFill/>
        </p:spPr>
        <p:txBody>
          <a:bodyPr wrap="square" lIns="99560" tIns="49780" rIns="99560" bIns="49780" rtlCol="0">
            <a:spAutoFit/>
          </a:bodyPr>
          <a:lstStyle/>
          <a:p>
            <a:pPr algn="ctr"/>
            <a:r>
              <a:rPr lang="en-IE" sz="2600" b="1" dirty="0"/>
              <a:t>THE END</a:t>
            </a:r>
          </a:p>
        </p:txBody>
      </p:sp>
    </p:spTree>
    <p:extLst>
      <p:ext uri="{BB962C8B-B14F-4D97-AF65-F5344CB8AC3E}">
        <p14:creationId xmlns:p14="http://schemas.microsoft.com/office/powerpoint/2010/main" val="2145405521"/>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idjA4MDI0NzwvVXNlck5hbWU+PERhdGVUaW1lPjA4LzAxLzIwMjEgMTI6NTk6MDI8L0RhdGVUaW1lPjxMYWJlbFN0cmluZz5VTlJFU1RSSUNURUQ8L0xhYmVsU3RyaW5nPjwvaXRlbT48L2xhYmVsSGlzdG9yeT4=</Value>
</WrappedLabelHistory>
</file>

<file path=customXml/item2.xml><?xml version="1.0" encoding="utf-8"?>
<sisl xmlns:xsd="http://www.w3.org/2001/XMLSchema" xmlns:xsi="http://www.w3.org/2001/XMLSchema-instance" xmlns="http://www.boldonjames.com/2008/01/sie/internal/label" sislVersion="0" policy="82049413-2d3e-4083-a592-ac23f9157539" origin="userSelected">
  <element uid="ee71e43c-6952-4aa0-ba93-1c3981439a05" value=""/>
</sisl>
</file>

<file path=customXml/itemProps1.xml><?xml version="1.0" encoding="utf-8"?>
<ds:datastoreItem xmlns:ds="http://schemas.openxmlformats.org/officeDocument/2006/customXml" ds:itemID="{D356AA49-1F13-4EB0-AA8E-57FAD09BD349}">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9F81CD05-2885-450D-9E72-A4C9791CE233}">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
  <TotalTime>0</TotalTime>
  <Words>959</Words>
  <Application>Microsoft Office PowerPoint</Application>
  <PresentationFormat>Custom</PresentationFormat>
  <Paragraphs>75</Paragraphs>
  <Slides>6</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Times New Roman</vt:lpstr>
      <vt:lpstr>Default Design</vt:lpstr>
      <vt:lpstr>PowerPoint Presentation</vt:lpstr>
      <vt:lpstr>Introduction</vt:lpstr>
      <vt:lpstr>Items for consideration for next generation UWB</vt:lpstr>
      <vt:lpstr>Audio + Video?</vt:lpstr>
      <vt:lpstr>Recommendations</vt:lpstr>
      <vt:lpstr>PowerPoint Presentation</vt:lpstr>
    </vt:vector>
  </TitlesOfParts>
  <Company>Decawave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Billy Verso</cp:lastModifiedBy>
  <cp:revision>1159</cp:revision>
  <cp:lastPrinted>2015-07-14T16:02:16Z</cp:lastPrinted>
  <dcterms:created xsi:type="dcterms:W3CDTF">2009-07-12T16:25:16Z</dcterms:created>
  <dcterms:modified xsi:type="dcterms:W3CDTF">2021-01-13T20:59:37Z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906a9bd8-20e5-4fac-ac8f-0fee155ba067</vt:lpwstr>
  </property>
  <property fmtid="{D5CDD505-2E9C-101B-9397-08002B2CF9AE}" pid="3" name="bjClsUserRVM">
    <vt:lpwstr>[]</vt:lpwstr>
  </property>
  <property fmtid="{D5CDD505-2E9C-101B-9397-08002B2CF9AE}" pid="4" name="bjSaver">
    <vt:lpwstr>iwBQqIGM6YJfvP+wd87oT95wYEBiIJN0</vt:lpwstr>
  </property>
  <property fmtid="{D5CDD505-2E9C-101B-9397-08002B2CF9AE}" pid="5" name="bjDocumentLabelXML">
    <vt:lpwstr>&lt;?xml version="1.0" encoding="us-ascii"?&gt;&lt;sisl xmlns:xsd="http://www.w3.org/2001/XMLSchema" xmlns:xsi="http://www.w3.org/2001/XMLSchema-instance" sislVersion="0" policy="82049413-2d3e-4083-a592-ac23f9157539" origin="userSelected" xmlns="http://www.boldonj</vt:lpwstr>
  </property>
  <property fmtid="{D5CDD505-2E9C-101B-9397-08002B2CF9AE}" pid="6" name="bjDocumentLabelXML-0">
    <vt:lpwstr>ames.com/2008/01/sie/internal/label"&gt;&lt;element uid="ee71e43c-6952-4aa0-ba93-1c3981439a05" value="" /&gt;&lt;/sisl&gt;</vt:lpwstr>
  </property>
  <property fmtid="{D5CDD505-2E9C-101B-9397-08002B2CF9AE}" pid="7" name="bjDocumentSecurityLabel">
    <vt:lpwstr>UNRESTRICTED</vt:lpwstr>
  </property>
  <property fmtid="{D5CDD505-2E9C-101B-9397-08002B2CF9AE}" pid="8" name="bjLabelHistoryID">
    <vt:lpwstr>{D356AA49-1F13-4EB0-AA8E-57FAD09BD349}</vt:lpwstr>
  </property>
</Properties>
</file>