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9" r:id="rId2"/>
    <p:sldId id="260" r:id="rId3"/>
    <p:sldId id="323" r:id="rId4"/>
    <p:sldId id="324" r:id="rId5"/>
    <p:sldId id="325" r:id="rId6"/>
    <p:sldId id="326" r:id="rId7"/>
    <p:sldId id="327" r:id="rId8"/>
    <p:sldId id="328" r:id="rId9"/>
    <p:sldId id="261" r:id="rId10"/>
    <p:sldId id="262" r:id="rId11"/>
    <p:sldId id="263" r:id="rId12"/>
    <p:sldId id="322"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9" autoAdjust="0"/>
    <p:restoredTop sz="94286" autoAdjust="0"/>
  </p:normalViewPr>
  <p:slideViewPr>
    <p:cSldViewPr>
      <p:cViewPr varScale="1">
        <p:scale>
          <a:sx n="102" d="100"/>
          <a:sy n="102" d="100"/>
        </p:scale>
        <p:origin x="218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D155B0EA-C7B8-42C3-B56A-5BBDAD17CEE1}" type="slidenum">
              <a:rPr lang="en-US" altLang="en-US"/>
              <a:pPr>
                <a:defRPr/>
              </a:pPr>
              <a:t>‹#›</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86966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5FEB5FDB-DE82-4AB7-8712-9A9F3663A589}" type="slidenum">
              <a:rPr lang="en-US" altLang="en-US"/>
              <a:pPr>
                <a:defRPr/>
              </a:pPr>
              <a:t>‹#›</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470921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A61DD99-C9BB-4923-A4D0-63974C4618AE}" type="slidenum">
              <a:rPr lang="en-US" altLang="en-US"/>
              <a:pPr>
                <a:defRPr/>
              </a:pPr>
              <a:t>‹#›</a:t>
            </a:fld>
            <a:endParaRPr lang="en-US" altLang="en-US"/>
          </a:p>
        </p:txBody>
      </p:sp>
    </p:spTree>
    <p:extLst>
      <p:ext uri="{BB962C8B-B14F-4D97-AF65-F5344CB8AC3E}">
        <p14:creationId xmlns:p14="http://schemas.microsoft.com/office/powerpoint/2010/main" val="3125881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FC7BA1E-1A3C-4B5D-9B83-5B34940DCE75}" type="slidenum">
              <a:rPr lang="en-US" altLang="en-US"/>
              <a:pPr>
                <a:defRPr/>
              </a:pPr>
              <a:t>‹#›</a:t>
            </a:fld>
            <a:endParaRPr lang="en-US" altLang="en-US"/>
          </a:p>
        </p:txBody>
      </p:sp>
    </p:spTree>
    <p:extLst>
      <p:ext uri="{BB962C8B-B14F-4D97-AF65-F5344CB8AC3E}">
        <p14:creationId xmlns:p14="http://schemas.microsoft.com/office/powerpoint/2010/main" val="288546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850159D3-C163-4BBD-B2E0-71B0828CBD4D}" type="slidenum">
              <a:rPr lang="en-US" altLang="en-US"/>
              <a:pPr>
                <a:defRPr/>
              </a:pPr>
              <a:t>‹#›</a:t>
            </a:fld>
            <a:endParaRPr lang="en-US" altLang="en-US"/>
          </a:p>
        </p:txBody>
      </p:sp>
    </p:spTree>
    <p:extLst>
      <p:ext uri="{BB962C8B-B14F-4D97-AF65-F5344CB8AC3E}">
        <p14:creationId xmlns:p14="http://schemas.microsoft.com/office/powerpoint/2010/main" val="116815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AECCCC10-95A5-4A40-B619-D8FBFD7D6646}" type="slidenum">
              <a:rPr lang="en-US" altLang="en-US"/>
              <a:pPr>
                <a:defRPr/>
              </a:pPr>
              <a:t>‹#›</a:t>
            </a:fld>
            <a:endParaRPr lang="en-US" altLang="en-US"/>
          </a:p>
        </p:txBody>
      </p:sp>
    </p:spTree>
    <p:extLst>
      <p:ext uri="{BB962C8B-B14F-4D97-AF65-F5344CB8AC3E}">
        <p14:creationId xmlns:p14="http://schemas.microsoft.com/office/powerpoint/2010/main" val="268067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4A1C197-2786-4603-AB11-5395CC76E2CD}" type="slidenum">
              <a:rPr lang="en-US" altLang="en-US"/>
              <a:pPr>
                <a:defRPr/>
              </a:pPr>
              <a:t>‹#›</a:t>
            </a:fld>
            <a:endParaRPr lang="en-US" altLang="en-US"/>
          </a:p>
        </p:txBody>
      </p:sp>
    </p:spTree>
    <p:extLst>
      <p:ext uri="{BB962C8B-B14F-4D97-AF65-F5344CB8AC3E}">
        <p14:creationId xmlns:p14="http://schemas.microsoft.com/office/powerpoint/2010/main" val="281969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smtClean="0"/>
            </a:lvl1pPr>
          </a:lstStyle>
          <a:p>
            <a:pPr>
              <a:defRPr/>
            </a:pPr>
            <a:r>
              <a:rPr lang="en-US" altLang="en-US" sz="1400" dirty="0"/>
              <a:t>Jan 2021</a:t>
            </a:r>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dirty="0"/>
              <a:t>Don Sturek, </a:t>
            </a:r>
            <a:r>
              <a:rPr lang="en-US" altLang="en-US" dirty="0" err="1"/>
              <a:t>Itron</a:t>
            </a:r>
            <a:endParaRPr lang="en-US" altLang="en-US" dirty="0"/>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52F1B2CD-7625-4F18-8E05-E9EEC07E93CC}" type="slidenum">
              <a:rPr lang="en-US" altLang="en-US"/>
              <a:pPr>
                <a:defRPr/>
              </a:pPr>
              <a:t>‹#›</a:t>
            </a:fld>
            <a:endParaRPr lang="en-US" altLang="en-US"/>
          </a:p>
        </p:txBody>
      </p:sp>
    </p:spTree>
    <p:extLst>
      <p:ext uri="{BB962C8B-B14F-4D97-AF65-F5344CB8AC3E}">
        <p14:creationId xmlns:p14="http://schemas.microsoft.com/office/powerpoint/2010/main" val="320957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8AE65431-8228-424E-B506-6A40843FF070}" type="slidenum">
              <a:rPr lang="en-US" altLang="en-US"/>
              <a:pPr>
                <a:defRPr/>
              </a:pPr>
              <a:t>‹#›</a:t>
            </a:fld>
            <a:endParaRPr lang="en-US" altLang="en-US"/>
          </a:p>
        </p:txBody>
      </p:sp>
    </p:spTree>
    <p:extLst>
      <p:ext uri="{BB962C8B-B14F-4D97-AF65-F5344CB8AC3E}">
        <p14:creationId xmlns:p14="http://schemas.microsoft.com/office/powerpoint/2010/main" val="89377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601FCD64-390F-49E5-9CE4-7F6F7547B309}" type="slidenum">
              <a:rPr lang="en-US" altLang="en-US"/>
              <a:pPr>
                <a:defRPr/>
              </a:pPr>
              <a:t>‹#›</a:t>
            </a:fld>
            <a:endParaRPr lang="en-US" altLang="en-US"/>
          </a:p>
        </p:txBody>
      </p:sp>
    </p:spTree>
    <p:extLst>
      <p:ext uri="{BB962C8B-B14F-4D97-AF65-F5344CB8AC3E}">
        <p14:creationId xmlns:p14="http://schemas.microsoft.com/office/powerpoint/2010/main" val="407098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CB0D41C4-DADD-4A73-8178-CCCFAB2676E1}" type="slidenum">
              <a:rPr lang="en-US" altLang="en-US"/>
              <a:pPr>
                <a:defRPr/>
              </a:pPr>
              <a:t>‹#›</a:t>
            </a:fld>
            <a:endParaRPr lang="en-US" altLang="en-US"/>
          </a:p>
        </p:txBody>
      </p:sp>
    </p:spTree>
    <p:extLst>
      <p:ext uri="{BB962C8B-B14F-4D97-AF65-F5344CB8AC3E}">
        <p14:creationId xmlns:p14="http://schemas.microsoft.com/office/powerpoint/2010/main" val="354764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5F4C1F3-06E0-4A42-8490-7D5523201175}" type="slidenum">
              <a:rPr lang="en-US" altLang="en-US"/>
              <a:pPr>
                <a:defRPr/>
              </a:pPr>
              <a:t>‹#›</a:t>
            </a:fld>
            <a:endParaRPr lang="en-US" altLang="en-US"/>
          </a:p>
        </p:txBody>
      </p:sp>
    </p:spTree>
    <p:extLst>
      <p:ext uri="{BB962C8B-B14F-4D97-AF65-F5344CB8AC3E}">
        <p14:creationId xmlns:p14="http://schemas.microsoft.com/office/powerpoint/2010/main" val="7195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B93A8EE-B5D3-4522-A447-D1DBA4E77764}" type="slidenum">
              <a:rPr lang="en-US" altLang="en-US"/>
              <a:pPr>
                <a:defRPr/>
              </a:pPr>
              <a:t>‹#›</a:t>
            </a:fld>
            <a:endParaRPr lang="en-US" altLang="en-US"/>
          </a:p>
        </p:txBody>
      </p:sp>
    </p:spTree>
    <p:extLst>
      <p:ext uri="{BB962C8B-B14F-4D97-AF65-F5344CB8AC3E}">
        <p14:creationId xmlns:p14="http://schemas.microsoft.com/office/powerpoint/2010/main" val="403433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a:t>Titelmasterformat durch Klicken bearbeiten</a:t>
            </a:r>
            <a:endParaRPr lang="en-US" alt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US" altLang="en-US"/>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sz="1400" dirty="0"/>
              <a:t>Jan 2021</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dirty="0"/>
              <a:t>Don Sturek, </a:t>
            </a:r>
            <a:r>
              <a:rPr lang="en-US" altLang="en-US" dirty="0" err="1"/>
              <a:t>Itron</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7BD9AE10-2F0C-444F-9697-6FFCC3759E3A}" type="slidenum">
              <a:rPr lang="en-US" altLang="en-US"/>
              <a:pPr>
                <a:defRPr/>
              </a:pPr>
              <a:t>‹#›</a:t>
            </a:fld>
            <a:endParaRPr lang="en-US" altLang="en-US"/>
          </a:p>
        </p:txBody>
      </p:sp>
      <p:sp>
        <p:nvSpPr>
          <p:cNvPr id="1031" name="Rectangle 7"/>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802.15-21-0003-00-secn</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a:t>Jan 2021</a:t>
            </a:r>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a:t>Don Sturek, </a:t>
            </a:r>
            <a:r>
              <a:rPr lang="en-US" altLang="en-US" dirty="0" err="1"/>
              <a:t>Itron</a:t>
            </a:r>
            <a:endParaRPr lang="en-US" altLang="en-US" dirty="0"/>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049B0792-D589-4959-95CB-096FC9FA4897}" type="slidenum">
              <a:rPr lang="en-US" altLang="en-US"/>
              <a:pPr/>
              <a:t>1</a:t>
            </a:fld>
            <a:endParaRPr lang="en-US" altLang="en-US"/>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[4y SECN Agenda Jan 2021 Interim]</a:t>
            </a:r>
          </a:p>
          <a:p>
            <a:pPr>
              <a:defRPr/>
            </a:pPr>
            <a:r>
              <a:rPr lang="en-US" altLang="en-US" sz="1600" b="1" dirty="0">
                <a:solidFill>
                  <a:schemeClr val="tx2"/>
                </a:solidFill>
              </a:rPr>
              <a:t>Date Submitted: </a:t>
            </a:r>
            <a:r>
              <a:rPr lang="en-US" altLang="en-US" sz="1600" dirty="0">
                <a:solidFill>
                  <a:schemeClr val="tx2"/>
                </a:solidFill>
              </a:rPr>
              <a:t>[6 Jan 2021]	</a:t>
            </a:r>
          </a:p>
          <a:p>
            <a:pPr>
              <a:defRPr/>
            </a:pPr>
            <a:r>
              <a:rPr lang="en-US" altLang="en-US" sz="1600" b="1" dirty="0">
                <a:solidFill>
                  <a:schemeClr val="tx2"/>
                </a:solidFill>
              </a:rPr>
              <a:t>Source:</a:t>
            </a:r>
            <a:r>
              <a:rPr lang="en-US" altLang="en-US" sz="1600" dirty="0">
                <a:solidFill>
                  <a:schemeClr val="tx2"/>
                </a:solidFill>
              </a:rPr>
              <a:t> [Don Sturek] Company [</a:t>
            </a:r>
            <a:r>
              <a:rPr lang="en-US" altLang="en-US" sz="1600" dirty="0" err="1">
                <a:solidFill>
                  <a:schemeClr val="tx2"/>
                </a:solidFill>
              </a:rPr>
              <a:t>Itron</a:t>
            </a:r>
            <a:r>
              <a:rPr lang="en-US" altLang="en-US" sz="1600" dirty="0">
                <a:solidFill>
                  <a:schemeClr val="tx2"/>
                </a:solidFill>
              </a:rPr>
              <a:t>]</a:t>
            </a:r>
          </a:p>
          <a:p>
            <a:pPr>
              <a:defRPr/>
            </a:pPr>
            <a:r>
              <a:rPr lang="en-US" altLang="en-US" sz="1600" dirty="0">
                <a:solidFill>
                  <a:schemeClr val="tx2"/>
                </a:solidFill>
              </a:rPr>
              <a:t>Address [230 W. Tasman Drive, San Jose, CA  95134]</a:t>
            </a:r>
          </a:p>
          <a:p>
            <a:pPr>
              <a:defRPr/>
            </a:pPr>
            <a:r>
              <a:rPr lang="en-US" altLang="en-US" sz="1600" dirty="0">
                <a:solidFill>
                  <a:schemeClr val="tx2"/>
                </a:solidFill>
              </a:rPr>
              <a:t>Voice:[+1 669 770 4790], FAX: [+1 866 776 0015], E-Mail:[</a:t>
            </a:r>
            <a:r>
              <a:rPr lang="en-US" altLang="en-US" sz="1600" dirty="0" err="1">
                <a:solidFill>
                  <a:schemeClr val="tx2"/>
                </a:solidFill>
              </a:rPr>
              <a:t>don.sturek@itron.com</a:t>
            </a:r>
            <a:r>
              <a:rPr lang="en-US" altLang="en-US" sz="1600" dirty="0">
                <a:solidFill>
                  <a:schemeClr val="tx2"/>
                </a:solidFill>
              </a:rPr>
              <a:t>]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[IEEE 802.15.4y SECN]</a:t>
            </a: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[Contains the agenda of the IEEE 802.15.4y SECN]</a:t>
            </a: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[Agenda for Jan 2021 IEEE 802.15.4y SECN]</a:t>
            </a: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Main Agenda Items for the Week</a:t>
            </a:r>
          </a:p>
        </p:txBody>
      </p:sp>
      <p:sp>
        <p:nvSpPr>
          <p:cNvPr id="3" name="Inhaltsplatzhalter 2"/>
          <p:cNvSpPr>
            <a:spLocks noGrp="1"/>
          </p:cNvSpPr>
          <p:nvPr>
            <p:ph idx="1"/>
          </p:nvPr>
        </p:nvSpPr>
        <p:spPr/>
        <p:txBody>
          <a:bodyPr/>
          <a:lstStyle/>
          <a:p>
            <a:pPr marL="800100" indent="-457200">
              <a:spcBef>
                <a:spcPts val="375"/>
              </a:spcBef>
              <a:buSzPct val="100000"/>
            </a:pPr>
            <a:r>
              <a:rPr lang="en-US" altLang="en-US" dirty="0">
                <a:solidFill>
                  <a:srgbClr val="000000"/>
                </a:solidFill>
              </a:rPr>
              <a:t>Begin SA Ballot comment resolution</a:t>
            </a:r>
          </a:p>
          <a:p>
            <a:pPr marL="800100" indent="-457200">
              <a:spcBef>
                <a:spcPts val="375"/>
              </a:spcBef>
              <a:buSzPct val="100000"/>
            </a:pPr>
            <a:r>
              <a:rPr lang="en-US" altLang="en-US" dirty="0">
                <a:solidFill>
                  <a:srgbClr val="000000"/>
                </a:solidFill>
              </a:rPr>
              <a:t>Create CRG for continued comment resolution</a:t>
            </a:r>
          </a:p>
          <a:p>
            <a:pPr marL="800100" indent="-457200">
              <a:spcBef>
                <a:spcPts val="375"/>
              </a:spcBef>
              <a:buSzPct val="100000"/>
            </a:pPr>
            <a:r>
              <a:rPr lang="en-US" dirty="0"/>
              <a:t>Update timeline and create closing report</a:t>
            </a: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Jan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10</a:t>
            </a:fld>
            <a:endParaRPr lang="en-US" altLang="en-US"/>
          </a:p>
        </p:txBody>
      </p:sp>
    </p:spTree>
    <p:extLst>
      <p:ext uri="{BB962C8B-B14F-4D97-AF65-F5344CB8AC3E}">
        <p14:creationId xmlns:p14="http://schemas.microsoft.com/office/powerpoint/2010/main" val="3272682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a:t>Draft Agenda</a:t>
            </a:r>
          </a:p>
        </p:txBody>
      </p:sp>
      <p:sp>
        <p:nvSpPr>
          <p:cNvPr id="8" name="Inhaltsplatzhalter 7"/>
          <p:cNvSpPr>
            <a:spLocks noGrp="1"/>
          </p:cNvSpPr>
          <p:nvPr>
            <p:ph sz="half" idx="1"/>
          </p:nvPr>
        </p:nvSpPr>
        <p:spPr>
          <a:xfrm>
            <a:off x="323528" y="1628800"/>
            <a:ext cx="4172272" cy="4467200"/>
          </a:xfrm>
        </p:spPr>
        <p:txBody>
          <a:bodyPr/>
          <a:lstStyle/>
          <a:p>
            <a:r>
              <a:rPr lang="en-US" sz="1800" dirty="0"/>
              <a:t>Tuesday Jan 19 PM2 (4-6pm)</a:t>
            </a:r>
          </a:p>
          <a:p>
            <a:pPr lvl="1"/>
            <a:r>
              <a:rPr lang="en-US" sz="1400" dirty="0"/>
              <a:t>Open</a:t>
            </a:r>
          </a:p>
          <a:p>
            <a:pPr lvl="1"/>
            <a:r>
              <a:rPr lang="en-US" sz="1400" dirty="0"/>
              <a:t>IEEE-SA Stds. Board Bylaws on Patents in Std's. &amp; Guidelines</a:t>
            </a:r>
          </a:p>
          <a:p>
            <a:pPr lvl="1"/>
            <a:r>
              <a:rPr lang="en-US" sz="1400" dirty="0"/>
              <a:t>Approval of the Agenda</a:t>
            </a:r>
          </a:p>
          <a:p>
            <a:pPr lvl="1"/>
            <a:r>
              <a:rPr lang="en-US" sz="1400" dirty="0"/>
              <a:t>Approve Meeting Minutes from Nov Plenary:  15-20-0318-01</a:t>
            </a:r>
          </a:p>
          <a:p>
            <a:pPr lvl="1"/>
            <a:r>
              <a:rPr lang="en-US" sz="1400" dirty="0"/>
              <a:t>Comment resolution on SA Ballot</a:t>
            </a:r>
          </a:p>
          <a:p>
            <a:pPr lvl="1"/>
            <a:r>
              <a:rPr lang="en-US" sz="1400" dirty="0"/>
              <a:t>Recess 4y SECN</a:t>
            </a:r>
          </a:p>
          <a:p>
            <a:pPr marL="457200" lvl="1" indent="0">
              <a:buNone/>
            </a:pPr>
            <a:endParaRPr lang="en-US" sz="1400" dirty="0"/>
          </a:p>
          <a:p>
            <a:endParaRPr lang="en-US" sz="1800" dirty="0"/>
          </a:p>
        </p:txBody>
      </p:sp>
      <p:sp>
        <p:nvSpPr>
          <p:cNvPr id="9" name="Inhaltsplatzhalter 8"/>
          <p:cNvSpPr>
            <a:spLocks noGrp="1"/>
          </p:cNvSpPr>
          <p:nvPr>
            <p:ph sz="half" idx="2"/>
          </p:nvPr>
        </p:nvSpPr>
        <p:spPr>
          <a:xfrm>
            <a:off x="4648200" y="1628800"/>
            <a:ext cx="3956248" cy="4467200"/>
          </a:xfrm>
        </p:spPr>
        <p:txBody>
          <a:bodyPr/>
          <a:lstStyle/>
          <a:p>
            <a:r>
              <a:rPr lang="en-US" sz="1800" dirty="0"/>
              <a:t>Wednesday Jan 20 PM2 (4-6pm) If needed</a:t>
            </a:r>
          </a:p>
          <a:p>
            <a:pPr lvl="1"/>
            <a:r>
              <a:rPr lang="en-US" sz="1400" dirty="0"/>
              <a:t>Open</a:t>
            </a:r>
          </a:p>
          <a:p>
            <a:pPr lvl="1"/>
            <a:r>
              <a:rPr lang="en-US" sz="1400" dirty="0"/>
              <a:t>Approval of the Agenda</a:t>
            </a:r>
          </a:p>
          <a:p>
            <a:pPr lvl="1"/>
            <a:r>
              <a:rPr lang="en-US" sz="1400" dirty="0"/>
              <a:t>Create motions for 4y CRG.</a:t>
            </a:r>
          </a:p>
          <a:p>
            <a:pPr lvl="1"/>
            <a:r>
              <a:rPr lang="en-US" sz="1400" dirty="0"/>
              <a:t>Review/update timeline</a:t>
            </a:r>
          </a:p>
          <a:p>
            <a:pPr lvl="1"/>
            <a:r>
              <a:rPr lang="en-US" sz="1400" dirty="0"/>
              <a:t>Finalize Closing Report</a:t>
            </a:r>
          </a:p>
          <a:p>
            <a:pPr lvl="1"/>
            <a:r>
              <a:rPr lang="en-US" sz="1400" dirty="0"/>
              <a:t>Any other business</a:t>
            </a:r>
          </a:p>
          <a:p>
            <a:pPr lvl="1"/>
            <a:r>
              <a:rPr lang="en-US" sz="1400" dirty="0"/>
              <a:t>Adjourn 4y SECN</a:t>
            </a:r>
          </a:p>
          <a:p>
            <a:pPr marL="0" indent="0">
              <a:buNone/>
            </a:pPr>
            <a:endParaRPr lang="en-US" sz="1800" dirty="0"/>
          </a:p>
          <a:p>
            <a:endParaRPr lang="en-US" dirty="0"/>
          </a:p>
        </p:txBody>
      </p:sp>
      <p:sp>
        <p:nvSpPr>
          <p:cNvPr id="4" name="Datumsplatzhalter 3"/>
          <p:cNvSpPr>
            <a:spLocks noGrp="1"/>
          </p:cNvSpPr>
          <p:nvPr>
            <p:ph type="dt" sz="half" idx="10"/>
          </p:nvPr>
        </p:nvSpPr>
        <p:spPr/>
        <p:txBody>
          <a:bodyPr/>
          <a:lstStyle/>
          <a:p>
            <a:pPr>
              <a:defRPr/>
            </a:pPr>
            <a:r>
              <a:rPr lang="en-US" altLang="en-US" dirty="0"/>
              <a:t>Jan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11</a:t>
            </a:fld>
            <a:endParaRPr lang="en-US" altLang="en-US"/>
          </a:p>
        </p:txBody>
      </p:sp>
    </p:spTree>
    <p:extLst>
      <p:ext uri="{BB962C8B-B14F-4D97-AF65-F5344CB8AC3E}">
        <p14:creationId xmlns:p14="http://schemas.microsoft.com/office/powerpoint/2010/main" val="3714824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Agenda for March Plenary</a:t>
            </a:r>
          </a:p>
        </p:txBody>
      </p:sp>
      <p:sp>
        <p:nvSpPr>
          <p:cNvPr id="3" name="Inhaltsplatzhalter 2"/>
          <p:cNvSpPr>
            <a:spLocks noGrp="1"/>
          </p:cNvSpPr>
          <p:nvPr>
            <p:ph idx="1"/>
          </p:nvPr>
        </p:nvSpPr>
        <p:spPr/>
        <p:txBody>
          <a:bodyPr/>
          <a:lstStyle/>
          <a:p>
            <a:pPr marL="800100" indent="-457200">
              <a:spcBef>
                <a:spcPts val="375"/>
              </a:spcBef>
              <a:buSzPct val="100000"/>
            </a:pPr>
            <a:r>
              <a:rPr lang="en-US" altLang="en-US" dirty="0">
                <a:solidFill>
                  <a:srgbClr val="000000"/>
                </a:solidFill>
              </a:rPr>
              <a:t>Continue Comment Resolution on SA Ballot</a:t>
            </a:r>
          </a:p>
          <a:p>
            <a:pPr marL="800100" indent="-457200">
              <a:spcBef>
                <a:spcPts val="375"/>
              </a:spcBef>
              <a:buSzPct val="100000"/>
            </a:pPr>
            <a:r>
              <a:rPr lang="en-US" altLang="en-US" dirty="0">
                <a:solidFill>
                  <a:srgbClr val="000000"/>
                </a:solidFill>
              </a:rPr>
              <a:t>Approve SA Ballot recirculation (if needed)</a:t>
            </a:r>
          </a:p>
          <a:p>
            <a:pPr marL="800100" indent="-457200">
              <a:spcBef>
                <a:spcPts val="375"/>
              </a:spcBef>
              <a:buSzPct val="100000"/>
            </a:pPr>
            <a:r>
              <a:rPr lang="en-US" altLang="en-US" dirty="0">
                <a:solidFill>
                  <a:srgbClr val="000000"/>
                </a:solidFill>
              </a:rPr>
              <a:t>Reformulate the CRG</a:t>
            </a: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Jan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12</a:t>
            </a:fld>
            <a:endParaRPr lang="en-US" altLang="en-US"/>
          </a:p>
        </p:txBody>
      </p:sp>
    </p:spTree>
    <p:extLst>
      <p:ext uri="{BB962C8B-B14F-4D97-AF65-F5344CB8AC3E}">
        <p14:creationId xmlns:p14="http://schemas.microsoft.com/office/powerpoint/2010/main" val="357908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a:t>802.15.4y SECN</a:t>
            </a:r>
            <a:br>
              <a:rPr lang="en-US" dirty="0"/>
            </a:br>
            <a:r>
              <a:rPr lang="en-US" dirty="0"/>
              <a:t>Agenda Jan 2021 Interim</a:t>
            </a:r>
          </a:p>
        </p:txBody>
      </p:sp>
      <p:sp>
        <p:nvSpPr>
          <p:cNvPr id="6" name="Untertitel 5"/>
          <p:cNvSpPr>
            <a:spLocks noGrp="1"/>
          </p:cNvSpPr>
          <p:nvPr>
            <p:ph type="subTitle" idx="1"/>
          </p:nvPr>
        </p:nvSpPr>
        <p:spPr/>
        <p:txBody>
          <a:bodyPr/>
          <a:lstStyle/>
          <a:p>
            <a:r>
              <a:rPr lang="en-US" dirty="0"/>
              <a:t>Don Sturek</a:t>
            </a:r>
            <a:br>
              <a:rPr lang="en-US" dirty="0"/>
            </a:br>
            <a:r>
              <a:rPr lang="en-US" dirty="0"/>
              <a:t>4y Chair</a:t>
            </a:r>
          </a:p>
          <a:p>
            <a:endParaRPr lang="en-US" dirty="0"/>
          </a:p>
        </p:txBody>
      </p:sp>
      <p:sp>
        <p:nvSpPr>
          <p:cNvPr id="2" name="Datumsplatzhalter 1"/>
          <p:cNvSpPr>
            <a:spLocks noGrp="1"/>
          </p:cNvSpPr>
          <p:nvPr>
            <p:ph type="dt" sz="half" idx="10"/>
          </p:nvPr>
        </p:nvSpPr>
        <p:spPr/>
        <p:txBody>
          <a:bodyPr/>
          <a:lstStyle/>
          <a:p>
            <a:pPr>
              <a:defRPr/>
            </a:pPr>
            <a:r>
              <a:rPr lang="en-US" altLang="en-US" dirty="0"/>
              <a:t>Jan 2021</a:t>
            </a:r>
          </a:p>
        </p:txBody>
      </p:sp>
      <p:sp>
        <p:nvSpPr>
          <p:cNvPr id="3" name="Fußzeilenplatzhalter 2"/>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4" name="Foliennummernplatzhalter 3"/>
          <p:cNvSpPr>
            <a:spLocks noGrp="1"/>
          </p:cNvSpPr>
          <p:nvPr>
            <p:ph type="sldNum" sz="quarter" idx="12"/>
          </p:nvPr>
        </p:nvSpPr>
        <p:spPr/>
        <p:txBody>
          <a:bodyPr/>
          <a:lstStyle/>
          <a:p>
            <a:pPr>
              <a:defRPr/>
            </a:pPr>
            <a:r>
              <a:rPr lang="en-US" altLang="en-US"/>
              <a:t>Slide </a:t>
            </a:r>
            <a:fld id="{CB0D41C4-DADD-4A73-8178-CCCFAB2676E1}" type="slidenum">
              <a:rPr lang="en-US" altLang="en-US" smtClean="0"/>
              <a:pPr>
                <a:defRPr/>
              </a:pPr>
              <a:t>2</a:t>
            </a:fld>
            <a:endParaRPr lang="en-US" altLang="en-US"/>
          </a:p>
        </p:txBody>
      </p:sp>
    </p:spTree>
    <p:extLst>
      <p:ext uri="{BB962C8B-B14F-4D97-AF65-F5344CB8AC3E}">
        <p14:creationId xmlns:p14="http://schemas.microsoft.com/office/powerpoint/2010/main" val="124213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38BB-6A27-2A48-BCB5-2BA3FD3D63F8}"/>
              </a:ext>
            </a:extLst>
          </p:cNvPr>
          <p:cNvSpPr>
            <a:spLocks noGrp="1"/>
          </p:cNvSpPr>
          <p:nvPr>
            <p:ph type="title"/>
          </p:nvPr>
        </p:nvSpPr>
        <p:spPr>
          <a:xfrm>
            <a:off x="685800" y="685800"/>
            <a:ext cx="7772400" cy="798984"/>
          </a:xfrm>
        </p:spPr>
        <p:txBody>
          <a:bodyPr/>
          <a:lstStyle/>
          <a:p>
            <a:r>
              <a:rPr lang="en-US" dirty="0"/>
              <a:t> </a:t>
            </a:r>
            <a:r>
              <a:rPr lang="en-US" b="1" u="sng" dirty="0"/>
              <a:t>Instructions for the WG Chair </a:t>
            </a:r>
            <a:br>
              <a:rPr lang="en-US" dirty="0"/>
            </a:br>
            <a:endParaRPr lang="en-US" dirty="0"/>
          </a:p>
        </p:txBody>
      </p:sp>
      <p:sp>
        <p:nvSpPr>
          <p:cNvPr id="3" name="Content Placeholder 2">
            <a:extLst>
              <a:ext uri="{FF2B5EF4-FFF2-40B4-BE49-F238E27FC236}">
                <a16:creationId xmlns:a16="http://schemas.microsoft.com/office/drawing/2014/main" id="{4F36C7A7-3BF3-C641-899C-3B202A25F4C7}"/>
              </a:ext>
            </a:extLst>
          </p:cNvPr>
          <p:cNvSpPr>
            <a:spLocks noGrp="1"/>
          </p:cNvSpPr>
          <p:nvPr>
            <p:ph idx="1"/>
          </p:nvPr>
        </p:nvSpPr>
        <p:spPr>
          <a:xfrm>
            <a:off x="685800" y="1268760"/>
            <a:ext cx="7772400" cy="4114800"/>
          </a:xfrm>
        </p:spPr>
        <p:txBody>
          <a:bodyPr/>
          <a:lstStyle/>
          <a:p>
            <a:pPr marR="12050"/>
            <a:r>
              <a:rPr lang="en-US" sz="2000" dirty="0">
                <a:solidFill>
                  <a:srgbClr val="000000"/>
                </a:solidFill>
                <a:latin typeface="Calibri" panose="020F0502020204030204" pitchFamily="34" charset="0"/>
              </a:rPr>
              <a:t> </a:t>
            </a:r>
            <a:endParaRPr lang="en-US" sz="1600" dirty="0"/>
          </a:p>
        </p:txBody>
      </p:sp>
      <p:sp>
        <p:nvSpPr>
          <p:cNvPr id="4" name="Date Placeholder 3">
            <a:extLst>
              <a:ext uri="{FF2B5EF4-FFF2-40B4-BE49-F238E27FC236}">
                <a16:creationId xmlns:a16="http://schemas.microsoft.com/office/drawing/2014/main" id="{1F47BECF-C6F9-8E44-9C57-F30A5C71029B}"/>
              </a:ext>
            </a:extLst>
          </p:cNvPr>
          <p:cNvSpPr>
            <a:spLocks noGrp="1"/>
          </p:cNvSpPr>
          <p:nvPr>
            <p:ph type="dt" sz="half" idx="10"/>
          </p:nvPr>
        </p:nvSpPr>
        <p:spPr/>
        <p:txBody>
          <a:bodyPr/>
          <a:lstStyle/>
          <a:p>
            <a:pPr>
              <a:defRPr/>
            </a:pPr>
            <a:r>
              <a:rPr lang="en-US" altLang="en-US" sz="1400" dirty="0"/>
              <a:t>Jan 2021</a:t>
            </a:r>
          </a:p>
        </p:txBody>
      </p:sp>
      <p:sp>
        <p:nvSpPr>
          <p:cNvPr id="5" name="Footer Placeholder 4">
            <a:extLst>
              <a:ext uri="{FF2B5EF4-FFF2-40B4-BE49-F238E27FC236}">
                <a16:creationId xmlns:a16="http://schemas.microsoft.com/office/drawing/2014/main" id="{34EB608E-9516-2E4D-A41B-276DB23F2FC6}"/>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55AB3BC3-828F-9D40-A237-B9DDC9BC1283}"/>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3</a:t>
            </a:fld>
            <a:endParaRPr lang="en-US" altLang="en-US"/>
          </a:p>
        </p:txBody>
      </p:sp>
      <p:pic>
        <p:nvPicPr>
          <p:cNvPr id="7" name="Picture 6">
            <a:extLst>
              <a:ext uri="{FF2B5EF4-FFF2-40B4-BE49-F238E27FC236}">
                <a16:creationId xmlns:a16="http://schemas.microsoft.com/office/drawing/2014/main" id="{C9AC633E-DD17-C14C-B418-C0A31539BCC0}"/>
              </a:ext>
            </a:extLst>
          </p:cNvPr>
          <p:cNvPicPr>
            <a:picLocks noChangeAspect="1"/>
          </p:cNvPicPr>
          <p:nvPr/>
        </p:nvPicPr>
        <p:blipFill>
          <a:blip r:embed="rId2"/>
          <a:stretch>
            <a:fillRect/>
          </a:stretch>
        </p:blipFill>
        <p:spPr>
          <a:xfrm>
            <a:off x="179512" y="1196752"/>
            <a:ext cx="8784976" cy="5184576"/>
          </a:xfrm>
          <a:prstGeom prst="rect">
            <a:avLst/>
          </a:prstGeom>
        </p:spPr>
      </p:pic>
    </p:spTree>
    <p:extLst>
      <p:ext uri="{BB962C8B-B14F-4D97-AF65-F5344CB8AC3E}">
        <p14:creationId xmlns:p14="http://schemas.microsoft.com/office/powerpoint/2010/main" val="3160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7A0307-AE2C-B048-8297-3BD5EE5B66CC}"/>
              </a:ext>
            </a:extLst>
          </p:cNvPr>
          <p:cNvPicPr>
            <a:picLocks noChangeAspect="1"/>
          </p:cNvPicPr>
          <p:nvPr/>
        </p:nvPicPr>
        <p:blipFill>
          <a:blip r:embed="rId2"/>
          <a:stretch>
            <a:fillRect/>
          </a:stretch>
        </p:blipFill>
        <p:spPr>
          <a:xfrm>
            <a:off x="-1544" y="928007"/>
            <a:ext cx="9144000" cy="632236"/>
          </a:xfrm>
          <a:prstGeom prst="rect">
            <a:avLst/>
          </a:prstGeom>
        </p:spPr>
      </p:pic>
      <p:pic>
        <p:nvPicPr>
          <p:cNvPr id="8" name="Content Placeholder 7">
            <a:extLst>
              <a:ext uri="{FF2B5EF4-FFF2-40B4-BE49-F238E27FC236}">
                <a16:creationId xmlns:a16="http://schemas.microsoft.com/office/drawing/2014/main" id="{A408473D-9FAF-CB44-AEF4-711211920C49}"/>
              </a:ext>
            </a:extLst>
          </p:cNvPr>
          <p:cNvPicPr>
            <a:picLocks noGrp="1" noChangeAspect="1"/>
          </p:cNvPicPr>
          <p:nvPr>
            <p:ph idx="1"/>
          </p:nvPr>
        </p:nvPicPr>
        <p:blipFill>
          <a:blip r:embed="rId3"/>
          <a:stretch>
            <a:fillRect/>
          </a:stretch>
        </p:blipFill>
        <p:spPr>
          <a:xfrm>
            <a:off x="685800" y="2124172"/>
            <a:ext cx="7772400" cy="3828855"/>
          </a:xfrm>
          <a:prstGeom prst="rect">
            <a:avLst/>
          </a:prstGeom>
        </p:spPr>
      </p:pic>
      <p:sp>
        <p:nvSpPr>
          <p:cNvPr id="4" name="Date Placeholder 3">
            <a:extLst>
              <a:ext uri="{FF2B5EF4-FFF2-40B4-BE49-F238E27FC236}">
                <a16:creationId xmlns:a16="http://schemas.microsoft.com/office/drawing/2014/main" id="{BE5FBB37-F387-494D-8B7A-97E0D6F0E391}"/>
              </a:ext>
            </a:extLst>
          </p:cNvPr>
          <p:cNvSpPr>
            <a:spLocks noGrp="1"/>
          </p:cNvSpPr>
          <p:nvPr>
            <p:ph type="dt" sz="half" idx="10"/>
          </p:nvPr>
        </p:nvSpPr>
        <p:spPr/>
        <p:txBody>
          <a:bodyPr/>
          <a:lstStyle/>
          <a:p>
            <a:pPr>
              <a:defRPr/>
            </a:pPr>
            <a:r>
              <a:rPr lang="en-US" altLang="en-US" sz="1400" dirty="0"/>
              <a:t>Jan 2021</a:t>
            </a:r>
          </a:p>
        </p:txBody>
      </p:sp>
      <p:sp>
        <p:nvSpPr>
          <p:cNvPr id="5" name="Footer Placeholder 4">
            <a:extLst>
              <a:ext uri="{FF2B5EF4-FFF2-40B4-BE49-F238E27FC236}">
                <a16:creationId xmlns:a16="http://schemas.microsoft.com/office/drawing/2014/main" id="{E3B2A8BB-ED6D-3A40-95C5-AF6225927D38}"/>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0C68DC14-0DB2-A14A-9E4A-FFC2CEC5EA51}"/>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4</a:t>
            </a:fld>
            <a:endParaRPr lang="en-US" altLang="en-US"/>
          </a:p>
        </p:txBody>
      </p:sp>
    </p:spTree>
    <p:extLst>
      <p:ext uri="{BB962C8B-B14F-4D97-AF65-F5344CB8AC3E}">
        <p14:creationId xmlns:p14="http://schemas.microsoft.com/office/powerpoint/2010/main" val="422518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639285-545B-A842-9FA3-33B905B4C3C9}"/>
              </a:ext>
            </a:extLst>
          </p:cNvPr>
          <p:cNvPicPr>
            <a:picLocks noChangeAspect="1"/>
          </p:cNvPicPr>
          <p:nvPr/>
        </p:nvPicPr>
        <p:blipFill>
          <a:blip r:embed="rId2"/>
          <a:stretch>
            <a:fillRect/>
          </a:stretch>
        </p:blipFill>
        <p:spPr>
          <a:xfrm>
            <a:off x="2247900" y="882650"/>
            <a:ext cx="4648200" cy="673100"/>
          </a:xfrm>
          <a:prstGeom prst="rect">
            <a:avLst/>
          </a:prstGeom>
        </p:spPr>
      </p:pic>
      <p:sp>
        <p:nvSpPr>
          <p:cNvPr id="2" name="Title 1">
            <a:extLst>
              <a:ext uri="{FF2B5EF4-FFF2-40B4-BE49-F238E27FC236}">
                <a16:creationId xmlns:a16="http://schemas.microsoft.com/office/drawing/2014/main" id="{F703F55A-FEA7-7046-8B74-6543E151A762}"/>
              </a:ext>
            </a:extLst>
          </p:cNvPr>
          <p:cNvSpPr>
            <a:spLocks noGrp="1"/>
          </p:cNvSpPr>
          <p:nvPr>
            <p:ph type="title"/>
          </p:nvPr>
        </p:nvSpPr>
        <p:spPr/>
        <p:txBody>
          <a:bodyPr/>
          <a:lstStyle/>
          <a:p>
            <a:r>
              <a:rPr lang="en-US" dirty="0"/>
              <a:t> </a:t>
            </a:r>
          </a:p>
        </p:txBody>
      </p:sp>
      <p:pic>
        <p:nvPicPr>
          <p:cNvPr id="8" name="Content Placeholder 7">
            <a:extLst>
              <a:ext uri="{FF2B5EF4-FFF2-40B4-BE49-F238E27FC236}">
                <a16:creationId xmlns:a16="http://schemas.microsoft.com/office/drawing/2014/main" id="{7EE14AF3-7EE1-3447-94D0-3A2C893156F8}"/>
              </a:ext>
            </a:extLst>
          </p:cNvPr>
          <p:cNvPicPr>
            <a:picLocks noGrp="1" noChangeAspect="1"/>
          </p:cNvPicPr>
          <p:nvPr>
            <p:ph idx="1"/>
          </p:nvPr>
        </p:nvPicPr>
        <p:blipFill>
          <a:blip r:embed="rId3"/>
          <a:stretch>
            <a:fillRect/>
          </a:stretch>
        </p:blipFill>
        <p:spPr>
          <a:xfrm>
            <a:off x="611188" y="1928029"/>
            <a:ext cx="7772400" cy="3516292"/>
          </a:xfrm>
          <a:prstGeom prst="rect">
            <a:avLst/>
          </a:prstGeom>
        </p:spPr>
      </p:pic>
      <p:sp>
        <p:nvSpPr>
          <p:cNvPr id="4" name="Date Placeholder 3">
            <a:extLst>
              <a:ext uri="{FF2B5EF4-FFF2-40B4-BE49-F238E27FC236}">
                <a16:creationId xmlns:a16="http://schemas.microsoft.com/office/drawing/2014/main" id="{CFC6BF13-B71D-4642-BDF7-F09D2D99FBD6}"/>
              </a:ext>
            </a:extLst>
          </p:cNvPr>
          <p:cNvSpPr>
            <a:spLocks noGrp="1"/>
          </p:cNvSpPr>
          <p:nvPr>
            <p:ph type="dt" sz="half" idx="10"/>
          </p:nvPr>
        </p:nvSpPr>
        <p:spPr/>
        <p:txBody>
          <a:bodyPr/>
          <a:lstStyle/>
          <a:p>
            <a:pPr>
              <a:defRPr/>
            </a:pPr>
            <a:r>
              <a:rPr lang="en-US" altLang="en-US" sz="1400" dirty="0"/>
              <a:t>Jan 2021</a:t>
            </a:r>
          </a:p>
        </p:txBody>
      </p:sp>
      <p:sp>
        <p:nvSpPr>
          <p:cNvPr id="5" name="Footer Placeholder 4">
            <a:extLst>
              <a:ext uri="{FF2B5EF4-FFF2-40B4-BE49-F238E27FC236}">
                <a16:creationId xmlns:a16="http://schemas.microsoft.com/office/drawing/2014/main" id="{A6F2F450-3E9F-A446-8539-719C52115E14}"/>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79224D2D-CF2D-B349-B52A-7DCD9761F1F6}"/>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5</a:t>
            </a:fld>
            <a:endParaRPr lang="en-US" altLang="en-US"/>
          </a:p>
        </p:txBody>
      </p:sp>
    </p:spTree>
    <p:extLst>
      <p:ext uri="{BB962C8B-B14F-4D97-AF65-F5344CB8AC3E}">
        <p14:creationId xmlns:p14="http://schemas.microsoft.com/office/powerpoint/2010/main" val="4347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02CF80D-AC18-F648-8802-5BA8DD0E904A}"/>
              </a:ext>
            </a:extLst>
          </p:cNvPr>
          <p:cNvSpPr>
            <a:spLocks noGrp="1"/>
          </p:cNvSpPr>
          <p:nvPr>
            <p:ph type="dt" sz="half" idx="10"/>
          </p:nvPr>
        </p:nvSpPr>
        <p:spPr/>
        <p:txBody>
          <a:bodyPr/>
          <a:lstStyle/>
          <a:p>
            <a:pPr>
              <a:defRPr/>
            </a:pPr>
            <a:r>
              <a:rPr lang="en-US" altLang="en-US" sz="1400" dirty="0"/>
              <a:t>Jan 2021</a:t>
            </a:r>
          </a:p>
        </p:txBody>
      </p:sp>
      <p:sp>
        <p:nvSpPr>
          <p:cNvPr id="5" name="Footer Placeholder 4">
            <a:extLst>
              <a:ext uri="{FF2B5EF4-FFF2-40B4-BE49-F238E27FC236}">
                <a16:creationId xmlns:a16="http://schemas.microsoft.com/office/drawing/2014/main" id="{A6DDD399-0D7F-DA41-BE1E-E3B2BA468407}"/>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D9DC58FE-AC2E-5841-B22C-3FEA06FA79E8}"/>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6</a:t>
            </a:fld>
            <a:endParaRPr lang="en-US" altLang="en-US"/>
          </a:p>
        </p:txBody>
      </p:sp>
      <p:pic>
        <p:nvPicPr>
          <p:cNvPr id="7" name="Picture 6">
            <a:extLst>
              <a:ext uri="{FF2B5EF4-FFF2-40B4-BE49-F238E27FC236}">
                <a16:creationId xmlns:a16="http://schemas.microsoft.com/office/drawing/2014/main" id="{F898FE03-CE02-E64E-965E-E59A29BF1ED1}"/>
              </a:ext>
            </a:extLst>
          </p:cNvPr>
          <p:cNvPicPr>
            <a:picLocks noChangeAspect="1"/>
          </p:cNvPicPr>
          <p:nvPr/>
        </p:nvPicPr>
        <p:blipFill>
          <a:blip r:embed="rId2"/>
          <a:stretch>
            <a:fillRect/>
          </a:stretch>
        </p:blipFill>
        <p:spPr>
          <a:xfrm>
            <a:off x="222250" y="880031"/>
            <a:ext cx="8775700" cy="622300"/>
          </a:xfrm>
          <a:prstGeom prst="rect">
            <a:avLst/>
          </a:prstGeom>
        </p:spPr>
      </p:pic>
      <p:pic>
        <p:nvPicPr>
          <p:cNvPr id="8" name="Picture 7">
            <a:extLst>
              <a:ext uri="{FF2B5EF4-FFF2-40B4-BE49-F238E27FC236}">
                <a16:creationId xmlns:a16="http://schemas.microsoft.com/office/drawing/2014/main" id="{4C999427-4E5A-E141-8480-93B088A2A3B3}"/>
              </a:ext>
            </a:extLst>
          </p:cNvPr>
          <p:cNvPicPr>
            <a:picLocks noChangeAspect="1"/>
          </p:cNvPicPr>
          <p:nvPr/>
        </p:nvPicPr>
        <p:blipFill>
          <a:blip r:embed="rId3"/>
          <a:stretch>
            <a:fillRect/>
          </a:stretch>
        </p:blipFill>
        <p:spPr>
          <a:xfrm>
            <a:off x="0" y="1502330"/>
            <a:ext cx="9144000" cy="4819159"/>
          </a:xfrm>
          <a:prstGeom prst="rect">
            <a:avLst/>
          </a:prstGeom>
        </p:spPr>
      </p:pic>
    </p:spTree>
    <p:extLst>
      <p:ext uri="{BB962C8B-B14F-4D97-AF65-F5344CB8AC3E}">
        <p14:creationId xmlns:p14="http://schemas.microsoft.com/office/powerpoint/2010/main" val="2442704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40AFB3-61A5-D249-9C70-D413DB92AB26}"/>
              </a:ext>
            </a:extLst>
          </p:cNvPr>
          <p:cNvSpPr>
            <a:spLocks noGrp="1"/>
          </p:cNvSpPr>
          <p:nvPr>
            <p:ph type="dt" sz="half" idx="10"/>
          </p:nvPr>
        </p:nvSpPr>
        <p:spPr/>
        <p:txBody>
          <a:bodyPr/>
          <a:lstStyle/>
          <a:p>
            <a:pPr>
              <a:defRPr/>
            </a:pPr>
            <a:r>
              <a:rPr lang="en-US" altLang="en-US" sz="1400" dirty="0"/>
              <a:t>Jan 2021</a:t>
            </a:r>
          </a:p>
        </p:txBody>
      </p:sp>
      <p:sp>
        <p:nvSpPr>
          <p:cNvPr id="5" name="Footer Placeholder 4">
            <a:extLst>
              <a:ext uri="{FF2B5EF4-FFF2-40B4-BE49-F238E27FC236}">
                <a16:creationId xmlns:a16="http://schemas.microsoft.com/office/drawing/2014/main" id="{CA3E96C0-A794-EE4C-91C2-5F5F2EF46407}"/>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7D993397-2697-874A-B67F-1B3AEAB29EE2}"/>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7</a:t>
            </a:fld>
            <a:endParaRPr lang="en-US" altLang="en-US"/>
          </a:p>
        </p:txBody>
      </p:sp>
      <p:pic>
        <p:nvPicPr>
          <p:cNvPr id="7" name="Picture 6">
            <a:extLst>
              <a:ext uri="{FF2B5EF4-FFF2-40B4-BE49-F238E27FC236}">
                <a16:creationId xmlns:a16="http://schemas.microsoft.com/office/drawing/2014/main" id="{87839210-1841-A149-8FAD-BA6E51CD6238}"/>
              </a:ext>
            </a:extLst>
          </p:cNvPr>
          <p:cNvPicPr>
            <a:picLocks noChangeAspect="1"/>
          </p:cNvPicPr>
          <p:nvPr/>
        </p:nvPicPr>
        <p:blipFill>
          <a:blip r:embed="rId2"/>
          <a:stretch>
            <a:fillRect/>
          </a:stretch>
        </p:blipFill>
        <p:spPr>
          <a:xfrm>
            <a:off x="1511300" y="819944"/>
            <a:ext cx="6197600" cy="647700"/>
          </a:xfrm>
          <a:prstGeom prst="rect">
            <a:avLst/>
          </a:prstGeom>
        </p:spPr>
      </p:pic>
      <p:pic>
        <p:nvPicPr>
          <p:cNvPr id="8" name="Picture 7">
            <a:extLst>
              <a:ext uri="{FF2B5EF4-FFF2-40B4-BE49-F238E27FC236}">
                <a16:creationId xmlns:a16="http://schemas.microsoft.com/office/drawing/2014/main" id="{F30F1F77-EFF5-0E46-AA59-1E1E8CA0D5D9}"/>
              </a:ext>
            </a:extLst>
          </p:cNvPr>
          <p:cNvPicPr>
            <a:picLocks noChangeAspect="1"/>
          </p:cNvPicPr>
          <p:nvPr/>
        </p:nvPicPr>
        <p:blipFill>
          <a:blip r:embed="rId3"/>
          <a:stretch>
            <a:fillRect/>
          </a:stretch>
        </p:blipFill>
        <p:spPr>
          <a:xfrm>
            <a:off x="0" y="1467643"/>
            <a:ext cx="9144000" cy="5007769"/>
          </a:xfrm>
          <a:prstGeom prst="rect">
            <a:avLst/>
          </a:prstGeom>
        </p:spPr>
      </p:pic>
    </p:spTree>
    <p:extLst>
      <p:ext uri="{BB962C8B-B14F-4D97-AF65-F5344CB8AC3E}">
        <p14:creationId xmlns:p14="http://schemas.microsoft.com/office/powerpoint/2010/main" val="279632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810016"/>
            <a:ext cx="7772400" cy="1066800"/>
          </a:xfrm>
        </p:spPr>
        <p:txBody>
          <a:bodyPr/>
          <a:lstStyle/>
          <a:p>
            <a:r>
              <a:rPr lang="en-US" sz="3200" dirty="0"/>
              <a:t>4y SECN Schedule for the January 2021 </a:t>
            </a:r>
            <a:br>
              <a:rPr lang="en-US" sz="3200" dirty="0"/>
            </a:br>
            <a:r>
              <a:rPr lang="en-US" sz="3200" dirty="0"/>
              <a:t>IEEE 802.15 Interim</a:t>
            </a:r>
            <a:br>
              <a:rPr lang="en-US" sz="3200" dirty="0"/>
            </a:br>
            <a:r>
              <a:rPr lang="en-US" sz="3200" dirty="0"/>
              <a:t>Jan 11-14</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847252216"/>
              </p:ext>
            </p:extLst>
          </p:nvPr>
        </p:nvGraphicFramePr>
        <p:xfrm>
          <a:off x="539552" y="2412984"/>
          <a:ext cx="7772400" cy="2931160"/>
        </p:xfrm>
        <a:graphic>
          <a:graphicData uri="http://schemas.openxmlformats.org/drawingml/2006/table">
            <a:tbl>
              <a:tblPr firstRow="1" firstCol="1" bandRow="1">
                <a:tableStyleId>{00A15C55-8517-42AA-B614-E9B94910E393}</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extLst>
                  <a:ext uri="{0D108BD9-81ED-4DB2-BD59-A6C34878D82A}">
                    <a16:rowId xmlns:a16="http://schemas.microsoft.com/office/drawing/2014/main" val="10000"/>
                  </a:ext>
                </a:extLst>
              </a:tr>
              <a:tr h="370840">
                <a:tc>
                  <a:txBody>
                    <a:bodyPr/>
                    <a:lstStyle/>
                    <a:p>
                      <a:r>
                        <a:rPr lang="en-US" dirty="0"/>
                        <a:t>AM 1</a:t>
                      </a:r>
                    </a:p>
                  </a:txBody>
                  <a:tcPr/>
                </a:tc>
                <a:tc>
                  <a:txBody>
                    <a:bodyPr/>
                    <a:lstStyle/>
                    <a:p>
                      <a:endParaRPr lang="en-US" dirty="0"/>
                    </a:p>
                  </a:txBody>
                  <a:tcPr/>
                </a:tc>
                <a:tc>
                  <a:txBody>
                    <a:bodyPr/>
                    <a:lstStyle/>
                    <a:p>
                      <a:r>
                        <a:rPr lang="en-US" dirty="0"/>
                        <a:t>IEEE 802.15 Opening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AM</a:t>
                      </a:r>
                      <a:r>
                        <a:rPr lang="en-US" baseline="0" dirty="0"/>
                        <a:t> 2</a:t>
                      </a:r>
                      <a:endParaRPr lang="en-US" dirty="0"/>
                    </a:p>
                  </a:txBody>
                  <a:tcPr/>
                </a:tc>
                <a:tc>
                  <a:txBody>
                    <a:bodyPr/>
                    <a:lstStyle/>
                    <a:p>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70840">
                <a:tc>
                  <a:txBody>
                    <a:bodyPr/>
                    <a:lstStyle/>
                    <a:p>
                      <a:r>
                        <a:rPr lang="en-US" dirty="0"/>
                        <a:t>PM 1</a:t>
                      </a:r>
                    </a:p>
                  </a:txBody>
                  <a:tcPr/>
                </a:tc>
                <a:tc>
                  <a:txBody>
                    <a:bodyPr/>
                    <a:lstStyle/>
                    <a:p>
                      <a:pPr algn="ctr"/>
                      <a:endParaRPr lang="en-US" sz="1800" kern="1200" dirty="0">
                        <a:solidFill>
                          <a:schemeClr val="dk1"/>
                        </a:solidFill>
                        <a:latin typeface="+mn-lt"/>
                        <a:ea typeface="+mn-ea"/>
                        <a:cs typeface="+mn-cs"/>
                      </a:endParaRPr>
                    </a:p>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dirty="0"/>
                        <a:t>PM 2</a:t>
                      </a:r>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a:txBody>
                    <a:bodyPr/>
                    <a:lstStyle/>
                    <a:p>
                      <a:r>
                        <a:rPr lang="en-US" dirty="0"/>
                        <a:t>(note:  4y SA Ballot closes)</a:t>
                      </a:r>
                    </a:p>
                  </a:txBody>
                  <a:tcPr/>
                </a:tc>
                <a:extLst>
                  <a:ext uri="{0D108BD9-81ED-4DB2-BD59-A6C34878D82A}">
                    <a16:rowId xmlns:a16="http://schemas.microsoft.com/office/drawing/2014/main" val="10004"/>
                  </a:ext>
                </a:extLst>
              </a:tr>
            </a:tbl>
          </a:graphicData>
        </a:graphic>
      </p:graphicFrame>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Jan 2021</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8</a:t>
            </a:fld>
            <a:endParaRPr lang="en-US" altLang="en-US"/>
          </a:p>
        </p:txBody>
      </p:sp>
      <p:sp>
        <p:nvSpPr>
          <p:cNvPr id="8" name="Inhaltsplatzhalter 2"/>
          <p:cNvSpPr txBox="1">
            <a:spLocks/>
          </p:cNvSpPr>
          <p:nvPr/>
        </p:nvSpPr>
        <p:spPr bwMode="auto">
          <a:xfrm>
            <a:off x="685800" y="5229200"/>
            <a:ext cx="7772400" cy="8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2400" kern="0" dirty="0"/>
          </a:p>
        </p:txBody>
      </p:sp>
    </p:spTree>
    <p:extLst>
      <p:ext uri="{BB962C8B-B14F-4D97-AF65-F5344CB8AC3E}">
        <p14:creationId xmlns:p14="http://schemas.microsoft.com/office/powerpoint/2010/main" val="2553317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762000"/>
            <a:ext cx="7772400" cy="1066800"/>
          </a:xfrm>
        </p:spPr>
        <p:txBody>
          <a:bodyPr/>
          <a:lstStyle/>
          <a:p>
            <a:r>
              <a:rPr lang="en-US" sz="3200" dirty="0"/>
              <a:t>4y SECN Schedule for the January 2021 </a:t>
            </a:r>
            <a:br>
              <a:rPr lang="en-US" sz="3200" dirty="0"/>
            </a:br>
            <a:r>
              <a:rPr lang="en-US" sz="3200" dirty="0"/>
              <a:t>IEEE 802.15 Interim</a:t>
            </a:r>
            <a:br>
              <a:rPr lang="en-US" sz="3200" dirty="0"/>
            </a:br>
            <a:r>
              <a:rPr lang="en-US" sz="3200" dirty="0"/>
              <a:t>Jan 18-21</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393173245"/>
              </p:ext>
            </p:extLst>
          </p:nvPr>
        </p:nvGraphicFramePr>
        <p:xfrm>
          <a:off x="539552" y="2412984"/>
          <a:ext cx="7772400" cy="2931160"/>
        </p:xfrm>
        <a:graphic>
          <a:graphicData uri="http://schemas.openxmlformats.org/drawingml/2006/table">
            <a:tbl>
              <a:tblPr firstRow="1" firstCol="1" bandRow="1">
                <a:tableStyleId>{00A15C55-8517-42AA-B614-E9B94910E393}</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extLst>
                  <a:ext uri="{0D108BD9-81ED-4DB2-BD59-A6C34878D82A}">
                    <a16:rowId xmlns:a16="http://schemas.microsoft.com/office/drawing/2014/main" val="10000"/>
                  </a:ext>
                </a:extLst>
              </a:tr>
              <a:tr h="370840">
                <a:tc>
                  <a:txBody>
                    <a:bodyPr/>
                    <a:lstStyle/>
                    <a:p>
                      <a:r>
                        <a:rPr lang="en-US" dirty="0"/>
                        <a:t>AM 1</a:t>
                      </a:r>
                    </a:p>
                  </a:txBody>
                  <a:tcPr/>
                </a:tc>
                <a:tc>
                  <a:txBody>
                    <a:bodyPr/>
                    <a:lstStyle/>
                    <a:p>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tc>
                <a:tc>
                  <a:txBody>
                    <a:bodyPr/>
                    <a:lstStyle/>
                    <a:p>
                      <a:r>
                        <a:rPr lang="en-US" dirty="0"/>
                        <a:t>IEEE 802.15 Closing</a:t>
                      </a:r>
                    </a:p>
                  </a:txBody>
                  <a:tcPr/>
                </a:tc>
                <a:extLst>
                  <a:ext uri="{0D108BD9-81ED-4DB2-BD59-A6C34878D82A}">
                    <a16:rowId xmlns:a16="http://schemas.microsoft.com/office/drawing/2014/main" val="10001"/>
                  </a:ext>
                </a:extLst>
              </a:tr>
              <a:tr h="370840">
                <a:tc>
                  <a:txBody>
                    <a:bodyPr/>
                    <a:lstStyle/>
                    <a:p>
                      <a:r>
                        <a:rPr lang="en-US" dirty="0"/>
                        <a:t>AM</a:t>
                      </a:r>
                      <a:r>
                        <a:rPr lang="en-US" baseline="0" dirty="0"/>
                        <a:t> 2</a:t>
                      </a:r>
                      <a:endParaRPr lang="en-US" dirty="0"/>
                    </a:p>
                  </a:txBody>
                  <a:tcPr/>
                </a:tc>
                <a:tc>
                  <a:txBody>
                    <a:bodyPr/>
                    <a:lstStyle/>
                    <a:p>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70840">
                <a:tc>
                  <a:txBody>
                    <a:bodyPr/>
                    <a:lstStyle/>
                    <a:p>
                      <a:r>
                        <a:rPr lang="en-US" dirty="0"/>
                        <a:t>PM 1</a:t>
                      </a:r>
                    </a:p>
                  </a:txBody>
                  <a:tcPr/>
                </a:tc>
                <a:tc>
                  <a:txBody>
                    <a:bodyPr/>
                    <a:lstStyle/>
                    <a:p>
                      <a:pPr algn="ctr"/>
                      <a:endParaRPr lang="en-US" sz="1800" kern="1200" dirty="0">
                        <a:solidFill>
                          <a:schemeClr val="dk1"/>
                        </a:solidFill>
                        <a:latin typeface="+mn-lt"/>
                        <a:ea typeface="+mn-ea"/>
                        <a:cs typeface="+mn-cs"/>
                      </a:endParaRPr>
                    </a:p>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dirty="0"/>
                        <a:t>PM 2</a:t>
                      </a:r>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4y SECN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(4-6pm EST)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4y SECN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(4-6pm EST)</a:t>
                      </a:r>
                    </a:p>
                  </a:txBody>
                  <a:tcPr anchor="ct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Jan 2021</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9</a:t>
            </a:fld>
            <a:endParaRPr lang="en-US" altLang="en-US"/>
          </a:p>
        </p:txBody>
      </p:sp>
      <p:sp>
        <p:nvSpPr>
          <p:cNvPr id="8" name="Inhaltsplatzhalter 2"/>
          <p:cNvSpPr txBox="1">
            <a:spLocks/>
          </p:cNvSpPr>
          <p:nvPr/>
        </p:nvSpPr>
        <p:spPr bwMode="auto">
          <a:xfrm>
            <a:off x="685800" y="5229200"/>
            <a:ext cx="7772400" cy="8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2400" kern="0" dirty="0"/>
          </a:p>
        </p:txBody>
      </p:sp>
    </p:spTree>
    <p:extLst>
      <p:ext uri="{BB962C8B-B14F-4D97-AF65-F5344CB8AC3E}">
        <p14:creationId xmlns:p14="http://schemas.microsoft.com/office/powerpoint/2010/main" val="1733436621"/>
      </p:ext>
    </p:extLst>
  </p:cSld>
  <p:clrMapOvr>
    <a:masterClrMapping/>
  </p:clrMapOvr>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2164</TotalTime>
  <Words>532</Words>
  <Application>Microsoft Macintosh PowerPoint</Application>
  <PresentationFormat>On-screen Show (4:3)</PresentationFormat>
  <Paragraphs>102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IEEE-P802_15_Rbt</vt:lpstr>
      <vt:lpstr>PowerPoint Presentation</vt:lpstr>
      <vt:lpstr>802.15.4y SECN Agenda Jan 2021 Interim</vt:lpstr>
      <vt:lpstr> Instructions for the WG Chair  </vt:lpstr>
      <vt:lpstr>PowerPoint Presentation</vt:lpstr>
      <vt:lpstr> </vt:lpstr>
      <vt:lpstr>PowerPoint Presentation</vt:lpstr>
      <vt:lpstr>PowerPoint Presentation</vt:lpstr>
      <vt:lpstr>4y SECN Schedule for the January 2021  IEEE 802.15 Interim Jan 11-14</vt:lpstr>
      <vt:lpstr>4y SECN Schedule for the January 2021  IEEE 802.15 Interim Jan 18-21</vt:lpstr>
      <vt:lpstr>Main Agenda Items for the Week</vt:lpstr>
      <vt:lpstr>Draft Agenda</vt:lpstr>
      <vt:lpstr>Agenda for March Plenary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Sturek, Don</cp:lastModifiedBy>
  <cp:revision>442</cp:revision>
  <cp:lastPrinted>1998-02-10T13:28:06Z</cp:lastPrinted>
  <dcterms:created xsi:type="dcterms:W3CDTF">2017-03-12T21:31:02Z</dcterms:created>
  <dcterms:modified xsi:type="dcterms:W3CDTF">2021-01-08T21:59:46Z</dcterms:modified>
</cp:coreProperties>
</file>