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9" r:id="rId2"/>
    <p:sldId id="258" r:id="rId3"/>
    <p:sldId id="284" r:id="rId4"/>
    <p:sldId id="281" r:id="rId5"/>
    <p:sldId id="271" r:id="rId6"/>
    <p:sldId id="273" r:id="rId7"/>
    <p:sldId id="274" r:id="rId8"/>
    <p:sldId id="282" r:id="rId9"/>
    <p:sldId id="276" r:id="rId10"/>
    <p:sldId id="256" r:id="rId11"/>
    <p:sldId id="288" r:id="rId12"/>
    <p:sldId id="289" r:id="rId13"/>
    <p:sldId id="290" r:id="rId14"/>
    <p:sldId id="283"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showGuides="1">
      <p:cViewPr varScale="1">
        <p:scale>
          <a:sx n="68" d="100"/>
          <a:sy n="68" d="100"/>
        </p:scale>
        <p:origin x="968" y="52"/>
      </p:cViewPr>
      <p:guideLst>
        <p:guide orient="horz" pos="2160"/>
        <p:guide pos="2880"/>
      </p:guideLst>
    </p:cSldViewPr>
  </p:slideViewPr>
  <p:notesTextViewPr>
    <p:cViewPr>
      <p:scale>
        <a:sx n="1" d="1"/>
        <a:sy n="1" d="1"/>
      </p:scale>
      <p:origin x="0" y="0"/>
    </p:cViewPr>
  </p:notesTextViewPr>
  <p:sorterViewPr>
    <p:cViewPr>
      <p:scale>
        <a:sx n="100" d="100"/>
        <a:sy n="100" d="100"/>
      </p:scale>
      <p:origin x="0" y="-113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17226C-9B8F-4835-A7EC-48E95E209A76}" type="datetimeFigureOut">
              <a:rPr kumimoji="1" lang="ja-JP" altLang="en-US" smtClean="0"/>
              <a:t>2021/1/12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0"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0"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3598123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14</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295873" y="9552401"/>
            <a:ext cx="2734092" cy="184666"/>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9</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4109252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802.15-20-0399-01-0dep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836033" cy="307777"/>
          </a:xfrm>
          <a:prstGeom prst="rect">
            <a:avLst/>
          </a:prstGeom>
        </p:spPr>
        <p:txBody>
          <a:bodyPr wrap="none">
            <a:spAutoFit/>
          </a:bodyPr>
          <a:lstStyle/>
          <a:p>
            <a:r>
              <a:rPr lang="en-US" altLang="ja-JP" sz="1400" dirty="0"/>
              <a:t>Ryuji Kohno(YNU/CWC </a:t>
            </a:r>
            <a:r>
              <a:rPr lang="en-US" altLang="ja-JP" sz="1400" dirty="0" err="1"/>
              <a:t>UofOulu</a:t>
            </a:r>
            <a:r>
              <a:rPr lang="en-US" altLang="ja-JP" sz="1400" dirty="0"/>
              <a:t>)</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86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Opening Information for January 2021]	</a:t>
            </a:r>
          </a:p>
          <a:p>
            <a:r>
              <a:rPr lang="en-US" altLang="ja-JP" sz="1600" b="1" dirty="0">
                <a:ea typeface="ＭＳ Ｐゴシック" charset="-128"/>
              </a:rPr>
              <a:t>Date Submitted: </a:t>
            </a:r>
            <a:r>
              <a:rPr lang="en-US" altLang="ja-JP" sz="1600" dirty="0">
                <a:ea typeface="ＭＳ Ｐゴシック" charset="-128"/>
              </a:rPr>
              <a:t>[13 January 2021]	</a:t>
            </a:r>
          </a:p>
          <a:p>
            <a:r>
              <a:rPr lang="en-US" altLang="ja-JP" sz="1600" b="1" dirty="0">
                <a:ea typeface="ＭＳ Ｐゴシック" charset="-128"/>
              </a:rPr>
              <a:t>Source:</a:t>
            </a:r>
            <a:r>
              <a:rPr lang="en-US" altLang="ja-JP" sz="1600" dirty="0">
                <a:ea typeface="ＭＳ Ｐゴシック" charset="-128"/>
              </a:rPr>
              <a:t>  [Ryuji Kohno1,2, Takumi Kobayashi1] [1;Yokohama National University, 2;Centre for Wireless Communications(CWC), University of Oulu]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a:t>
            </a:r>
            <a:r>
              <a:rPr lang="en-US" altLang="ja-JP" sz="1600" dirty="0" err="1">
                <a:ea typeface="ＭＳ Ｐゴシック" charset="-128"/>
              </a:rPr>
              <a:t>ku</a:t>
            </a:r>
            <a:r>
              <a:rPr lang="en-US" altLang="ja-JP" sz="1600" dirty="0">
                <a:ea typeface="ＭＳ Ｐゴシック" charset="-128"/>
              </a:rPr>
              <a:t>, Yokohama, Japan 240-8501</a:t>
            </a:r>
          </a:p>
          <a:p>
            <a:r>
              <a:rPr lang="en-US" altLang="ja-JP" sz="1600" dirty="0">
                <a:ea typeface="ＭＳ Ｐゴシック" charset="-128"/>
              </a:rPr>
              <a:t>                2; </a:t>
            </a:r>
            <a:r>
              <a:rPr lang="en-US" altLang="ja-JP" sz="1600" dirty="0" err="1">
                <a:ea typeface="ＭＳ Ｐゴシック" charset="-128"/>
              </a:rPr>
              <a:t>Linnanmaa</a:t>
            </a:r>
            <a:r>
              <a:rPr lang="en-US" altLang="ja-JP" sz="1600" dirty="0">
                <a:ea typeface="ＭＳ Ｐゴシック" charset="-128"/>
              </a:rPr>
              <a:t>, P.O. Box 4500, FIN-90570 Oulu, Finland FI-90014]</a:t>
            </a:r>
          </a:p>
          <a:p>
            <a:r>
              <a:rPr lang="en-US" altLang="ja-JP" sz="1600" dirty="0">
                <a:ea typeface="ＭＳ Ｐゴシック" charset="-128"/>
              </a:rPr>
              <a:t>Voice:[1; +81-45-339-4115, 2:+358-8-553-2849], FAX: [+81-45-338-1157], </a:t>
            </a:r>
          </a:p>
          <a:p>
            <a:r>
              <a:rPr lang="en-US" altLang="ja-JP" sz="1600" dirty="0">
                <a:ea typeface="ＭＳ Ｐゴシック" charset="-128"/>
              </a:rPr>
              <a:t>Email:[1: kohno@ynu.ac.jp,  kobayashi-takumi-ch@ynu.ac.jp, 2: Ryuji.Kohno@oulu.fi]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IG DEP meeting.]</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034606"/>
            <a:ext cx="8928992" cy="5544616"/>
          </a:xfrm>
          <a:ln/>
        </p:spPr>
        <p:txBody>
          <a:bodyPr>
            <a:noAutofit/>
          </a:bodyPr>
          <a:lstStyle/>
          <a:p>
            <a:pPr>
              <a:lnSpc>
                <a:spcPts val="1100"/>
              </a:lnSpc>
            </a:pPr>
            <a:r>
              <a:rPr lang="en-US" altLang="ja-JP" sz="1300" dirty="0"/>
              <a:t>IG DEP meeting call to order</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15-20-0298-00-0dep-ig-dependability-November-2020-meeting-minutes</a:t>
            </a:r>
          </a:p>
          <a:p>
            <a:pPr>
              <a:lnSpc>
                <a:spcPts val="1100"/>
              </a:lnSpc>
            </a:pPr>
            <a:r>
              <a:rPr lang="en-US" altLang="ja-JP" sz="1300" dirty="0"/>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Necessity for Amendment of IEEE 802.15.6 Medical BAN with Enhanced Dependability      doc.#15-20-0316-02-0dep</a:t>
            </a:r>
          </a:p>
          <a:p>
            <a:pPr marR="0" lvl="1" indent="-228600" algn="l" defTabSz="914400" rtl="0" eaLnBrk="1" fontAlgn="base" latinLnBrk="0" hangingPunct="1">
              <a:lnSpc>
                <a:spcPts val="1500"/>
              </a:lnSpc>
              <a:spcBef>
                <a:spcPts val="0"/>
              </a:spcBef>
              <a:spcAft>
                <a:spcPts val="0"/>
              </a:spcAft>
              <a:buClrTx/>
              <a:buSzTx/>
              <a:buFontTx/>
              <a:buAutoNum type="arabicPeriod" startAt="2"/>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Confirmation and Modification of the Updated Requirements for Amendment of IEEE802.15.6 BAN                                                                          </a:t>
            </a:r>
          </a:p>
          <a:p>
            <a:pPr marL="514350" marR="0" lvl="1" indent="0" algn="l" defTabSz="914400" rtl="0" eaLnBrk="1" fontAlgn="base" latinLnBrk="0" hangingPunct="1">
              <a:lnSpc>
                <a:spcPts val="15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doc.#15-20-0157-02-odep</a:t>
            </a:r>
          </a:p>
          <a:p>
            <a:pPr marL="514350" marR="0" lvl="1" indent="0" algn="l" defTabSz="914400" rtl="0" eaLnBrk="1" fontAlgn="base" latinLnBrk="0" hangingPunct="1">
              <a:lnSpc>
                <a:spcPts val="15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3. Revised technical requirement focused on Amendment of IEEE802.15.6 WBAN                    doc.#15-20-0357-02-0dep</a:t>
            </a:r>
          </a:p>
          <a:p>
            <a:pPr marL="514350" marR="0" lvl="1" indent="0" algn="l" defTabSz="914400" rtl="0" eaLnBrk="1" fontAlgn="base" latinLnBrk="0" hangingPunct="1">
              <a:lnSpc>
                <a:spcPts val="15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4. Feasible Technologies for Enhanced Dependability of WBAN)                                                doc.#15-20-0360-00-0dep</a:t>
            </a:r>
          </a:p>
          <a:p>
            <a:pPr marL="514350" marR="0" lvl="1" indent="0" algn="l" defTabSz="914400" rtl="0" eaLnBrk="1" fontAlgn="base" latinLnBrk="0" hangingPunct="1">
              <a:lnSpc>
                <a:spcPts val="1500"/>
              </a:lnSpc>
              <a:spcBef>
                <a:spcPts val="0"/>
              </a:spcBef>
              <a:spcAft>
                <a:spcPts val="0"/>
              </a:spcAft>
              <a:buClrTx/>
              <a:buSzTx/>
              <a:buFontTx/>
              <a:buNone/>
              <a:tabLst/>
              <a:defRPr/>
            </a:pPr>
            <a:r>
              <a:rPr lang="en-US" altLang="ja-JP" sz="1200" dirty="0">
                <a:solidFill>
                  <a:srgbClr val="000000"/>
                </a:solidFill>
                <a:latin typeface="Arial"/>
                <a:cs typeface="Times New Roman" pitchFamily="18" charset="0"/>
              </a:rPr>
              <a:t>5. Update of PAR and CSD for Amendment of Std.15.6 with Enhanced Dependability               doc #15-20-0361-00-0dep</a:t>
            </a:r>
          </a:p>
          <a:p>
            <a:pPr marL="514350" marR="0" lvl="1" indent="0" algn="l" defTabSz="914400" rtl="0" eaLnBrk="1" fontAlgn="base" latinLnBrk="0" hangingPunct="1">
              <a:lnSpc>
                <a:spcPts val="1500"/>
              </a:lnSpc>
              <a:spcBef>
                <a:spcPts val="0"/>
              </a:spcBef>
              <a:spcAft>
                <a:spcPts val="0"/>
              </a:spcAft>
              <a:buClrTx/>
              <a:buSzTx/>
              <a:buFontTx/>
              <a:buNone/>
              <a:tabLst/>
              <a:defRPr/>
            </a:pPr>
            <a:endParaRPr lang="en-US" altLang="ja-JP" sz="1300" dirty="0"/>
          </a:p>
          <a:p>
            <a:pPr>
              <a:lnSpc>
                <a:spcPts val="1100"/>
              </a:lnSpc>
            </a:pPr>
            <a:r>
              <a:rPr lang="en-US" altLang="ja-JP" sz="1300" dirty="0"/>
              <a:t>Presentation</a:t>
            </a:r>
          </a:p>
          <a:p>
            <a:pPr marL="0" indent="0">
              <a:lnSpc>
                <a:spcPts val="1100"/>
              </a:lnSpc>
              <a:buNone/>
            </a:pPr>
            <a:r>
              <a:rPr lang="en-US" altLang="ja-JP" sz="1300" dirty="0"/>
              <a:t>           1. Dependable Universal Platform for Covid-19 and Daily Life with UWB-BAN, 5G, and AI Data Mining Server                  </a:t>
            </a:r>
          </a:p>
          <a:p>
            <a:pPr marL="0" indent="0">
              <a:lnSpc>
                <a:spcPts val="1100"/>
              </a:lnSpc>
              <a:buNone/>
            </a:pPr>
            <a:r>
              <a:rPr lang="en-US" altLang="ja-JP" sz="1300" dirty="0"/>
              <a:t>           2. Transmission Power Control of UWB-BAN to Co-exit with 4G/5G Using the Integrated Terminal</a:t>
            </a:r>
          </a:p>
          <a:p>
            <a:pPr marL="0" indent="0">
              <a:lnSpc>
                <a:spcPts val="1100"/>
              </a:lnSpc>
              <a:buNone/>
            </a:pPr>
            <a:r>
              <a:rPr lang="en-US" altLang="ja-JP" sz="1300" dirty="0"/>
              <a:t>           3.  Hybrid ARQ for Dependable WBAN</a:t>
            </a:r>
          </a:p>
          <a:p>
            <a:pPr marL="0" indent="0">
              <a:lnSpc>
                <a:spcPts val="1100"/>
              </a:lnSpc>
              <a:buNone/>
            </a:pPr>
            <a:r>
              <a:rPr lang="en-US" altLang="ja-JP" sz="1300" dirty="0"/>
              <a:t>           4.  BAN Coordinator with Multiple RF Port for Valuable Connection with Various Sensors and Actuators</a:t>
            </a:r>
          </a:p>
          <a:p>
            <a:pPr marL="0" indent="0">
              <a:lnSpc>
                <a:spcPts val="1100"/>
              </a:lnSpc>
              <a:buNone/>
            </a:pPr>
            <a:r>
              <a:rPr lang="en-US" altLang="ja-JP" sz="1300" dirty="0"/>
              <a:t>           5.  Dependable MAC Protocol for Mobility of Multiple BANs  Overlaid</a:t>
            </a:r>
          </a:p>
          <a:p>
            <a:pPr marL="0" indent="0">
              <a:lnSpc>
                <a:spcPts val="1100"/>
              </a:lnSpc>
              <a:buNone/>
            </a:pPr>
            <a:r>
              <a:rPr lang="en-US" altLang="ja-JP" sz="1300" dirty="0"/>
              <a:t>           6.  MAC Protocol for Coexisting UWB-BAN and Other UWB-PAN</a:t>
            </a:r>
          </a:p>
          <a:p>
            <a:pPr marL="0" indent="0">
              <a:lnSpc>
                <a:spcPts val="1100"/>
              </a:lnSpc>
              <a:buNone/>
            </a:pPr>
            <a:r>
              <a:rPr lang="en-US" altLang="ja-JP" sz="1300" dirty="0"/>
              <a:t>           7.  Physical Interference Suppression and Mitigation for coexistence among UWB-BAN and  other UWB-PANs </a:t>
            </a:r>
          </a:p>
          <a:p>
            <a:pPr marL="0" indent="0">
              <a:lnSpc>
                <a:spcPts val="1100"/>
              </a:lnSpc>
              <a:buNone/>
            </a:pPr>
            <a:r>
              <a:rPr lang="en-US" altLang="ja-JP" sz="1300" dirty="0"/>
              <a:t>                                                   </a:t>
            </a:r>
          </a:p>
          <a:p>
            <a:pPr>
              <a:lnSpc>
                <a:spcPts val="1100"/>
              </a:lnSpc>
            </a:pPr>
            <a:r>
              <a:rPr lang="en-US" altLang="ja-JP" sz="1300" dirty="0"/>
              <a:t>Discussion</a:t>
            </a:r>
          </a:p>
          <a:p>
            <a:pPr marL="804863" indent="0">
              <a:lnSpc>
                <a:spcPts val="1100"/>
              </a:lnSpc>
              <a:buNone/>
            </a:pPr>
            <a:r>
              <a:rPr lang="en-US" altLang="ja-JP" sz="1300" dirty="0"/>
              <a:t>Key issues and agenda in Coming November and January  meetings will be discussed.</a:t>
            </a:r>
          </a:p>
          <a:p>
            <a:pPr marL="804863" indent="0">
              <a:lnSpc>
                <a:spcPts val="1100"/>
              </a:lnSpc>
              <a:buNone/>
            </a:pPr>
            <a:r>
              <a:rPr lang="en-US" altLang="ja-JP" sz="1300" dirty="0"/>
              <a:t>(1) Primary focus on  Amendment of PHY and MAC of IEEE802.15.6 Wireless Medical BAN to Dependable BAN for Medicine, Cars and other IoT/M2M Use cases with Data Science for Next Generation of ECoG-BMI.</a:t>
            </a:r>
          </a:p>
          <a:p>
            <a:pPr marL="538163" indent="0">
              <a:lnSpc>
                <a:spcPts val="1100"/>
              </a:lnSpc>
              <a:buNone/>
            </a:pPr>
            <a:r>
              <a:rPr lang="en-US" altLang="ja-JP" sz="1300" dirty="0"/>
              <a:t>      (2)  Expecting users and sponsors of the amendment of Medical BAN</a:t>
            </a:r>
          </a:p>
          <a:p>
            <a:pPr marL="538163" indent="0">
              <a:lnSpc>
                <a:spcPts val="1100"/>
              </a:lnSpc>
              <a:buNone/>
            </a:pPr>
            <a:r>
              <a:rPr lang="en-US" altLang="ja-JP" sz="1300" dirty="0"/>
              <a:t>      (3)   Uniqueness  of the amendment</a:t>
            </a:r>
          </a:p>
          <a:p>
            <a:pPr marL="538163" indent="0">
              <a:lnSpc>
                <a:spcPts val="1100"/>
              </a:lnSpc>
              <a:buNone/>
            </a:pPr>
            <a:endParaRPr lang="en-US" altLang="ja-JP" sz="1300" dirty="0"/>
          </a:p>
          <a:p>
            <a:pPr marL="881063">
              <a:lnSpc>
                <a:spcPts val="1100"/>
              </a:lnSpc>
              <a:buAutoNum type="arabicPeriod"/>
            </a:pPr>
            <a:r>
              <a:rPr lang="en-US" altLang="ja-JP" sz="1300" dirty="0"/>
              <a:t>Final Technical requirement update with possible enable technologies   </a:t>
            </a:r>
          </a:p>
          <a:p>
            <a:pPr marL="881063">
              <a:lnSpc>
                <a:spcPts val="1100"/>
              </a:lnSpc>
              <a:buAutoNum type="arabicPeriod"/>
            </a:pPr>
            <a:r>
              <a:rPr lang="en-US" altLang="ja-JP" sz="1300" dirty="0"/>
              <a:t>Final PAR and CSD;                                </a:t>
            </a:r>
          </a:p>
          <a:p>
            <a:pPr marL="538163" indent="0">
              <a:lnSpc>
                <a:spcPts val="1100"/>
              </a:lnSpc>
              <a:buNone/>
            </a:pPr>
            <a:r>
              <a:rPr lang="en-US" altLang="ja-JP" sz="1300" dirty="0"/>
              <a:t>3.    Motion to SG/TG/WG and Timeline</a:t>
            </a:r>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8"/>
            <a:ext cx="7772400" cy="604671"/>
          </a:xfrm>
        </p:spPr>
        <p:txBody>
          <a:bodyPr/>
          <a:lstStyle/>
          <a:p>
            <a:r>
              <a:rPr lang="en-US" altLang="ja-JP" b="1" dirty="0"/>
              <a:t>IG DEP </a:t>
            </a:r>
            <a:r>
              <a:rPr kumimoji="1" lang="en-US" altLang="ja-JP" b="1" dirty="0"/>
              <a:t>schedule </a:t>
            </a:r>
            <a:r>
              <a:rPr lang="en-US" altLang="ja-JP" b="1" dirty="0"/>
              <a:t>in January 2021</a:t>
            </a:r>
            <a:endParaRPr kumimoji="1" lang="ja-JP" altLang="en-US" b="1" dirty="0"/>
          </a:p>
        </p:txBody>
      </p:sp>
      <p:sp>
        <p:nvSpPr>
          <p:cNvPr id="5" name="スライド番号プレースホルダー 4"/>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17C47D4F-CAA3-4307-B0EF-8C4B3E0CF21D}" type="slidenum">
              <a:rPr kumimoji="0" lang="en-US" altLang="ja-JP"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11</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3962929922"/>
              </p:ext>
            </p:extLst>
          </p:nvPr>
        </p:nvGraphicFramePr>
        <p:xfrm>
          <a:off x="107503" y="1178993"/>
          <a:ext cx="8928993" cy="3108960"/>
        </p:xfrm>
        <a:graphic>
          <a:graphicData uri="http://schemas.openxmlformats.org/drawingml/2006/table">
            <a:tbl>
              <a:tblPr firstRow="1" bandRow="1">
                <a:tableStyleId>{93296810-A885-4BE3-A3E7-6D5BEEA58F35}</a:tableStyleId>
              </a:tblPr>
              <a:tblGrid>
                <a:gridCol w="1402061">
                  <a:extLst>
                    <a:ext uri="{9D8B030D-6E8A-4147-A177-3AD203B41FA5}">
                      <a16:colId xmlns:a16="http://schemas.microsoft.com/office/drawing/2014/main" val="20000"/>
                    </a:ext>
                  </a:extLst>
                </a:gridCol>
                <a:gridCol w="1346456">
                  <a:extLst>
                    <a:ext uri="{9D8B030D-6E8A-4147-A177-3AD203B41FA5}">
                      <a16:colId xmlns:a16="http://schemas.microsoft.com/office/drawing/2014/main" val="20001"/>
                    </a:ext>
                  </a:extLst>
                </a:gridCol>
                <a:gridCol w="1553593">
                  <a:extLst>
                    <a:ext uri="{9D8B030D-6E8A-4147-A177-3AD203B41FA5}">
                      <a16:colId xmlns:a16="http://schemas.microsoft.com/office/drawing/2014/main" val="20002"/>
                    </a:ext>
                  </a:extLst>
                </a:gridCol>
                <a:gridCol w="1615736">
                  <a:extLst>
                    <a:ext uri="{9D8B030D-6E8A-4147-A177-3AD203B41FA5}">
                      <a16:colId xmlns:a16="http://schemas.microsoft.com/office/drawing/2014/main" val="20003"/>
                    </a:ext>
                  </a:extLst>
                </a:gridCol>
                <a:gridCol w="1651246">
                  <a:extLst>
                    <a:ext uri="{9D8B030D-6E8A-4147-A177-3AD203B41FA5}">
                      <a16:colId xmlns:a16="http://schemas.microsoft.com/office/drawing/2014/main" val="20004"/>
                    </a:ext>
                  </a:extLst>
                </a:gridCol>
                <a:gridCol w="1359901">
                  <a:extLst>
                    <a:ext uri="{9D8B030D-6E8A-4147-A177-3AD203B41FA5}">
                      <a16:colId xmlns:a16="http://schemas.microsoft.com/office/drawing/2014/main" val="4248650248"/>
                    </a:ext>
                  </a:extLst>
                </a:gridCol>
              </a:tblGrid>
              <a:tr h="487193">
                <a:tc>
                  <a:txBody>
                    <a:bodyPr/>
                    <a:lstStyle/>
                    <a:p>
                      <a:endParaRPr kumimoji="1" lang="ja-JP" altLang="en-US" dirty="0"/>
                    </a:p>
                  </a:txBody>
                  <a:tcPr/>
                </a:tc>
                <a:tc>
                  <a:txBody>
                    <a:bodyPr/>
                    <a:lstStyle/>
                    <a:p>
                      <a:pPr algn="ctr"/>
                      <a:r>
                        <a:rPr kumimoji="1" lang="en-US" altLang="ja-JP" dirty="0"/>
                        <a:t>Jan.11</a:t>
                      </a:r>
                      <a:r>
                        <a:rPr kumimoji="1" lang="en-US" altLang="ja-JP" baseline="30000" dirty="0"/>
                        <a:t>th</a:t>
                      </a:r>
                    </a:p>
                    <a:p>
                      <a:pPr algn="ctr"/>
                      <a:r>
                        <a:rPr kumimoji="1" lang="en-US" altLang="ja-JP" dirty="0"/>
                        <a:t>Monday</a:t>
                      </a:r>
                      <a:endParaRPr kumimoji="1" lang="ja-JP" altLang="en-US" dirty="0"/>
                    </a:p>
                  </a:txBody>
                  <a:tcPr anchor="ctr"/>
                </a:tc>
                <a:tc>
                  <a:txBody>
                    <a:bodyPr/>
                    <a:lstStyle/>
                    <a:p>
                      <a:pPr algn="ctr"/>
                      <a:r>
                        <a:rPr kumimoji="1" lang="en-US" altLang="ja-JP" dirty="0"/>
                        <a:t>Jan. 12</a:t>
                      </a:r>
                      <a:r>
                        <a:rPr kumimoji="1" lang="en-US" altLang="ja-JP" baseline="30000" dirty="0"/>
                        <a:t>th</a:t>
                      </a:r>
                      <a:endParaRPr kumimoji="1" lang="en-US" altLang="ja-JP" dirty="0"/>
                    </a:p>
                    <a:p>
                      <a:pPr algn="ctr"/>
                      <a:r>
                        <a:rPr kumimoji="1" lang="en-US" altLang="ja-JP" dirty="0"/>
                        <a:t>Tuesday</a:t>
                      </a:r>
                      <a:endParaRPr kumimoji="1" lang="ja-JP" altLang="en-US" dirty="0"/>
                    </a:p>
                  </a:txBody>
                  <a:tcPr anchor="ctr"/>
                </a:tc>
                <a:tc>
                  <a:txBody>
                    <a:bodyPr/>
                    <a:lstStyle/>
                    <a:p>
                      <a:pPr algn="ctr"/>
                      <a:r>
                        <a:rPr kumimoji="1" lang="en-US" altLang="ja-JP" dirty="0"/>
                        <a:t>Jan. 13</a:t>
                      </a:r>
                      <a:r>
                        <a:rPr kumimoji="1" lang="en-US" altLang="ja-JP" baseline="30000" dirty="0"/>
                        <a:t>th</a:t>
                      </a:r>
                      <a:endParaRPr kumimoji="1" lang="en-US" altLang="ja-JP" dirty="0"/>
                    </a:p>
                    <a:p>
                      <a:pPr algn="ctr"/>
                      <a:r>
                        <a:rPr kumimoji="1" lang="en-US" altLang="ja-JP" dirty="0"/>
                        <a:t>Wednesday</a:t>
                      </a:r>
                      <a:endParaRPr kumimoji="1" lang="ja-JP" altLang="en-US" dirty="0"/>
                    </a:p>
                  </a:txBody>
                  <a:tcPr anchor="ctr"/>
                </a:tc>
                <a:tc>
                  <a:txBody>
                    <a:bodyPr/>
                    <a:lstStyle/>
                    <a:p>
                      <a:pPr algn="ctr"/>
                      <a:r>
                        <a:rPr kumimoji="1" lang="en-US" altLang="ja-JP" dirty="0"/>
                        <a:t>Jan. 14</a:t>
                      </a:r>
                      <a:r>
                        <a:rPr kumimoji="1" lang="en-US" altLang="ja-JP" baseline="30000" dirty="0"/>
                        <a:t>th</a:t>
                      </a:r>
                      <a:endParaRPr kumimoji="1" lang="en-US" altLang="ja-JP" dirty="0"/>
                    </a:p>
                    <a:p>
                      <a:pPr algn="ctr"/>
                      <a:r>
                        <a:rPr kumimoji="1" lang="en-US" altLang="ja-JP" dirty="0"/>
                        <a:t>Thursday</a:t>
                      </a:r>
                      <a:endParaRPr kumimoji="1" lang="ja-JP" altLang="en-US" dirty="0"/>
                    </a:p>
                  </a:txBody>
                  <a:tcPr anchor="ctr"/>
                </a:tc>
                <a:tc>
                  <a:txBody>
                    <a:bodyPr/>
                    <a:lstStyle/>
                    <a:p>
                      <a:pPr algn="ctr"/>
                      <a:r>
                        <a:rPr kumimoji="1" lang="en-US" altLang="ja-JP" dirty="0"/>
                        <a:t>Jan. 21</a:t>
                      </a:r>
                      <a:r>
                        <a:rPr kumimoji="1" lang="en-US" altLang="ja-JP" baseline="30000" dirty="0"/>
                        <a:t>st</a:t>
                      </a:r>
                      <a:endParaRPr kumimoji="1" lang="en-US" altLang="ja-JP" dirty="0"/>
                    </a:p>
                    <a:p>
                      <a:pPr algn="ctr"/>
                      <a:r>
                        <a:rPr kumimoji="1" lang="en-US" altLang="ja-JP" dirty="0"/>
                        <a:t>Thursday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sz="1200" dirty="0"/>
                        <a:t>EST 9:00AM-11:00AM</a:t>
                      </a:r>
                    </a:p>
                    <a:p>
                      <a:pPr algn="ctr"/>
                      <a:r>
                        <a:rPr kumimoji="1" lang="en-US" altLang="ja-JP" sz="1200" dirty="0"/>
                        <a:t>JST  11PM-1AM</a:t>
                      </a:r>
                      <a:endParaRPr kumimoji="1" lang="ja-JP" altLang="en-US" sz="1200" dirty="0"/>
                    </a:p>
                  </a:txBody>
                  <a:tcPr anchor="ctr"/>
                </a:tc>
                <a:tc>
                  <a:txBody>
                    <a:bodyPr/>
                    <a:lstStyle/>
                    <a:p>
                      <a:pPr algn="ctr"/>
                      <a:r>
                        <a:rPr kumimoji="1" lang="en-US" altLang="ja-JP" sz="1600" dirty="0">
                          <a:solidFill>
                            <a:schemeClr val="tx1"/>
                          </a:solidFill>
                        </a:rPr>
                        <a:t>IEEE802.15 Opening Plenary</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IEEE802.15 Closing Plenary</a:t>
                      </a:r>
                    </a:p>
                  </a:txBody>
                  <a:tcPr anchor="ctr"/>
                </a:tc>
                <a:extLst>
                  <a:ext uri="{0D108BD9-81ED-4DB2-BD59-A6C34878D82A}">
                    <a16:rowId xmlns:a16="http://schemas.microsoft.com/office/drawing/2014/main" val="10001"/>
                  </a:ext>
                </a:extLst>
              </a:tr>
              <a:tr h="709428">
                <a:tc>
                  <a:txBody>
                    <a:bodyPr/>
                    <a:lstStyle/>
                    <a:p>
                      <a:pPr algn="ctr"/>
                      <a:r>
                        <a:rPr kumimoji="1" lang="en-US" altLang="ja-JP" sz="1200" dirty="0"/>
                        <a:t>EST 4:00PM-6:00PM</a:t>
                      </a:r>
                    </a:p>
                    <a:p>
                      <a:pPr algn="ctr"/>
                      <a:r>
                        <a:rPr kumimoji="1" lang="en-US" altLang="ja-JP" sz="1200" dirty="0"/>
                        <a:t>JST  6:00AM-8:00AM +1 day</a:t>
                      </a:r>
                    </a:p>
                  </a:txBody>
                  <a:tcPr anchor="ctr"/>
                </a:tc>
                <a:tc>
                  <a:txBody>
                    <a:bodyPr/>
                    <a:lstStyle/>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algn="ctr"/>
                      <a:r>
                        <a:rPr kumimoji="1" lang="en-US" altLang="ja-JP" sz="1400" dirty="0">
                          <a:solidFill>
                            <a:schemeClr val="tx1"/>
                          </a:solidFill>
                        </a:rPr>
                        <a:t>IEEE 802.15 WG WNG Meeting</a:t>
                      </a:r>
                    </a:p>
                    <a:p>
                      <a:pPr algn="ctr"/>
                      <a:r>
                        <a:rPr kumimoji="1" lang="en-US" altLang="ja-JP" sz="1400" dirty="0">
                          <a:solidFill>
                            <a:schemeClr val="tx1"/>
                          </a:solidFill>
                        </a:rPr>
                        <a:t>IG-DEP Progress</a:t>
                      </a: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3825544173"/>
                  </a:ext>
                </a:extLst>
              </a:tr>
              <a:tr h="709428">
                <a:tc>
                  <a:txBody>
                    <a:bodyPr/>
                    <a:lstStyle/>
                    <a:p>
                      <a:pPr algn="ctr"/>
                      <a:r>
                        <a:rPr kumimoji="1" lang="en-US" altLang="ja-JP" sz="1200" dirty="0"/>
                        <a:t>EST 7:00PM-9:00PM</a:t>
                      </a:r>
                    </a:p>
                    <a:p>
                      <a:pPr algn="ctr"/>
                      <a:r>
                        <a:rPr kumimoji="1" lang="en-US" altLang="ja-JP" sz="1200" dirty="0"/>
                        <a:t>JST  9:00AM-11:00AM +1 day</a:t>
                      </a:r>
                      <a:endParaRPr kumimoji="1" lang="ja-JP" altLang="en-US" sz="1200" dirty="0"/>
                    </a:p>
                  </a:txBody>
                  <a:tcPr anchor="ctr"/>
                </a:tc>
                <a:tc>
                  <a:txBody>
                    <a:bodyPr/>
                    <a:lstStyle/>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IG-DEP</a:t>
                      </a:r>
                      <a:r>
                        <a:rPr kumimoji="1" lang="ja-JP" altLang="en-US" sz="1600" dirty="0">
                          <a:solidFill>
                            <a:schemeClr val="tx1"/>
                          </a:solidFill>
                        </a:rPr>
                        <a:t> </a:t>
                      </a:r>
                      <a:r>
                        <a:rPr kumimoji="1" lang="en-US" altLang="ja-JP" sz="1600" dirty="0">
                          <a:solidFill>
                            <a:schemeClr val="tx1"/>
                          </a:solidFill>
                        </a:rPr>
                        <a:t>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(Jan 13</a:t>
                      </a:r>
                      <a:r>
                        <a:rPr kumimoji="1" lang="en-US" altLang="ja-JP" sz="1600" baseline="30000" dirty="0">
                          <a:solidFill>
                            <a:schemeClr val="tx1"/>
                          </a:solidFill>
                        </a:rPr>
                        <a:t>th</a:t>
                      </a:r>
                      <a:r>
                        <a:rPr kumimoji="1" lang="en-US" altLang="ja-JP" sz="1600" dirty="0">
                          <a:solidFill>
                            <a:schemeClr val="tx1"/>
                          </a:solidFill>
                        </a:rPr>
                        <a:t>  JST)</a:t>
                      </a:r>
                    </a:p>
                  </a:txBody>
                  <a:tcPr anchor="ctr"/>
                </a:tc>
                <a:tc>
                  <a:txBody>
                    <a:bodyPr/>
                    <a:lstStyle/>
                    <a:p>
                      <a:pPr algn="ctr"/>
                      <a:r>
                        <a:rPr kumimoji="1" lang="en-US" altLang="ja-JP" sz="1600" dirty="0">
                          <a:solidFill>
                            <a:schemeClr val="tx1"/>
                          </a:solidFill>
                        </a:rPr>
                        <a:t>IG-DEP 2</a:t>
                      </a:r>
                    </a:p>
                    <a:p>
                      <a:pPr algn="ctr"/>
                      <a:r>
                        <a:rPr kumimoji="1" lang="en-US" altLang="ja-JP" sz="1600" dirty="0">
                          <a:solidFill>
                            <a:schemeClr val="tx1"/>
                          </a:solidFill>
                        </a:rPr>
                        <a:t> (Jan. 14</a:t>
                      </a:r>
                      <a:r>
                        <a:rPr kumimoji="1" lang="en-US" altLang="ja-JP" sz="1600" baseline="30000" dirty="0">
                          <a:solidFill>
                            <a:schemeClr val="tx1"/>
                          </a:solidFill>
                        </a:rPr>
                        <a:t>th </a:t>
                      </a:r>
                      <a:r>
                        <a:rPr kumimoji="1" lang="en-US" altLang="ja-JP" sz="1600" dirty="0">
                          <a:solidFill>
                            <a:schemeClr val="tx1"/>
                          </a:solidFill>
                        </a:rPr>
                        <a:t>JST)</a:t>
                      </a: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IG-DEP  3</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  (Jan. 15</a:t>
                      </a:r>
                      <a:r>
                        <a:rPr kumimoji="1" lang="en-US" altLang="ja-JP" sz="1600" u="none" baseline="30000" dirty="0">
                          <a:solidFill>
                            <a:schemeClr val="tx1"/>
                          </a:solidFill>
                        </a:rPr>
                        <a:t>th</a:t>
                      </a:r>
                      <a:r>
                        <a:rPr kumimoji="1" lang="en-US" altLang="ja-JP" sz="1600" u="none" dirty="0">
                          <a:solidFill>
                            <a:schemeClr val="tx1"/>
                          </a:solidFill>
                        </a:rPr>
                        <a:t> JST)</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bl>
          </a:graphicData>
        </a:graphic>
      </p:graphicFrame>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January 2021</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8" name="テキスト ボックス 7">
            <a:extLst>
              <a:ext uri="{FF2B5EF4-FFF2-40B4-BE49-F238E27FC236}">
                <a16:creationId xmlns:a16="http://schemas.microsoft.com/office/drawing/2014/main" id="{519277D1-E0D8-4528-9D32-0D4C71FD2647}"/>
              </a:ext>
            </a:extLst>
          </p:cNvPr>
          <p:cNvSpPr txBox="1"/>
          <p:nvPr/>
        </p:nvSpPr>
        <p:spPr>
          <a:xfrm>
            <a:off x="472006" y="3981371"/>
            <a:ext cx="7864568" cy="2585323"/>
          </a:xfrm>
          <a:prstGeom prst="rect">
            <a:avLst/>
          </a:prstGeom>
          <a:noFill/>
        </p:spPr>
        <p:txBody>
          <a:bodyPr wrap="square">
            <a:spAutoFit/>
          </a:bodyPr>
          <a:lstStyle/>
          <a:p>
            <a:endParaRPr lang="en-US" altLang="ja-JP" dirty="0"/>
          </a:p>
          <a:p>
            <a:r>
              <a:rPr lang="ja-JP" altLang="en-US" dirty="0"/>
              <a:t>　（１）</a:t>
            </a:r>
            <a:r>
              <a:rPr lang="en-US" altLang="ja-JP" dirty="0"/>
              <a:t>IG-DEP Session1; EST 7:00PM-9:00PM on Jan. 12th(TUE) </a:t>
            </a:r>
            <a:r>
              <a:rPr lang="ja-JP" altLang="en-US" dirty="0"/>
              <a:t>　</a:t>
            </a:r>
            <a:endParaRPr lang="en-US" altLang="ja-JP" dirty="0"/>
          </a:p>
          <a:p>
            <a:r>
              <a:rPr lang="ja-JP" altLang="en-US" dirty="0"/>
              <a:t>　　　　　　　　　　　　  </a:t>
            </a:r>
            <a:r>
              <a:rPr lang="en-US" altLang="ja-JP" dirty="0"/>
              <a:t>JST 9:00AM-11:00AM on Jan. 13</a:t>
            </a:r>
            <a:r>
              <a:rPr lang="en-US" altLang="ja-JP" baseline="30000" dirty="0"/>
              <a:t>th</a:t>
            </a:r>
            <a:r>
              <a:rPr lang="en-US" altLang="ja-JP" dirty="0"/>
              <a:t>(WED)</a:t>
            </a:r>
          </a:p>
          <a:p>
            <a:endParaRPr lang="ja-JP" altLang="en-US" dirty="0"/>
          </a:p>
          <a:p>
            <a:r>
              <a:rPr lang="ja-JP" altLang="en-US" dirty="0"/>
              <a:t>　（２）</a:t>
            </a:r>
            <a:r>
              <a:rPr lang="en-US" altLang="ja-JP" dirty="0"/>
              <a:t>IG-DEP Session2 EST 7:00PM-9:00PM on Jan. 13th(WED), </a:t>
            </a:r>
          </a:p>
          <a:p>
            <a:r>
              <a:rPr lang="ja-JP" altLang="en-US" dirty="0"/>
              <a:t>　　　　　　　　　　　　</a:t>
            </a:r>
            <a:r>
              <a:rPr lang="en-US" altLang="ja-JP" dirty="0"/>
              <a:t> JST 9:00AM-11:00AM on Jan. 14th(THU)</a:t>
            </a:r>
          </a:p>
          <a:p>
            <a:endParaRPr lang="ja-JP" altLang="en-US" dirty="0"/>
          </a:p>
          <a:p>
            <a:r>
              <a:rPr lang="ja-JP" altLang="en-US" dirty="0"/>
              <a:t>　（３）</a:t>
            </a:r>
            <a:r>
              <a:rPr lang="en-US" altLang="ja-JP" dirty="0"/>
              <a:t>IG-DEP Session3; EST 7:00PM-9:00PM on Jan. 14th(THE)</a:t>
            </a:r>
          </a:p>
          <a:p>
            <a:r>
              <a:rPr lang="ja-JP" altLang="en-US" dirty="0"/>
              <a:t>　　　　　　　　　　　　</a:t>
            </a:r>
            <a:r>
              <a:rPr lang="en-US" altLang="ja-JP" dirty="0"/>
              <a:t> JST 9:00AM-11:00AM on Jan. 15th(FRI)</a:t>
            </a:r>
            <a:endParaRPr lang="ja-JP" altLang="en-US" dirty="0"/>
          </a:p>
        </p:txBody>
      </p:sp>
    </p:spTree>
    <p:extLst>
      <p:ext uri="{BB962C8B-B14F-4D97-AF65-F5344CB8AC3E}">
        <p14:creationId xmlns:p14="http://schemas.microsoft.com/office/powerpoint/2010/main" val="1529564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EF94B809-1951-4228-9EA9-43CCAE2E1CC3}"/>
              </a:ext>
            </a:extLst>
          </p:cNvPr>
          <p:cNvSpPr>
            <a:spLocks noGrp="1"/>
          </p:cNvSpPr>
          <p:nvPr>
            <p:ph idx="1"/>
          </p:nvPr>
        </p:nvSpPr>
        <p:spPr>
          <a:xfrm>
            <a:off x="516510" y="1084081"/>
            <a:ext cx="8476661" cy="5391331"/>
          </a:xfrm>
        </p:spPr>
        <p:txBody>
          <a:bodyPr/>
          <a:lstStyle/>
          <a:p>
            <a:r>
              <a:rPr lang="en-US" altLang="ja-JP" sz="1100" dirty="0"/>
              <a:t>7:00 PM - 9:00 PM Tuesday, Jan 12 2021 (UTC-05:00) Eastern Time (US &amp; Canada)</a:t>
            </a:r>
          </a:p>
          <a:p>
            <a:r>
              <a:rPr lang="en-US" altLang="ja-JP" sz="1100" dirty="0"/>
              <a:t>Meeting link:           https://jpn01.safelinks.protection.outlook.com/?url=https%3A%2F%2Fieeesa.webex.com%2Fieeesa%2Fj.php%3FMTID%3Dmd3e843c5ae5a9b56722f72d83751d6c8&amp;amp;data=04%7C01%7Ckohno-ryuji-ns%40ynu.ac.jp%7Cc32557dc006a4e2af9a908d89e604f22%7C92adf2374660494882709faaf4857429%7C0%7C0%7C637433483766890137%7CUnknown%7CTWFpbGZsb3d8eyJWIjoiMC4wLjAwMDAiLCJQIjoiV2luMzIiLCJBTiI6Ik1haWwiLCJXVCI6Mn0%3D%7C1000&amp;amp;sdata=W%2FbhaZWYpq7u5BHHanpWUp45XBwKuwMYPWAJQe8VP4c%3D&amp;amp;reserved=0</a:t>
            </a:r>
          </a:p>
          <a:p>
            <a:r>
              <a:rPr lang="en-US" altLang="ja-JP" sz="1100" dirty="0"/>
              <a:t>Meeting number: 179 534 2238</a:t>
            </a:r>
          </a:p>
          <a:p>
            <a:r>
              <a:rPr lang="en-US" altLang="ja-JP" sz="1100"/>
              <a:t>Password:               802-15-Igdep</a:t>
            </a:r>
          </a:p>
          <a:p>
            <a:endParaRPr lang="en-US" altLang="ja-JP" sz="1100" dirty="0"/>
          </a:p>
          <a:p>
            <a:r>
              <a:rPr lang="en-US" altLang="ja-JP" sz="1100" dirty="0"/>
              <a:t>7:00 PM - 9:00 PM Wednesday, Jan 13 2021 (UTC-05:00) Eastern Time (US &amp; Canada)</a:t>
            </a:r>
          </a:p>
          <a:p>
            <a:r>
              <a:rPr lang="en-US" altLang="ja-JP" sz="1100" dirty="0"/>
              <a:t>Meeting link:           https://jpn01.safelinks.protection.outlook.com/?url=https%3A%2F%2Fieeesa.webex.com%2Fieeesa%2Fj.php%3FMTID%3Dmdfbe11e3a1689eb9a342a0cb03b70b94&amp;amp;data=04%7C01%7Ckohno-ryuji-ns%40ynu.ac.jp%7Cc32557dc006a4e2af9a908d89e604f22%7C92adf2374660494882709faaf4857429%7C0%7C0%7C637433483766890137%7CUnknown%7CTWFpbGZsb3d8eyJWIjoiMC4wLjAwMDAiLCJQIjoiV2luMzIiLCJBTiI6Ik1haWwiLCJXVCI6Mn0%3D%7C1000&amp;amp;sdata=Jhnm96ZF37r2b5j9LX%2BYwooZmZxMF1RnTIAaHeS1M%2Bk%3D&amp;amp;reserved=0</a:t>
            </a:r>
          </a:p>
          <a:p>
            <a:r>
              <a:rPr lang="en-US" altLang="ja-JP" sz="1100" dirty="0"/>
              <a:t>Meeting number: 179 870 3118</a:t>
            </a:r>
          </a:p>
          <a:p>
            <a:r>
              <a:rPr lang="en-US" altLang="ja-JP" sz="1100" dirty="0"/>
              <a:t>Password:               802-15-IGdep</a:t>
            </a:r>
          </a:p>
          <a:p>
            <a:endParaRPr lang="en-US" altLang="ja-JP" sz="1100" dirty="0"/>
          </a:p>
          <a:p>
            <a:r>
              <a:rPr lang="en-US" altLang="ja-JP" sz="1100" dirty="0"/>
              <a:t>7:00 PM - 9:00 PM Thursday, Jan 14 2021 (UTC-05:00) Eastern Time (US &amp; Canada)</a:t>
            </a:r>
          </a:p>
          <a:p>
            <a:r>
              <a:rPr lang="en-US" altLang="ja-JP" sz="1100" dirty="0"/>
              <a:t>Meeting link:           https://jpn01.safelinks.protection.outlook.com/?url=https%3A%2F%2Fieeesa.webex.com%2Fieeesa%2Fj.php%3FMTID%3Dm664135a903412febdb7fc34f21843c90&amp;amp;data=04%7C01%7Ckohno-ryuji-ns%40ynu.ac.jp%7Cc32557dc006a4e2af9a908d89e604f22%7C92adf2374660494882709faaf4857429%7C0%7C0%7C637433483766890137%7CUnknown%7CTWFpbGZsb3d8eyJWIjoiMC4wLjAwMDAiLCJQIjoiV2luMzIiLCJBTiI6Ik1haWwiLCJXVCI6Mn0%3D%7C1000&amp;amp;sdata=pIm9AmX80k4BbL18SSSUw6FxjOySCOmOZhQGbf0quSk%3D&amp;amp;reserved=0</a:t>
            </a:r>
          </a:p>
          <a:p>
            <a:r>
              <a:rPr lang="en-US" altLang="ja-JP" sz="1100" dirty="0"/>
              <a:t>Meeting number: 179 562 8728</a:t>
            </a:r>
          </a:p>
          <a:p>
            <a:r>
              <a:rPr lang="en-US" altLang="ja-JP" sz="1100" dirty="0"/>
              <a:t>Password:               802-15-IGdep</a:t>
            </a:r>
            <a:endParaRPr kumimoji="1" lang="ja-JP" altLang="en-US" sz="1100" dirty="0"/>
          </a:p>
        </p:txBody>
      </p:sp>
      <p:sp>
        <p:nvSpPr>
          <p:cNvPr id="3" name="タイトル 2">
            <a:extLst>
              <a:ext uri="{FF2B5EF4-FFF2-40B4-BE49-F238E27FC236}">
                <a16:creationId xmlns:a16="http://schemas.microsoft.com/office/drawing/2014/main" id="{515428F2-E525-4508-A6CE-CCD0F2D7048B}"/>
              </a:ext>
            </a:extLst>
          </p:cNvPr>
          <p:cNvSpPr>
            <a:spLocks noGrp="1"/>
          </p:cNvSpPr>
          <p:nvPr>
            <p:ph type="title"/>
          </p:nvPr>
        </p:nvSpPr>
        <p:spPr>
          <a:xfrm>
            <a:off x="685800" y="593725"/>
            <a:ext cx="7772400" cy="596245"/>
          </a:xfrm>
        </p:spPr>
        <p:txBody>
          <a:bodyPr/>
          <a:lstStyle/>
          <a:p>
            <a:r>
              <a:rPr kumimoji="1" lang="en-US" altLang="ja-JP" sz="2000" b="1" dirty="0">
                <a:latin typeface="+mn-lt"/>
              </a:rPr>
              <a:t>CISCO </a:t>
            </a:r>
            <a:r>
              <a:rPr kumimoji="1" lang="en-US" altLang="ja-JP" sz="2000" b="1" dirty="0" err="1">
                <a:latin typeface="+mn-lt"/>
              </a:rPr>
              <a:t>Webex</a:t>
            </a:r>
            <a:r>
              <a:rPr kumimoji="1" lang="en-US" altLang="ja-JP" sz="2000" b="1" dirty="0">
                <a:latin typeface="+mn-lt"/>
              </a:rPr>
              <a:t> URL for IG-DEP in January Meeting, 2021</a:t>
            </a:r>
            <a:endParaRPr kumimoji="1" lang="ja-JP" altLang="en-US" sz="2000" b="1" dirty="0">
              <a:latin typeface="+mn-lt"/>
            </a:endParaRPr>
          </a:p>
        </p:txBody>
      </p:sp>
      <p:sp>
        <p:nvSpPr>
          <p:cNvPr id="4" name="スライド番号プレースホルダー 3">
            <a:extLst>
              <a:ext uri="{FF2B5EF4-FFF2-40B4-BE49-F238E27FC236}">
                <a16:creationId xmlns:a16="http://schemas.microsoft.com/office/drawing/2014/main" id="{E0819A65-2433-451D-A879-B3E06FF9BC21}"/>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5" name="日付プレースホルダー 4">
            <a:extLst>
              <a:ext uri="{FF2B5EF4-FFF2-40B4-BE49-F238E27FC236}">
                <a16:creationId xmlns:a16="http://schemas.microsoft.com/office/drawing/2014/main" id="{B0DF47E8-318A-455D-B59E-4D191A8F4537}"/>
              </a:ext>
            </a:extLst>
          </p:cNvPr>
          <p:cNvSpPr>
            <a:spLocks noGrp="1"/>
          </p:cNvSpPr>
          <p:nvPr>
            <p:ph type="dt" sz="half" idx="2"/>
          </p:nvPr>
        </p:nvSpPr>
        <p:spPr/>
        <p:txBody>
          <a:bodyPr/>
          <a:lstStyle/>
          <a:p>
            <a:r>
              <a:rPr lang="en-US" altLang="ja-JP"/>
              <a:t>January 2021</a:t>
            </a:r>
            <a:endParaRPr lang="en-US" altLang="ja-JP" dirty="0"/>
          </a:p>
        </p:txBody>
      </p:sp>
    </p:spTree>
    <p:extLst>
      <p:ext uri="{BB962C8B-B14F-4D97-AF65-F5344CB8AC3E}">
        <p14:creationId xmlns:p14="http://schemas.microsoft.com/office/powerpoint/2010/main" val="3053999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EF94B809-1951-4228-9EA9-43CCAE2E1CC3}"/>
              </a:ext>
            </a:extLst>
          </p:cNvPr>
          <p:cNvSpPr>
            <a:spLocks noGrp="1"/>
          </p:cNvSpPr>
          <p:nvPr>
            <p:ph idx="1"/>
          </p:nvPr>
        </p:nvSpPr>
        <p:spPr>
          <a:xfrm>
            <a:off x="534265" y="1405414"/>
            <a:ext cx="8476661" cy="5391331"/>
          </a:xfrm>
        </p:spPr>
        <p:txBody>
          <a:bodyPr/>
          <a:lstStyle/>
          <a:p>
            <a:pPr marL="0" indent="0">
              <a:buNone/>
            </a:pPr>
            <a:r>
              <a:rPr lang="en-US" altLang="ja-JP" sz="1100" dirty="0"/>
              <a:t>IEEE802.15 Opening Plenary</a:t>
            </a:r>
          </a:p>
          <a:p>
            <a:r>
              <a:rPr lang="en-US" altLang="ja-JP" sz="1100" dirty="0"/>
              <a:t>9:00 AM – 11:00 AM Tuesday, Jan 11 2021 (UTC-05:00) Eastern Time (US &amp; Canada)</a:t>
            </a:r>
          </a:p>
          <a:p>
            <a:r>
              <a:rPr lang="en-US" altLang="ja-JP" sz="1100" dirty="0"/>
              <a:t>https://ieeesa.webex.com/ieeesa/j.php?MTID=m9e4d1f476886bc65a27d144e63fa5b2f</a:t>
            </a:r>
          </a:p>
          <a:p>
            <a:r>
              <a:rPr lang="en-US" altLang="ja-JP" sz="1100" dirty="0"/>
              <a:t>Meeting number (access code): 179 331 3622</a:t>
            </a:r>
          </a:p>
          <a:p>
            <a:r>
              <a:rPr lang="en-US" altLang="ja-JP" sz="1100" dirty="0"/>
              <a:t>Meeting password: 802-15-WGOpening</a:t>
            </a:r>
          </a:p>
          <a:p>
            <a:endParaRPr lang="en-US" altLang="ja-JP" sz="1100" dirty="0"/>
          </a:p>
          <a:p>
            <a:endParaRPr lang="en-US" altLang="ja-JP" sz="1100" dirty="0"/>
          </a:p>
          <a:p>
            <a:pPr marL="0" indent="0">
              <a:buNone/>
            </a:pPr>
            <a:r>
              <a:rPr lang="en-US" altLang="ja-JP" sz="1100" dirty="0"/>
              <a:t>IEEE 802.15 WG WNG Meeting</a:t>
            </a:r>
          </a:p>
          <a:p>
            <a:r>
              <a:rPr lang="en-US" altLang="ja-JP" sz="1100" dirty="0"/>
              <a:t>4:00 PM - 6:00 PM Wednesday, Jan 13 2021 (UTC-05:00) Eastern Time (US &amp; Canada)</a:t>
            </a:r>
          </a:p>
          <a:p>
            <a:r>
              <a:rPr lang="en-US" altLang="ja-JP" sz="1100" dirty="0"/>
              <a:t>https://ieeesa.webex.com/ieeesa/j.php?MTID=m67077df8d99f14ddda91836cbcb14703</a:t>
            </a:r>
          </a:p>
          <a:p>
            <a:r>
              <a:rPr lang="en-US" altLang="ja-JP" sz="1100" dirty="0"/>
              <a:t>Meeting number (access code): 179 472 3148</a:t>
            </a:r>
          </a:p>
          <a:p>
            <a:r>
              <a:rPr lang="en-US" altLang="ja-JP" sz="1100" dirty="0"/>
              <a:t>Meeting password: 802-15-IG-UWB</a:t>
            </a:r>
          </a:p>
          <a:p>
            <a:endParaRPr lang="en-US" altLang="ja-JP" sz="1100" dirty="0"/>
          </a:p>
          <a:p>
            <a:endParaRPr lang="en-US" altLang="ja-JP" sz="1100" dirty="0"/>
          </a:p>
          <a:p>
            <a:pPr marL="0" indent="0">
              <a:buNone/>
            </a:pPr>
            <a:r>
              <a:rPr lang="en-US" altLang="ja-JP" sz="1100" dirty="0"/>
              <a:t>IEEE802.15 Closing Plenary</a:t>
            </a:r>
          </a:p>
          <a:p>
            <a:r>
              <a:rPr lang="en-US" altLang="ja-JP" sz="1100" dirty="0"/>
              <a:t>9:00 AM -11:00 AM Thursday, Jan 21 2021 (UTC-05:00) Eastern Time (US &amp; Canada)</a:t>
            </a:r>
          </a:p>
          <a:p>
            <a:r>
              <a:rPr lang="en-US" altLang="ja-JP" sz="1100" dirty="0"/>
              <a:t>https://ieeesa.webex.com/ieeesa/j.php?MTID=m68be12763a28aa66a1fd1a08ae190901</a:t>
            </a:r>
          </a:p>
          <a:p>
            <a:r>
              <a:rPr lang="en-US" altLang="ja-JP" sz="1100" dirty="0"/>
              <a:t>Meeting number (access code): 179 121 2184</a:t>
            </a:r>
          </a:p>
          <a:p>
            <a:r>
              <a:rPr lang="en-US" altLang="ja-JP" sz="1100" dirty="0"/>
              <a:t>Meeting password: 802-15-WGClosing</a:t>
            </a:r>
            <a:endParaRPr kumimoji="1" lang="ja-JP" altLang="en-US" sz="1100" dirty="0"/>
          </a:p>
        </p:txBody>
      </p:sp>
      <p:sp>
        <p:nvSpPr>
          <p:cNvPr id="3" name="タイトル 2">
            <a:extLst>
              <a:ext uri="{FF2B5EF4-FFF2-40B4-BE49-F238E27FC236}">
                <a16:creationId xmlns:a16="http://schemas.microsoft.com/office/drawing/2014/main" id="{515428F2-E525-4508-A6CE-CCD0F2D7048B}"/>
              </a:ext>
            </a:extLst>
          </p:cNvPr>
          <p:cNvSpPr>
            <a:spLocks noGrp="1"/>
          </p:cNvSpPr>
          <p:nvPr>
            <p:ph type="title"/>
          </p:nvPr>
        </p:nvSpPr>
        <p:spPr>
          <a:xfrm>
            <a:off x="685800" y="593725"/>
            <a:ext cx="7772400" cy="596245"/>
          </a:xfrm>
        </p:spPr>
        <p:txBody>
          <a:bodyPr/>
          <a:lstStyle/>
          <a:p>
            <a:r>
              <a:rPr kumimoji="1" lang="en-US" altLang="ja-JP" sz="2000" b="1" dirty="0">
                <a:latin typeface="+mn-lt"/>
              </a:rPr>
              <a:t>CISCO </a:t>
            </a:r>
            <a:r>
              <a:rPr kumimoji="1" lang="en-US" altLang="ja-JP" sz="2000" b="1" dirty="0" err="1">
                <a:latin typeface="+mn-lt"/>
              </a:rPr>
              <a:t>Webex</a:t>
            </a:r>
            <a:r>
              <a:rPr kumimoji="1" lang="en-US" altLang="ja-JP" sz="2000" b="1" dirty="0">
                <a:latin typeface="+mn-lt"/>
              </a:rPr>
              <a:t> URL for Opening, Mid, and Closing Plenary in January Meeting, 2021</a:t>
            </a:r>
            <a:endParaRPr kumimoji="1" lang="ja-JP" altLang="en-US" sz="2000" b="1" dirty="0">
              <a:latin typeface="+mn-lt"/>
            </a:endParaRPr>
          </a:p>
        </p:txBody>
      </p:sp>
      <p:sp>
        <p:nvSpPr>
          <p:cNvPr id="4" name="スライド番号プレースホルダー 3">
            <a:extLst>
              <a:ext uri="{FF2B5EF4-FFF2-40B4-BE49-F238E27FC236}">
                <a16:creationId xmlns:a16="http://schemas.microsoft.com/office/drawing/2014/main" id="{E0819A65-2433-451D-A879-B3E06FF9BC21}"/>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5" name="日付プレースホルダー 4">
            <a:extLst>
              <a:ext uri="{FF2B5EF4-FFF2-40B4-BE49-F238E27FC236}">
                <a16:creationId xmlns:a16="http://schemas.microsoft.com/office/drawing/2014/main" id="{B0DF47E8-318A-455D-B59E-4D191A8F4537}"/>
              </a:ext>
            </a:extLst>
          </p:cNvPr>
          <p:cNvSpPr>
            <a:spLocks noGrp="1"/>
          </p:cNvSpPr>
          <p:nvPr>
            <p:ph type="dt" sz="half" idx="2"/>
          </p:nvPr>
        </p:nvSpPr>
        <p:spPr/>
        <p:txBody>
          <a:bodyPr/>
          <a:lstStyle/>
          <a:p>
            <a:r>
              <a:rPr lang="en-US" altLang="ja-JP"/>
              <a:t>January 2021</a:t>
            </a:r>
            <a:endParaRPr lang="en-US" altLang="ja-JP" dirty="0"/>
          </a:p>
        </p:txBody>
      </p:sp>
    </p:spTree>
    <p:extLst>
      <p:ext uri="{BB962C8B-B14F-4D97-AF65-F5344CB8AC3E}">
        <p14:creationId xmlns:p14="http://schemas.microsoft.com/office/powerpoint/2010/main" val="11880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1844824"/>
            <a:ext cx="8568952" cy="4114800"/>
          </a:xfrm>
        </p:spPr>
        <p:txBody>
          <a:bodyPr/>
          <a:lstStyle/>
          <a:p>
            <a:pPr marL="514350" indent="-514350">
              <a:buFont typeface="+mj-lt"/>
              <a:buAutoNum type="arabicPeriod"/>
            </a:pPr>
            <a:r>
              <a:rPr kumimoji="1" lang="en-US" altLang="ja-JP" sz="2800" dirty="0"/>
              <a:t>Chair; </a:t>
            </a:r>
          </a:p>
          <a:p>
            <a:pPr marL="0" indent="0">
              <a:buNone/>
            </a:pPr>
            <a:r>
              <a:rPr lang="en-US" altLang="ja-JP" sz="2800" dirty="0"/>
              <a:t>     </a:t>
            </a:r>
            <a:r>
              <a:rPr kumimoji="1" lang="en-US" altLang="ja-JP" sz="2800" dirty="0"/>
              <a:t>Ryuji Kohno, YNU/CWC </a:t>
            </a:r>
            <a:r>
              <a:rPr kumimoji="1" lang="en-US" altLang="ja-JP" sz="2800" dirty="0" err="1"/>
              <a:t>UofOulu</a:t>
            </a:r>
            <a:endParaRPr kumimoji="1" lang="en-US" altLang="ja-JP" sz="2800" dirty="0"/>
          </a:p>
          <a:p>
            <a:pPr marL="0" indent="0">
              <a:buNone/>
            </a:pPr>
            <a:r>
              <a:rPr lang="en-US" altLang="ja-JP" sz="2800" dirty="0"/>
              <a:t>      kohno@ynu.ac.jp</a:t>
            </a:r>
            <a:endParaRPr kumimoji="1" lang="en-US" altLang="ja-JP" sz="2800" dirty="0"/>
          </a:p>
          <a:p>
            <a:pPr marL="514350" indent="-514350">
              <a:buAutoNum type="arabicPeriod" startAt="2"/>
            </a:pPr>
            <a:r>
              <a:rPr lang="en-US" altLang="ja-JP" sz="2800" dirty="0"/>
              <a:t>Acting Secretary; </a:t>
            </a:r>
          </a:p>
          <a:p>
            <a:pPr marL="0" indent="0">
              <a:buNone/>
            </a:pPr>
            <a:r>
              <a:rPr lang="en-US" altLang="ja-JP" sz="2800" dirty="0"/>
              <a:t>     Takumi Kobayashi, YNU</a:t>
            </a:r>
          </a:p>
          <a:p>
            <a:pPr marL="0" indent="0">
              <a:buNone/>
            </a:pPr>
            <a:r>
              <a:rPr kumimoji="1" lang="en-US" altLang="ja-JP" sz="2800" dirty="0"/>
              <a:t> </a:t>
            </a:r>
            <a:r>
              <a:rPr lang="en-US" altLang="ja-JP" sz="2800" dirty="0"/>
              <a:t>     kobayashi-takumi-ch@ynu.ac.jp</a:t>
            </a:r>
            <a:endParaRPr kumimoji="1" lang="ja-JP" altLang="en-US" sz="2800" dirty="0"/>
          </a:p>
        </p:txBody>
      </p:sp>
      <p:sp>
        <p:nvSpPr>
          <p:cNvPr id="3" name="タイトル 2"/>
          <p:cNvSpPr>
            <a:spLocks noGrp="1"/>
          </p:cNvSpPr>
          <p:nvPr>
            <p:ph type="title"/>
          </p:nvPr>
        </p:nvSpPr>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14</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Interim Session</a:t>
            </a:r>
            <a:br>
              <a:rPr lang="en-US" altLang="ja-JP" dirty="0">
                <a:ea typeface="ＭＳ Ｐゴシック" pitchFamily="50" charset="-128"/>
              </a:rPr>
            </a:br>
            <a:r>
              <a:rPr lang="en-US" altLang="ja-JP" dirty="0">
                <a:ea typeface="ＭＳ Ｐゴシック" pitchFamily="50" charset="-128"/>
              </a:rPr>
              <a:t>January 13</a:t>
            </a:r>
            <a:r>
              <a:rPr lang="en-US" altLang="ja-JP" baseline="30000" dirty="0">
                <a:ea typeface="ＭＳ Ｐゴシック" pitchFamily="50" charset="-128"/>
              </a:rPr>
              <a:t>th</a:t>
            </a:r>
            <a:r>
              <a:rPr lang="en-US" altLang="ja-JP" dirty="0">
                <a:ea typeface="ＭＳ Ｐゴシック" pitchFamily="50" charset="-128"/>
              </a:rPr>
              <a:t>, 2021</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a:t>Slide </a:t>
            </a:r>
            <a:fld id="{018E0977-DC1B-42DD-B45E-59C02A783531}" type="slidenum">
              <a:rPr lang="en-US" altLang="ja-JP" smtClean="0"/>
              <a:pPr/>
              <a:t>3</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January 2021</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684483" y="1830733"/>
            <a:ext cx="7772400" cy="3730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Face to Face. Doc.# 15-20-0277-00</a:t>
            </a:r>
          </a:p>
          <a:p>
            <a:pPr lvl="1"/>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15-20-0306-00</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a:ea typeface="ＭＳ Ｐゴシック" charset="-128"/>
              </a:rPr>
              <a:t>Required notices</a:t>
            </a:r>
          </a:p>
          <a:p>
            <a:pPr lvl="1"/>
            <a:r>
              <a:rPr lang="en-US" altLang="ja-JP" sz="2400" dirty="0">
                <a:ea typeface="ＭＳ Ｐゴシック" charset="-128"/>
              </a:rPr>
              <a:t>Affiliation FAQ - http://standards.ieee.org/faqs/affiliationFAQ.html</a:t>
            </a:r>
          </a:p>
          <a:p>
            <a:pPr lvl="1"/>
            <a:r>
              <a:rPr lang="en-US" altLang="ja-JP" sz="2400" dirty="0">
                <a:ea typeface="ＭＳ Ｐゴシック" charset="-128"/>
              </a:rPr>
              <a:t>Anti-Trust FAQ - http://standards.ieee.org/resources/antitrust-guidelines.pdf</a:t>
            </a:r>
          </a:p>
          <a:p>
            <a:pPr lvl="1"/>
            <a:r>
              <a:rPr lang="en-US" altLang="ja-JP" sz="2400" dirty="0">
                <a:ea typeface="ＭＳ Ｐゴシック" charset="-128"/>
              </a:rPr>
              <a:t>Ethics - http://www.ieee.org/portal/cms_docs/about/CoE_poster.pdf</a:t>
            </a:r>
          </a:p>
          <a:p>
            <a:r>
              <a:rPr lang="en-US" altLang="ja-JP" sz="2800" dirty="0">
                <a:ea typeface="ＭＳ Ｐゴシック" charset="-128"/>
              </a:rPr>
              <a:t>Chair and Secretary</a:t>
            </a:r>
          </a:p>
          <a:p>
            <a:pPr lvl="1"/>
            <a:r>
              <a:rPr lang="en-US" altLang="ja-JP" sz="2400" dirty="0">
                <a:ea typeface="ＭＳ Ｐゴシック" charset="-128"/>
              </a:rPr>
              <a:t>Chair is Ryuji Kohno(YNU/CWC </a:t>
            </a:r>
            <a:r>
              <a:rPr lang="en-US" altLang="ja-JP" sz="2400" dirty="0" err="1">
                <a:ea typeface="ＭＳ Ｐゴシック" charset="-128"/>
              </a:rPr>
              <a:t>UofOulu</a:t>
            </a:r>
            <a:r>
              <a:rPr lang="en-US" altLang="ja-JP" sz="2400" dirty="0">
                <a:ea typeface="ＭＳ Ｐゴシック" charset="-128"/>
              </a:rPr>
              <a:t>)</a:t>
            </a:r>
          </a:p>
          <a:p>
            <a:pPr lvl="1"/>
            <a:r>
              <a:rPr lang="en-US" altLang="ja-JP" sz="2400" dirty="0">
                <a:ea typeface="ＭＳ Ｐゴシック" charset="-128"/>
              </a:rPr>
              <a:t>Secretary is Takumi Kobayashi(YNU)</a:t>
            </a:r>
          </a:p>
          <a:p>
            <a:pPr lvl="1"/>
            <a:endParaRPr lang="en-US" altLang="ja-JP" sz="2000" dirty="0">
              <a:ea typeface="ＭＳ Ｐゴシック" charset="-128"/>
            </a:endParaRPr>
          </a:p>
          <a:p>
            <a:pPr lvl="1"/>
            <a:endParaRPr lang="en-US" altLang="ja-JP" sz="2000" dirty="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6</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7</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a:t>		IEEE-SA Standards Boards Bylaws</a:t>
            </a:r>
          </a:p>
          <a:p>
            <a:pPr lvl="1">
              <a:lnSpc>
                <a:spcPct val="90000"/>
              </a:lnSpc>
              <a:buFont typeface="Monotype Sorts" pitchFamily="2" charset="2"/>
              <a:buNone/>
            </a:pPr>
            <a:r>
              <a:rPr lang="en-US" altLang="ja-JP" sz="2100" kern="0" dirty="0">
                <a:ea typeface="ＭＳ Ｐゴシック" charset="-128"/>
              </a:rPr>
              <a:t>		</a:t>
            </a:r>
            <a:r>
              <a:rPr lang="en-US" altLang="ja-JP" sz="2100" i="1" kern="0" dirty="0">
                <a:ea typeface="ＭＳ Ｐゴシック" charset="-128"/>
              </a:rPr>
              <a:t>http://standards.ieee.org/develop/policies/bylaws/sect6-7.html#6</a:t>
            </a:r>
          </a:p>
          <a:p>
            <a:pPr lvl="1">
              <a:lnSpc>
                <a:spcPct val="90000"/>
              </a:lnSpc>
              <a:buFont typeface="Monotype Sorts" pitchFamily="2" charset="2"/>
              <a:buNone/>
            </a:pPr>
            <a:r>
              <a:rPr lang="en-GB" sz="2400" kern="0" dirty="0"/>
              <a:t>		IEEE-SA Standards Board Operations Manual</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http://standards.ieee.org/develop/policies/opman/sect6.html#6.3</a:t>
            </a:r>
            <a:endParaRPr lang="en-US" altLang="ja-JP" sz="2400" kern="0" dirty="0">
              <a:ea typeface="ＭＳ Ｐゴシック" charset="-128"/>
            </a:endParaRPr>
          </a:p>
          <a:p>
            <a:pPr lvl="1">
              <a:lnSpc>
                <a:spcPct val="90000"/>
              </a:lnSpc>
              <a:buFont typeface="Monotype Sorts" pitchFamily="2" charset="2"/>
              <a:buNone/>
            </a:pPr>
            <a:r>
              <a:rPr lang="en-US" altLang="ja-JP" sz="2400" kern="0" dirty="0">
                <a:ea typeface="ＭＳ Ｐゴシック" charset="-128"/>
                <a:cs typeface="Times New Roman" pitchFamily="18" charset="0"/>
              </a:rPr>
              <a:t>	Material about the patent policy is available at</a:t>
            </a:r>
            <a:r>
              <a:rPr lang="en-US" altLang="ja-JP" sz="2400" kern="0" dirty="0">
                <a:ea typeface="ＭＳ Ｐゴシック" charset="-128"/>
              </a:rPr>
              <a:t> </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8</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28297</TotalTime>
  <Words>2322</Words>
  <Application>Microsoft Office PowerPoint</Application>
  <PresentationFormat>画面に合わせる (4:3)</PresentationFormat>
  <Paragraphs>250</Paragraphs>
  <Slides>14</Slides>
  <Notes>11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Monotype Sorts</vt:lpstr>
      <vt:lpstr>游ゴシック</vt:lpstr>
      <vt:lpstr>Arial</vt:lpstr>
      <vt:lpstr>Times New Roman</vt:lpstr>
      <vt:lpstr>IEEE-P802_15</vt:lpstr>
      <vt:lpstr>PowerPoint プレゼンテーション</vt:lpstr>
      <vt:lpstr>IEEE 802.15 IG DEP   Opening Information  Virtual Interim Session January 13th, 2021</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Agenda items for the week</vt:lpstr>
      <vt:lpstr>IG DEP schedule in January 2021</vt:lpstr>
      <vt:lpstr>CISCO Webex URL for IG-DEP in January Meeting, 2021</vt:lpstr>
      <vt:lpstr>CISCO Webex URL for Opening, Mid, and Closing Plenary in January Meeting, 2021</vt:lpstr>
      <vt:lpstr>Contacts and Conference call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kohno@ynu.ac.jp</cp:lastModifiedBy>
  <cp:revision>15</cp:revision>
  <dcterms:created xsi:type="dcterms:W3CDTF">2020-12-17T10:56:09Z</dcterms:created>
  <dcterms:modified xsi:type="dcterms:W3CDTF">2021-01-12T12:45:14Z</dcterms:modified>
</cp:coreProperties>
</file>