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bookmarkIdSeed="2">
  <p:sldMasterIdLst>
    <p:sldMasterId id="2147483648" r:id="rId1"/>
  </p:sldMasterIdLst>
  <p:notesMasterIdLst>
    <p:notesMasterId r:id="rId7"/>
  </p:notesMasterIdLst>
  <p:sldIdLst>
    <p:sldId id="295" r:id="rId2"/>
    <p:sldId id="341" r:id="rId3"/>
    <p:sldId id="342" r:id="rId4"/>
    <p:sldId id="346" r:id="rId5"/>
    <p:sldId id="345" r:id="rId6"/>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bg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bg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bg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bg1"/>
        </a:solidFill>
        <a:latin typeface="Times New Roman" pitchFamily="18" charset="0"/>
        <a:ea typeface="MS PGothic" pitchFamily="34" charset="-128"/>
        <a:cs typeface="+mn-cs"/>
      </a:defRPr>
    </a:lvl9pPr>
  </p:defaultTextStyle>
  <p:extLst>
    <p:ext uri="{521415D9-36F7-43E2-AB2F-B90AF26B5E84}">
      <p14:sectionLst xmlns:p14="http://schemas.microsoft.com/office/powerpoint/2010/main">
        <p14:section name="Header slides" id="{C1882743-BA21-49AE-8E74-95FDC8C3712F}">
          <p14:sldIdLst>
            <p14:sldId id="295"/>
            <p14:sldId id="341"/>
            <p14:sldId id="342"/>
            <p14:sldId id="346"/>
            <p14:sldId id="34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455" autoAdjust="0"/>
    <p:restoredTop sz="97518" autoAdjust="0"/>
  </p:normalViewPr>
  <p:slideViewPr>
    <p:cSldViewPr>
      <p:cViewPr varScale="1">
        <p:scale>
          <a:sx n="129" d="100"/>
          <a:sy n="129" d="100"/>
        </p:scale>
        <p:origin x="132" y="888"/>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126" d="100"/>
          <a:sy n="126" d="100"/>
        </p:scale>
        <p:origin x="196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AutoShape 1"/>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19" name="AutoShape 2"/>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0" name="AutoShape 3"/>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1" name="AutoShape 4"/>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2" name="AutoShape 5"/>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3" name="Text Box 6"/>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2" name="Rectangle 7"/>
          <p:cNvSpPr>
            <a:spLocks noGrp="1" noChangeArrowheads="1"/>
          </p:cNvSpPr>
          <p:nvPr>
            <p:ph type="dt"/>
          </p:nvPr>
        </p:nvSpPr>
        <p:spPr bwMode="auto">
          <a:xfrm>
            <a:off x="646113" y="85725"/>
            <a:ext cx="2700337" cy="211138"/>
          </a:xfrm>
          <a:prstGeom prst="rect">
            <a:avLst/>
          </a:prstGeom>
          <a:noFill/>
          <a:ln>
            <a:noFill/>
          </a:ln>
          <a:effectLst/>
          <a:extLst>
            <a:ext uri="{FAA26D3D-D897-4be2-8F04-BA451C77F1D7}"/>
          </a:ex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9225" name="Rectangle 8"/>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p:cNvSpPr>
            <a:spLocks noGrp="1" noChangeArrowheads="1"/>
          </p:cNvSpPr>
          <p:nvPr>
            <p:ph type="body"/>
          </p:nvPr>
        </p:nvSpPr>
        <p:spPr bwMode="auto">
          <a:xfrm>
            <a:off x="914400" y="4387850"/>
            <a:ext cx="5021263" cy="4148138"/>
          </a:xfrm>
          <a:prstGeom prst="rect">
            <a:avLst/>
          </a:prstGeom>
          <a:noFill/>
          <a:ln>
            <a:noFill/>
          </a:ln>
          <a:effectLst/>
          <a:extLst>
            <a:ext uri="{FAA26D3D-D897-4be2-8F04-BA451C77F1D7}"/>
          </a:ex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9227" name="Text Box 10"/>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4" name="Rectangle 11"/>
          <p:cNvSpPr>
            <a:spLocks noGrp="1" noChangeArrowheads="1"/>
          </p:cNvSpPr>
          <p:nvPr>
            <p:ph type="sldNum"/>
          </p:nvPr>
        </p:nvSpPr>
        <p:spPr bwMode="auto">
          <a:xfrm>
            <a:off x="2901950" y="8942388"/>
            <a:ext cx="784225" cy="730250"/>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47537694-A7F7-46DA-8595-88100B154C2F}" type="slidenum">
              <a:rPr lang="en-US" altLang="en-US"/>
              <a:pPr>
                <a:defRPr/>
              </a:pPr>
              <a:t>‹#›</a:t>
            </a:fld>
            <a:endParaRPr lang="en-US" altLang="en-US"/>
          </a:p>
        </p:txBody>
      </p:sp>
      <p:sp>
        <p:nvSpPr>
          <p:cNvPr id="25613" name="Rectangle 12"/>
          <p:cNvSpPr>
            <a:spLocks noChangeArrowheads="1"/>
          </p:cNvSpPr>
          <p:nvPr/>
        </p:nvSpPr>
        <p:spPr bwMode="auto">
          <a:xfrm>
            <a:off x="715963" y="8942388"/>
            <a:ext cx="2255837"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9230" name="Line 13"/>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9231" name="Line 14"/>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322645553"/>
      </p:ext>
    </p:extLst>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CH"/>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47537694-A7F7-46DA-8595-88100B154C2F}" type="slidenum">
              <a:rPr lang="en-US" altLang="en-US" smtClean="0"/>
              <a:pPr>
                <a:defRPr/>
              </a:pPr>
              <a:t>1</a:t>
            </a:fld>
            <a:endParaRPr lang="en-US" altLang="en-US"/>
          </a:p>
        </p:txBody>
      </p:sp>
    </p:spTree>
    <p:extLst>
      <p:ext uri="{BB962C8B-B14F-4D97-AF65-F5344CB8AC3E}">
        <p14:creationId xmlns:p14="http://schemas.microsoft.com/office/powerpoint/2010/main" val="16701385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CH"/>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47537694-A7F7-46DA-8595-88100B154C2F}" type="slidenum">
              <a:rPr lang="en-US" altLang="en-US" smtClean="0"/>
              <a:pPr>
                <a:defRPr/>
              </a:pPr>
              <a:t>2</a:t>
            </a:fld>
            <a:endParaRPr lang="en-US" altLang="en-US"/>
          </a:p>
        </p:txBody>
      </p:sp>
    </p:spTree>
    <p:extLst>
      <p:ext uri="{BB962C8B-B14F-4D97-AF65-F5344CB8AC3E}">
        <p14:creationId xmlns:p14="http://schemas.microsoft.com/office/powerpoint/2010/main" val="2631460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CH"/>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47537694-A7F7-46DA-8595-88100B154C2F}" type="slidenum">
              <a:rPr lang="en-US" altLang="en-US" smtClean="0"/>
              <a:pPr>
                <a:defRPr/>
              </a:pPr>
              <a:t>3</a:t>
            </a:fld>
            <a:endParaRPr lang="en-US" altLang="en-US"/>
          </a:p>
        </p:txBody>
      </p:sp>
    </p:spTree>
    <p:extLst>
      <p:ext uri="{BB962C8B-B14F-4D97-AF65-F5344CB8AC3E}">
        <p14:creationId xmlns:p14="http://schemas.microsoft.com/office/powerpoint/2010/main" val="17268828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CH"/>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47537694-A7F7-46DA-8595-88100B154C2F}" type="slidenum">
              <a:rPr lang="en-US" altLang="en-US" smtClean="0"/>
              <a:pPr>
                <a:defRPr/>
              </a:pPr>
              <a:t>4</a:t>
            </a:fld>
            <a:endParaRPr lang="en-US" altLang="en-US"/>
          </a:p>
        </p:txBody>
      </p:sp>
    </p:spTree>
    <p:extLst>
      <p:ext uri="{BB962C8B-B14F-4D97-AF65-F5344CB8AC3E}">
        <p14:creationId xmlns:p14="http://schemas.microsoft.com/office/powerpoint/2010/main" val="9104542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CH"/>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47537694-A7F7-46DA-8595-88100B154C2F}" type="slidenum">
              <a:rPr lang="en-US" altLang="en-US" smtClean="0"/>
              <a:pPr>
                <a:defRPr/>
              </a:pPr>
              <a:t>5</a:t>
            </a:fld>
            <a:endParaRPr lang="en-US" altLang="en-US"/>
          </a:p>
        </p:txBody>
      </p:sp>
    </p:spTree>
    <p:extLst>
      <p:ext uri="{BB962C8B-B14F-4D97-AF65-F5344CB8AC3E}">
        <p14:creationId xmlns:p14="http://schemas.microsoft.com/office/powerpoint/2010/main" val="13561435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330596D8-28CD-42D5-B3DE-99B279DE29E0}" type="slidenum">
              <a:rPr lang="en-US" altLang="en-US"/>
              <a:pPr>
                <a:defRPr/>
              </a:pPr>
              <a:t>‹#›</a:t>
            </a:fld>
            <a:endParaRPr lang="en-US" altLang="en-US"/>
          </a:p>
        </p:txBody>
      </p:sp>
    </p:spTree>
    <p:extLst>
      <p:ext uri="{BB962C8B-B14F-4D97-AF65-F5344CB8AC3E}">
        <p14:creationId xmlns:p14="http://schemas.microsoft.com/office/powerpoint/2010/main" val="3785515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3FD6E06B-351D-4D0E-A468-C3175BB5315F}" type="slidenum">
              <a:rPr lang="en-US" altLang="en-US"/>
              <a:pPr>
                <a:defRPr/>
              </a:pPr>
              <a:t>‹#›</a:t>
            </a:fld>
            <a:endParaRPr lang="en-US" altLang="en-US"/>
          </a:p>
        </p:txBody>
      </p:sp>
    </p:spTree>
    <p:extLst>
      <p:ext uri="{BB962C8B-B14F-4D97-AF65-F5344CB8AC3E}">
        <p14:creationId xmlns:p14="http://schemas.microsoft.com/office/powerpoint/2010/main" val="1889502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81DF489E-2A57-435E-A460-8A0873096F61}" type="slidenum">
              <a:rPr lang="en-US" altLang="en-US"/>
              <a:pPr>
                <a:defRPr/>
              </a:pPr>
              <a:t>‹#›</a:t>
            </a:fld>
            <a:endParaRPr lang="en-US" altLang="en-US"/>
          </a:p>
        </p:txBody>
      </p:sp>
    </p:spTree>
    <p:extLst>
      <p:ext uri="{BB962C8B-B14F-4D97-AF65-F5344CB8AC3E}">
        <p14:creationId xmlns:p14="http://schemas.microsoft.com/office/powerpoint/2010/main" val="2274624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47FEA2D7-397E-4665-BF89-4A90B4EF3FFA}" type="slidenum">
              <a:rPr lang="en-US" altLang="en-US"/>
              <a:pPr>
                <a:defRPr/>
              </a:pPr>
              <a:t>‹#›</a:t>
            </a:fld>
            <a:endParaRPr lang="en-US" altLang="en-US"/>
          </a:p>
        </p:txBody>
      </p:sp>
    </p:spTree>
    <p:extLst>
      <p:ext uri="{BB962C8B-B14F-4D97-AF65-F5344CB8AC3E}">
        <p14:creationId xmlns:p14="http://schemas.microsoft.com/office/powerpoint/2010/main" val="3087668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EF213FE4-07A3-403E-A300-2E04B29DBD09}" type="slidenum">
              <a:rPr lang="en-US" altLang="en-US"/>
              <a:pPr>
                <a:defRPr/>
              </a:pPr>
              <a:t>‹#›</a:t>
            </a:fld>
            <a:endParaRPr lang="en-US" altLang="en-US"/>
          </a:p>
        </p:txBody>
      </p:sp>
    </p:spTree>
    <p:extLst>
      <p:ext uri="{BB962C8B-B14F-4D97-AF65-F5344CB8AC3E}">
        <p14:creationId xmlns:p14="http://schemas.microsoft.com/office/powerpoint/2010/main" val="1510416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242334" y="1371600"/>
            <a:ext cx="4161730"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94217" y="1371600"/>
            <a:ext cx="41634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p:cNvSpPr>
            <a:spLocks noGrp="1" noChangeArrowheads="1"/>
          </p:cNvSpPr>
          <p:nvPr>
            <p:ph type="sldNum" idx="10"/>
          </p:nvPr>
        </p:nvSpPr>
        <p:spPr>
          <a:ln/>
        </p:spPr>
        <p:txBody>
          <a:bodyPr/>
          <a:lstStyle>
            <a:lvl1pPr>
              <a:defRPr/>
            </a:lvl1pPr>
          </a:lstStyle>
          <a:p>
            <a:pPr>
              <a:defRPr/>
            </a:pPr>
            <a:r>
              <a:rPr lang="en-US" altLang="en-US"/>
              <a:t>Slide </a:t>
            </a:r>
            <a:fld id="{C0D8C90F-ACEC-4D95-A7DE-148ECBA24D61}" type="slidenum">
              <a:rPr lang="en-US" altLang="en-US"/>
              <a:pPr>
                <a:defRPr/>
              </a:pPr>
              <a:t>‹#›</a:t>
            </a:fld>
            <a:endParaRPr lang="en-US" altLang="en-US"/>
          </a:p>
        </p:txBody>
      </p:sp>
    </p:spTree>
    <p:extLst>
      <p:ext uri="{BB962C8B-B14F-4D97-AF65-F5344CB8AC3E}">
        <p14:creationId xmlns:p14="http://schemas.microsoft.com/office/powerpoint/2010/main" val="1610321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p:cNvSpPr>
            <a:spLocks noGrp="1" noChangeArrowheads="1"/>
          </p:cNvSpPr>
          <p:nvPr>
            <p:ph type="sldNum" idx="10"/>
          </p:nvPr>
        </p:nvSpPr>
        <p:spPr>
          <a:ln/>
        </p:spPr>
        <p:txBody>
          <a:bodyPr/>
          <a:lstStyle>
            <a:lvl1pPr>
              <a:defRPr/>
            </a:lvl1pPr>
          </a:lstStyle>
          <a:p>
            <a:pPr>
              <a:defRPr/>
            </a:pPr>
            <a:r>
              <a:rPr lang="en-US" altLang="en-US"/>
              <a:t>Slide </a:t>
            </a:r>
            <a:fld id="{CBCB899E-B21D-4BCF-BCE2-88D9A84BBFD9}" type="slidenum">
              <a:rPr lang="en-US" altLang="en-US"/>
              <a:pPr>
                <a:defRPr/>
              </a:pPr>
              <a:t>‹#›</a:t>
            </a:fld>
            <a:endParaRPr lang="en-US" altLang="en-US"/>
          </a:p>
        </p:txBody>
      </p:sp>
    </p:spTree>
    <p:extLst>
      <p:ext uri="{BB962C8B-B14F-4D97-AF65-F5344CB8AC3E}">
        <p14:creationId xmlns:p14="http://schemas.microsoft.com/office/powerpoint/2010/main" val="3820256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p:cNvSpPr>
            <a:spLocks noGrp="1" noChangeArrowheads="1"/>
          </p:cNvSpPr>
          <p:nvPr>
            <p:ph type="sldNum" idx="10"/>
          </p:nvPr>
        </p:nvSpPr>
        <p:spPr>
          <a:ln/>
        </p:spPr>
        <p:txBody>
          <a:bodyPr/>
          <a:lstStyle>
            <a:lvl1pPr>
              <a:defRPr/>
            </a:lvl1pPr>
          </a:lstStyle>
          <a:p>
            <a:pPr>
              <a:defRPr/>
            </a:pPr>
            <a:r>
              <a:rPr lang="en-US" altLang="en-US"/>
              <a:t>Slide </a:t>
            </a:r>
            <a:fld id="{93ADCB80-EC57-474B-A18B-3E8D081C791D}" type="slidenum">
              <a:rPr lang="en-US" altLang="en-US"/>
              <a:pPr>
                <a:defRPr/>
              </a:pPr>
              <a:t>‹#›</a:t>
            </a:fld>
            <a:endParaRPr lang="en-US" altLang="en-US"/>
          </a:p>
        </p:txBody>
      </p:sp>
    </p:spTree>
    <p:extLst>
      <p:ext uri="{BB962C8B-B14F-4D97-AF65-F5344CB8AC3E}">
        <p14:creationId xmlns:p14="http://schemas.microsoft.com/office/powerpoint/2010/main" val="3375987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sldNum" idx="10"/>
          </p:nvPr>
        </p:nvSpPr>
        <p:spPr>
          <a:ln/>
        </p:spPr>
        <p:txBody>
          <a:bodyPr/>
          <a:lstStyle>
            <a:lvl1pPr>
              <a:defRPr/>
            </a:lvl1pPr>
          </a:lstStyle>
          <a:p>
            <a:pPr>
              <a:defRPr/>
            </a:pPr>
            <a:r>
              <a:rPr lang="en-US" altLang="en-US"/>
              <a:t>Slide </a:t>
            </a:r>
            <a:fld id="{9C9E2A97-2E3E-40FD-AD8E-7D5EECFC766A}" type="slidenum">
              <a:rPr lang="en-US" altLang="en-US"/>
              <a:pPr>
                <a:defRPr/>
              </a:pPr>
              <a:t>‹#›</a:t>
            </a:fld>
            <a:endParaRPr lang="en-US" altLang="en-US"/>
          </a:p>
        </p:txBody>
      </p:sp>
    </p:spTree>
    <p:extLst>
      <p:ext uri="{BB962C8B-B14F-4D97-AF65-F5344CB8AC3E}">
        <p14:creationId xmlns:p14="http://schemas.microsoft.com/office/powerpoint/2010/main" val="3709021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p:cNvSpPr>
            <a:spLocks noGrp="1" noChangeArrowheads="1"/>
          </p:cNvSpPr>
          <p:nvPr>
            <p:ph type="sldNum" idx="10"/>
          </p:nvPr>
        </p:nvSpPr>
        <p:spPr>
          <a:ln/>
        </p:spPr>
        <p:txBody>
          <a:bodyPr/>
          <a:lstStyle>
            <a:lvl1pPr>
              <a:defRPr/>
            </a:lvl1pPr>
          </a:lstStyle>
          <a:p>
            <a:pPr>
              <a:defRPr/>
            </a:pPr>
            <a:r>
              <a:rPr lang="en-US" altLang="en-US"/>
              <a:t>Slide </a:t>
            </a:r>
            <a:fld id="{BF93E57A-DC72-4A5B-8EFF-AAA54AC9DB2C}" type="slidenum">
              <a:rPr lang="en-US" altLang="en-US"/>
              <a:pPr>
                <a:defRPr/>
              </a:pPr>
              <a:t>‹#›</a:t>
            </a:fld>
            <a:endParaRPr lang="en-US" altLang="en-US"/>
          </a:p>
        </p:txBody>
      </p:sp>
    </p:spTree>
    <p:extLst>
      <p:ext uri="{BB962C8B-B14F-4D97-AF65-F5344CB8AC3E}">
        <p14:creationId xmlns:p14="http://schemas.microsoft.com/office/powerpoint/2010/main" val="648837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p:cNvSpPr>
            <a:spLocks noGrp="1" noChangeArrowheads="1"/>
          </p:cNvSpPr>
          <p:nvPr>
            <p:ph type="sldNum" idx="10"/>
          </p:nvPr>
        </p:nvSpPr>
        <p:spPr>
          <a:ln/>
        </p:spPr>
        <p:txBody>
          <a:bodyPr/>
          <a:lstStyle>
            <a:lvl1pPr>
              <a:defRPr/>
            </a:lvl1pPr>
          </a:lstStyle>
          <a:p>
            <a:pPr>
              <a:defRPr/>
            </a:pPr>
            <a:r>
              <a:rPr lang="en-US" altLang="en-US"/>
              <a:t>Slide </a:t>
            </a:r>
            <a:fld id="{33B89E2B-5F59-45BB-92B5-93C8F6B1F11D}" type="slidenum">
              <a:rPr lang="en-US" altLang="en-US"/>
              <a:pPr>
                <a:defRPr/>
              </a:pPr>
              <a:t>‹#›</a:t>
            </a:fld>
            <a:endParaRPr lang="en-US" altLang="en-US"/>
          </a:p>
        </p:txBody>
      </p:sp>
    </p:spTree>
    <p:extLst>
      <p:ext uri="{BB962C8B-B14F-4D97-AF65-F5344CB8AC3E}">
        <p14:creationId xmlns:p14="http://schemas.microsoft.com/office/powerpoint/2010/main" val="350381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ChangeArrowheads="1"/>
          </p:cNvSpPr>
          <p:nvPr/>
        </p:nvSpPr>
        <p:spPr bwMode="auto">
          <a:xfrm>
            <a:off x="4930080" y="412750"/>
            <a:ext cx="3962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a:t>
            </a:r>
            <a:r>
              <a:rPr lang="en-US" sz="1200" b="1" i="0" kern="1200" dirty="0">
                <a:solidFill>
                  <a:schemeClr val="tx1"/>
                </a:solidFill>
                <a:effectLst/>
                <a:latin typeface="Times New Roman" pitchFamily="18" charset="0"/>
                <a:ea typeface="MS PGothic" pitchFamily="34" charset="-128"/>
                <a:cs typeface="+mn-cs"/>
              </a:rPr>
              <a:t>15-20-0395-00-wng0</a:t>
            </a:r>
            <a:r>
              <a:rPr lang="en-US" dirty="0">
                <a:solidFill>
                  <a:schemeClr val="tx1"/>
                </a:solidFill>
              </a:rPr>
              <a:t>.</a:t>
            </a:r>
            <a:endParaRPr lang="en-GB" altLang="en-US" b="1" dirty="0">
              <a:solidFill>
                <a:schemeClr val="tx1"/>
              </a:solidFill>
            </a:endParaRPr>
          </a:p>
        </p:txBody>
      </p:sp>
      <p:sp>
        <p:nvSpPr>
          <p:cNvPr id="1027" name="Line 2"/>
          <p:cNvSpPr>
            <a:spLocks noChangeShapeType="1"/>
          </p:cNvSpPr>
          <p:nvPr/>
        </p:nvSpPr>
        <p:spPr bwMode="auto">
          <a:xfrm>
            <a:off x="237131" y="609576"/>
            <a:ext cx="8669738" cy="1636"/>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p:cNvSpPr>
            <a:spLocks noChangeShapeType="1"/>
          </p:cNvSpPr>
          <p:nvPr/>
        </p:nvSpPr>
        <p:spPr bwMode="auto">
          <a:xfrm>
            <a:off x="117525" y="6477000"/>
            <a:ext cx="890895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p:cNvSpPr txBox="1">
            <a:spLocks noChangeArrowheads="1"/>
          </p:cNvSpPr>
          <p:nvPr/>
        </p:nvSpPr>
        <p:spPr bwMode="auto">
          <a:xfrm>
            <a:off x="251520" y="341288"/>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December 2020</a:t>
            </a:r>
          </a:p>
        </p:txBody>
      </p:sp>
      <p:sp>
        <p:nvSpPr>
          <p:cNvPr id="1031" name="Rectangle 7"/>
          <p:cNvSpPr>
            <a:spLocks noGrp="1" noChangeArrowheads="1"/>
          </p:cNvSpPr>
          <p:nvPr>
            <p:ph type="title"/>
          </p:nvPr>
        </p:nvSpPr>
        <p:spPr bwMode="auto">
          <a:xfrm>
            <a:off x="197523" y="685801"/>
            <a:ext cx="8742976" cy="5829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p:cNvSpPr>
            <a:spLocks noGrp="1" noChangeArrowheads="1"/>
          </p:cNvSpPr>
          <p:nvPr>
            <p:ph type="body" idx="1"/>
          </p:nvPr>
        </p:nvSpPr>
        <p:spPr bwMode="auto">
          <a:xfrm>
            <a:off x="195046" y="1371600"/>
            <a:ext cx="8753908"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a:p>
            <a:pPr lvl="4"/>
            <a:r>
              <a:rPr lang="en-GB" altLang="en-US"/>
              <a:t>Eighth Outline Level</a:t>
            </a:r>
          </a:p>
          <a:p>
            <a:pPr lvl="4"/>
            <a:r>
              <a:rPr lang="en-GB" altLang="en-US"/>
              <a:t>Ninth Outline Level</a:t>
            </a:r>
          </a:p>
        </p:txBody>
      </p:sp>
      <p:sp>
        <p:nvSpPr>
          <p:cNvPr id="3" name="Rectangle 9"/>
          <p:cNvSpPr>
            <a:spLocks noGrp="1" noChangeArrowheads="1"/>
          </p:cNvSpPr>
          <p:nvPr>
            <p:ph type="sldNum"/>
          </p:nvPr>
        </p:nvSpPr>
        <p:spPr bwMode="auto">
          <a:xfrm>
            <a:off x="4261084" y="6475413"/>
            <a:ext cx="690094" cy="1092200"/>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r>
              <a:rPr lang="en-US" altLang="en-US"/>
              <a:t>Slide </a:t>
            </a:r>
            <a:fld id="{F35EFC9A-3130-490E-9196-E8ED9688F50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52400" y="838200"/>
            <a:ext cx="8839200" cy="5478423"/>
          </a:xfrm>
          <a:prstGeom prst="rect">
            <a:avLst/>
          </a:prstGeom>
          <a:noFill/>
          <a:ln w="12700">
            <a:noFill/>
            <a:miter lim="800000"/>
            <a:headEnd type="none" w="sm" len="sm"/>
            <a:tailEnd type="none" w="sm" len="sm"/>
          </a:ln>
          <a:effec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defTabSz="914400">
              <a:defRPr/>
            </a:pPr>
            <a:endParaRPr lang="en-US" sz="1600" dirty="0">
              <a:solidFill>
                <a:srgbClr val="000000"/>
              </a:solidFill>
              <a:ea typeface="ＭＳ Ｐゴシック" pitchFamily="-65" charset="-128"/>
            </a:endParaRPr>
          </a:p>
          <a:p>
            <a:pPr defTabSz="914400">
              <a:spcBef>
                <a:spcPts val="0"/>
              </a:spcBef>
              <a:spcAft>
                <a:spcPts val="0"/>
              </a:spcAft>
              <a:defRPr/>
            </a:pPr>
            <a:r>
              <a:rPr lang="en-US" sz="1600" b="1" dirty="0">
                <a:solidFill>
                  <a:srgbClr val="000000"/>
                </a:solidFill>
                <a:ea typeface="ＭＳ Ｐゴシック" pitchFamily="-65" charset="-128"/>
              </a:rPr>
              <a:t>Submission Title:</a:t>
            </a:r>
            <a:r>
              <a:rPr lang="en-US" sz="1600" dirty="0">
                <a:solidFill>
                  <a:srgbClr val="000000"/>
                </a:solidFill>
                <a:ea typeface="ＭＳ Ｐゴシック" pitchFamily="-65" charset="-128"/>
              </a:rPr>
              <a:t> [Proposal for directions of UWB]</a:t>
            </a:r>
          </a:p>
          <a:p>
            <a:pPr defTabSz="914400">
              <a:spcBef>
                <a:spcPts val="0"/>
              </a:spcBef>
              <a:spcAft>
                <a:spcPts val="0"/>
              </a:spcAft>
              <a:defRPr/>
            </a:pPr>
            <a:r>
              <a:rPr lang="en-US" sz="1600" dirty="0">
                <a:solidFill>
                  <a:srgbClr val="000000"/>
                </a:solidFill>
                <a:ea typeface="ＭＳ Ｐゴシック" pitchFamily="-65" charset="-128"/>
              </a:rPr>
              <a:t>	</a:t>
            </a:r>
          </a:p>
          <a:p>
            <a:pPr defTabSz="914400">
              <a:spcBef>
                <a:spcPts val="0"/>
              </a:spcBef>
              <a:spcAft>
                <a:spcPts val="0"/>
              </a:spcAft>
              <a:defRPr/>
            </a:pPr>
            <a:r>
              <a:rPr lang="en-US" sz="1600" b="1" dirty="0">
                <a:solidFill>
                  <a:srgbClr val="000000"/>
                </a:solidFill>
                <a:ea typeface="ＭＳ Ｐゴシック" pitchFamily="-65" charset="-128"/>
              </a:rPr>
              <a:t>Date Submitted: </a:t>
            </a:r>
            <a:r>
              <a:rPr lang="en-US" sz="1600" dirty="0">
                <a:solidFill>
                  <a:srgbClr val="000000"/>
                </a:solidFill>
                <a:ea typeface="ＭＳ Ｐゴシック" pitchFamily="-65" charset="-128"/>
              </a:rPr>
              <a:t>[</a:t>
            </a:r>
            <a:r>
              <a:rPr lang="en-US" sz="1600" dirty="0">
                <a:solidFill>
                  <a:schemeClr val="tx1"/>
                </a:solidFill>
                <a:ea typeface="ＭＳ Ｐゴシック" pitchFamily="-65" charset="-128"/>
              </a:rPr>
              <a:t>15 December 2020</a:t>
            </a:r>
            <a:r>
              <a:rPr lang="en-US" sz="1600" dirty="0">
                <a:solidFill>
                  <a:srgbClr val="000000"/>
                </a:solidFill>
                <a:ea typeface="ＭＳ Ｐゴシック" pitchFamily="-65" charset="-128"/>
              </a:rPr>
              <a:t>]	</a:t>
            </a:r>
          </a:p>
          <a:p>
            <a:pPr>
              <a:spcBef>
                <a:spcPts val="0"/>
              </a:spcBef>
              <a:spcAft>
                <a:spcPts val="0"/>
              </a:spcAft>
            </a:pPr>
            <a:endParaRPr lang="en-US" sz="1600" b="1" dirty="0">
              <a:solidFill>
                <a:srgbClr val="000000"/>
              </a:solidFill>
              <a:ea typeface="ＭＳ Ｐゴシック" pitchFamily="-65" charset="-128"/>
            </a:endParaRPr>
          </a:p>
          <a:p>
            <a:pPr>
              <a:spcBef>
                <a:spcPts val="0"/>
              </a:spcBef>
              <a:spcAft>
                <a:spcPts val="0"/>
              </a:spcAft>
            </a:pPr>
            <a:r>
              <a:rPr lang="en-US" sz="1600" b="1" dirty="0">
                <a:solidFill>
                  <a:srgbClr val="000000"/>
                </a:solidFill>
                <a:ea typeface="ＭＳ Ｐゴシック" pitchFamily="-65" charset="-128"/>
              </a:rPr>
              <a:t>Source:</a:t>
            </a:r>
            <a:r>
              <a:rPr lang="en-US" sz="1600" b="1" dirty="0">
                <a:solidFill>
                  <a:schemeClr val="tx1"/>
                </a:solidFill>
                <a:ea typeface="ＭＳ Ｐゴシック" pitchFamily="-65" charset="-128"/>
              </a:rPr>
              <a:t> 	</a:t>
            </a:r>
            <a:r>
              <a:rPr lang="en-US" sz="1600" dirty="0">
                <a:solidFill>
                  <a:schemeClr val="tx1"/>
                </a:solidFill>
              </a:rPr>
              <a:t>David Barras [3db Access, Switzerland] </a:t>
            </a:r>
          </a:p>
          <a:p>
            <a:pPr>
              <a:spcBef>
                <a:spcPts val="0"/>
              </a:spcBef>
              <a:spcAft>
                <a:spcPts val="0"/>
              </a:spcAft>
            </a:pPr>
            <a:r>
              <a:rPr lang="en-US" sz="1600" dirty="0">
                <a:solidFill>
                  <a:schemeClr val="tx1"/>
                </a:solidFill>
              </a:rPr>
              <a:t>		Boris </a:t>
            </a:r>
            <a:r>
              <a:rPr lang="en-US" sz="1600" dirty="0" err="1">
                <a:solidFill>
                  <a:schemeClr val="tx1"/>
                </a:solidFill>
              </a:rPr>
              <a:t>Danev</a:t>
            </a:r>
            <a:r>
              <a:rPr lang="en-US" sz="1600" dirty="0">
                <a:solidFill>
                  <a:schemeClr val="tx1"/>
                </a:solidFill>
              </a:rPr>
              <a:t> [3db Access, Switzerland] </a:t>
            </a:r>
            <a:br>
              <a:rPr lang="en-US" sz="1600" dirty="0">
                <a:solidFill>
                  <a:schemeClr val="tx1"/>
                </a:solidFill>
              </a:rPr>
            </a:br>
            <a:r>
              <a:rPr lang="en-US" sz="1600" dirty="0">
                <a:solidFill>
                  <a:schemeClr val="tx1"/>
                </a:solidFill>
              </a:rPr>
              <a:t>		</a:t>
            </a:r>
            <a:endParaRPr lang="en-US" sz="1600" b="1" dirty="0">
              <a:solidFill>
                <a:schemeClr val="tx1"/>
              </a:solidFill>
              <a:ea typeface="ＭＳ Ｐゴシック" pitchFamily="-65" charset="-128"/>
            </a:endParaRPr>
          </a:p>
          <a:p>
            <a:pPr defTabSz="914400">
              <a:spcBef>
                <a:spcPts val="0"/>
              </a:spcBef>
              <a:spcAft>
                <a:spcPts val="0"/>
              </a:spcAft>
              <a:defRPr/>
            </a:pPr>
            <a:r>
              <a:rPr lang="en-US" sz="1600" b="1" dirty="0">
                <a:solidFill>
                  <a:srgbClr val="000000"/>
                </a:solidFill>
                <a:ea typeface="ＭＳ Ｐゴシック" pitchFamily="-65" charset="-128"/>
              </a:rPr>
              <a:t>Re:</a:t>
            </a:r>
            <a:r>
              <a:rPr lang="en-US" sz="1600" dirty="0">
                <a:solidFill>
                  <a:srgbClr val="000000"/>
                </a:solidFill>
                <a:ea typeface="ＭＳ Ｐゴシック" pitchFamily="-65" charset="-128"/>
              </a:rPr>
              <a:t> [Contributions to the SC Working Group]</a:t>
            </a:r>
          </a:p>
          <a:p>
            <a:pPr defTabSz="914400">
              <a:spcBef>
                <a:spcPts val="0"/>
              </a:spcBef>
              <a:spcAft>
                <a:spcPts val="0"/>
              </a:spcAft>
              <a:defRPr/>
            </a:pPr>
            <a:r>
              <a:rPr lang="en-US" dirty="0">
                <a:solidFill>
                  <a:srgbClr val="3333CC"/>
                </a:solidFill>
                <a:ea typeface="ＭＳ Ｐゴシック" pitchFamily="-65" charset="-128"/>
              </a:rPr>
              <a:t>	</a:t>
            </a:r>
            <a:endParaRPr lang="en-US" dirty="0">
              <a:solidFill>
                <a:srgbClr val="000000"/>
              </a:solidFill>
              <a:ea typeface="ＭＳ Ｐゴシック" pitchFamily="-65" charset="-128"/>
            </a:endParaRPr>
          </a:p>
          <a:p>
            <a:pPr defTabSz="914400">
              <a:spcBef>
                <a:spcPts val="0"/>
              </a:spcBef>
              <a:spcAft>
                <a:spcPts val="0"/>
              </a:spcAft>
              <a:defRPr/>
            </a:pPr>
            <a:r>
              <a:rPr lang="en-US" sz="1600" b="1" dirty="0">
                <a:solidFill>
                  <a:srgbClr val="000000"/>
                </a:solidFill>
                <a:ea typeface="ＭＳ Ｐゴシック" pitchFamily="-65" charset="-128"/>
              </a:rPr>
              <a:t>Abstract:</a:t>
            </a:r>
            <a:r>
              <a:rPr lang="en-US" sz="1600" dirty="0">
                <a:solidFill>
                  <a:srgbClr val="000000"/>
                </a:solidFill>
                <a:ea typeface="ＭＳ Ｐゴシック" pitchFamily="-65" charset="-128"/>
              </a:rPr>
              <a:t>	[Propose future directions for UWB wireless air interface in IEEE 802.15]</a:t>
            </a:r>
          </a:p>
          <a:p>
            <a:pPr defTabSz="914400">
              <a:spcBef>
                <a:spcPts val="0"/>
              </a:spcBef>
              <a:spcAft>
                <a:spcPts val="0"/>
              </a:spcAft>
              <a:defRPr/>
            </a:pPr>
            <a:endParaRPr lang="en-US" sz="1600" dirty="0">
              <a:solidFill>
                <a:srgbClr val="000000"/>
              </a:solidFill>
              <a:ea typeface="ＭＳ Ｐゴシック" pitchFamily="-65" charset="-128"/>
            </a:endParaRPr>
          </a:p>
          <a:p>
            <a:pPr defTabSz="914400">
              <a:spcBef>
                <a:spcPts val="0"/>
              </a:spcBef>
              <a:spcAft>
                <a:spcPts val="0"/>
              </a:spcAft>
              <a:defRPr/>
            </a:pPr>
            <a:r>
              <a:rPr lang="en-US" sz="1600" b="1" dirty="0">
                <a:solidFill>
                  <a:srgbClr val="000000"/>
                </a:solidFill>
                <a:ea typeface="ＭＳ Ｐゴシック" pitchFamily="-65" charset="-128"/>
              </a:rPr>
              <a:t>Purpose:</a:t>
            </a:r>
            <a:r>
              <a:rPr lang="en-US" sz="1600" dirty="0">
                <a:solidFill>
                  <a:srgbClr val="000000"/>
                </a:solidFill>
                <a:ea typeface="ＭＳ Ｐゴシック" pitchFamily="-65" charset="-128"/>
              </a:rPr>
              <a:t>	[</a:t>
            </a:r>
            <a:r>
              <a:rPr lang="en-US" sz="1600" dirty="0">
                <a:solidFill>
                  <a:schemeClr val="tx1"/>
                </a:solidFill>
              </a:rPr>
              <a:t>Discuss on next features and evolution of UWB air interface</a:t>
            </a:r>
            <a:r>
              <a:rPr lang="en-US" sz="1600" dirty="0">
                <a:solidFill>
                  <a:srgbClr val="000000"/>
                </a:solidFill>
                <a:ea typeface="ＭＳ Ｐゴシック" pitchFamily="-65" charset="-128"/>
              </a:rPr>
              <a:t>]</a:t>
            </a:r>
          </a:p>
          <a:p>
            <a:pPr defTabSz="914400">
              <a:spcBef>
                <a:spcPts val="0"/>
              </a:spcBef>
              <a:spcAft>
                <a:spcPts val="0"/>
              </a:spcAft>
              <a:defRPr/>
            </a:pPr>
            <a:endParaRPr lang="en-US" sz="1600" dirty="0">
              <a:solidFill>
                <a:srgbClr val="000000"/>
              </a:solidFill>
              <a:ea typeface="ＭＳ Ｐゴシック" pitchFamily="-65" charset="-128"/>
            </a:endParaRPr>
          </a:p>
          <a:p>
            <a:pPr defTabSz="914400">
              <a:spcBef>
                <a:spcPts val="0"/>
              </a:spcBef>
              <a:spcAft>
                <a:spcPts val="0"/>
              </a:spcAft>
              <a:defRPr/>
            </a:pPr>
            <a:r>
              <a:rPr lang="en-US" sz="1600" b="1" dirty="0">
                <a:solidFill>
                  <a:srgbClr val="000000"/>
                </a:solidFill>
                <a:ea typeface="ＭＳ Ｐゴシック" pitchFamily="-65" charset="-128"/>
              </a:rPr>
              <a:t>Notice:</a:t>
            </a:r>
            <a:r>
              <a:rPr lang="en-US" sz="1600" dirty="0">
                <a:solidFill>
                  <a:srgbClr val="000000"/>
                </a:solidFill>
                <a:ea typeface="ＭＳ Ｐゴシック" pitchFamily="-65" charset="-128"/>
              </a:rPr>
              <a:t>	This document has been prepared to assist the IEEE </a:t>
            </a:r>
            <a:r>
              <a:rPr lang="en-US" sz="1600" dirty="0" err="1">
                <a:solidFill>
                  <a:srgbClr val="000000"/>
                </a:solidFill>
                <a:ea typeface="ＭＳ Ｐゴシック" pitchFamily="-65" charset="-128"/>
              </a:rPr>
              <a:t>P802.15</a:t>
            </a:r>
            <a:r>
              <a:rPr lang="en-US" sz="1600" dirty="0">
                <a:solidFill>
                  <a:srgbClr val="000000"/>
                </a:solidFill>
                <a:ea typeface="ＭＳ Ｐゴシック" pitchFamily="-65" charset="-128"/>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914400">
              <a:spcBef>
                <a:spcPts val="0"/>
              </a:spcBef>
              <a:spcAft>
                <a:spcPts val="0"/>
              </a:spcAft>
              <a:defRPr/>
            </a:pPr>
            <a:endParaRPr lang="en-US" sz="1600" b="1" dirty="0">
              <a:solidFill>
                <a:srgbClr val="000000"/>
              </a:solidFill>
              <a:ea typeface="ＭＳ Ｐゴシック" pitchFamily="-65" charset="-128"/>
            </a:endParaRPr>
          </a:p>
          <a:p>
            <a:pPr defTabSz="914400">
              <a:spcBef>
                <a:spcPts val="0"/>
              </a:spcBef>
              <a:spcAft>
                <a:spcPts val="0"/>
              </a:spcAft>
              <a:defRPr/>
            </a:pPr>
            <a:r>
              <a:rPr lang="en-US" sz="1600" b="1" dirty="0">
                <a:solidFill>
                  <a:srgbClr val="000000"/>
                </a:solidFill>
                <a:ea typeface="ＭＳ Ｐゴシック" pitchFamily="-65" charset="-128"/>
              </a:rPr>
              <a:t>Release:</a:t>
            </a:r>
            <a:r>
              <a:rPr lang="en-US" sz="1600" dirty="0">
                <a:solidFill>
                  <a:srgbClr val="000000"/>
                </a:solidFill>
                <a:ea typeface="ＭＳ Ｐゴシック" pitchFamily="-65" charset="-128"/>
              </a:rPr>
              <a:t>	The contributor acknowledges and accepts that this contribution becomes the property of IEEE and may be made publicly available by </a:t>
            </a:r>
            <a:r>
              <a:rPr lang="en-US" sz="1600" dirty="0" err="1">
                <a:solidFill>
                  <a:srgbClr val="000000"/>
                </a:solidFill>
                <a:ea typeface="ＭＳ Ｐゴシック" pitchFamily="-65" charset="-128"/>
              </a:rPr>
              <a:t>P802.15</a:t>
            </a:r>
            <a:r>
              <a:rPr lang="en-US" sz="1600" dirty="0">
                <a:solidFill>
                  <a:srgbClr val="000000"/>
                </a:solidFill>
                <a:ea typeface="ＭＳ Ｐゴシック" pitchFamily="-65" charset="-128"/>
              </a:rPr>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B95C1-DB9C-4E04-8FF3-6ED3A9DEFA59}"/>
              </a:ext>
            </a:extLst>
          </p:cNvPr>
          <p:cNvSpPr>
            <a:spLocks noGrp="1"/>
          </p:cNvSpPr>
          <p:nvPr>
            <p:ph type="title"/>
          </p:nvPr>
        </p:nvSpPr>
        <p:spPr/>
        <p:txBody>
          <a:bodyPr/>
          <a:lstStyle/>
          <a:p>
            <a:r>
              <a:rPr lang="en-US" dirty="0"/>
              <a:t>Motivation</a:t>
            </a:r>
            <a:endParaRPr lang="aa-ET" dirty="0"/>
          </a:p>
        </p:txBody>
      </p:sp>
      <p:sp>
        <p:nvSpPr>
          <p:cNvPr id="3" name="Content Placeholder 2">
            <a:extLst>
              <a:ext uri="{FF2B5EF4-FFF2-40B4-BE49-F238E27FC236}">
                <a16:creationId xmlns:a16="http://schemas.microsoft.com/office/drawing/2014/main" id="{67CC3DE5-0A86-4C30-8E7B-AC91B308EFEC}"/>
              </a:ext>
            </a:extLst>
          </p:cNvPr>
          <p:cNvSpPr>
            <a:spLocks noGrp="1"/>
          </p:cNvSpPr>
          <p:nvPr>
            <p:ph idx="1"/>
          </p:nvPr>
        </p:nvSpPr>
        <p:spPr>
          <a:xfrm>
            <a:off x="195046" y="1371601"/>
            <a:ext cx="8753908" cy="1481336"/>
          </a:xfrm>
        </p:spPr>
        <p:txBody>
          <a:bodyPr/>
          <a:lstStyle/>
          <a:p>
            <a:pPr marL="457200" indent="-457200">
              <a:buFont typeface="Arial" panose="020B0604020202020204" pitchFamily="34" charset="0"/>
              <a:buChar char="•"/>
            </a:pPr>
            <a:r>
              <a:rPr lang="en-US" sz="2800" dirty="0"/>
              <a:t>To initiate discussions on the technical features (PHY and MAC) of the next Impulse-Radio UWB wireless interface</a:t>
            </a:r>
          </a:p>
        </p:txBody>
      </p:sp>
      <p:sp>
        <p:nvSpPr>
          <p:cNvPr id="4" name="Title 1">
            <a:extLst>
              <a:ext uri="{FF2B5EF4-FFF2-40B4-BE49-F238E27FC236}">
                <a16:creationId xmlns:a16="http://schemas.microsoft.com/office/drawing/2014/main" id="{45064E6A-DEC8-4A6A-9C8B-3AE9A7D3AC9C}"/>
              </a:ext>
            </a:extLst>
          </p:cNvPr>
          <p:cNvSpPr txBox="1">
            <a:spLocks/>
          </p:cNvSpPr>
          <p:nvPr/>
        </p:nvSpPr>
        <p:spPr bwMode="auto">
          <a:xfrm>
            <a:off x="195554" y="3134073"/>
            <a:ext cx="8742976" cy="5829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dirty="0"/>
              <a:t>Main focus of UWB – Key Aspects</a:t>
            </a:r>
            <a:endParaRPr lang="aa-ET" kern="0" dirty="0"/>
          </a:p>
        </p:txBody>
      </p:sp>
      <p:sp>
        <p:nvSpPr>
          <p:cNvPr id="5" name="Content Placeholder 2">
            <a:extLst>
              <a:ext uri="{FF2B5EF4-FFF2-40B4-BE49-F238E27FC236}">
                <a16:creationId xmlns:a16="http://schemas.microsoft.com/office/drawing/2014/main" id="{9E0C44B7-F6BA-4D8C-8885-188EB9325D58}"/>
              </a:ext>
            </a:extLst>
          </p:cNvPr>
          <p:cNvSpPr txBox="1">
            <a:spLocks/>
          </p:cNvSpPr>
          <p:nvPr/>
        </p:nvSpPr>
        <p:spPr bwMode="auto">
          <a:xfrm>
            <a:off x="195046" y="3861048"/>
            <a:ext cx="8753908" cy="2379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0" indent="0"/>
            <a:r>
              <a:rPr lang="en-US" sz="2400" kern="0" dirty="0"/>
              <a:t>Develop IR-UWB as a robust ranging wireless technology with a strong focus on the following features:</a:t>
            </a:r>
          </a:p>
          <a:p>
            <a:pPr marL="800100" lvl="1" indent="-342900">
              <a:buFont typeface="Arial" panose="020B0604020202020204" pitchFamily="34" charset="0"/>
              <a:buChar char="•"/>
            </a:pPr>
            <a:r>
              <a:rPr lang="en-US" sz="2400" b="1" kern="0" dirty="0"/>
              <a:t>Low Power &amp; Low Energy Consumption </a:t>
            </a:r>
          </a:p>
          <a:p>
            <a:pPr marL="800100" lvl="1" indent="-342900">
              <a:buFont typeface="Arial" panose="020B0604020202020204" pitchFamily="34" charset="0"/>
              <a:buChar char="•"/>
            </a:pPr>
            <a:r>
              <a:rPr lang="en-US" sz="2400" b="1" kern="0" dirty="0"/>
              <a:t>High Ranging Accuracy &amp; Reliability</a:t>
            </a:r>
          </a:p>
          <a:p>
            <a:pPr marL="800100" lvl="1" indent="-342900">
              <a:buFont typeface="Arial" panose="020B0604020202020204" pitchFamily="34" charset="0"/>
              <a:buChar char="•"/>
            </a:pPr>
            <a:r>
              <a:rPr lang="en-US" sz="2400" b="1" kern="0" dirty="0"/>
              <a:t>Interoperable &amp; Verifiable Security</a:t>
            </a:r>
          </a:p>
        </p:txBody>
      </p:sp>
    </p:spTree>
    <p:extLst>
      <p:ext uri="{BB962C8B-B14F-4D97-AF65-F5344CB8AC3E}">
        <p14:creationId xmlns:p14="http://schemas.microsoft.com/office/powerpoint/2010/main" val="3495274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2848B-B992-4C86-9A0F-39BAB24AA5EB}"/>
              </a:ext>
            </a:extLst>
          </p:cNvPr>
          <p:cNvSpPr>
            <a:spLocks noGrp="1"/>
          </p:cNvSpPr>
          <p:nvPr>
            <p:ph type="title"/>
          </p:nvPr>
        </p:nvSpPr>
        <p:spPr/>
        <p:txBody>
          <a:bodyPr/>
          <a:lstStyle/>
          <a:p>
            <a:r>
              <a:rPr lang="en-US" dirty="0"/>
              <a:t>Low Power &amp; Low Energy Considerations</a:t>
            </a:r>
            <a:endParaRPr lang="aa-ET" dirty="0"/>
          </a:p>
        </p:txBody>
      </p:sp>
      <p:sp>
        <p:nvSpPr>
          <p:cNvPr id="3" name="Content Placeholder 2">
            <a:extLst>
              <a:ext uri="{FF2B5EF4-FFF2-40B4-BE49-F238E27FC236}">
                <a16:creationId xmlns:a16="http://schemas.microsoft.com/office/drawing/2014/main" id="{0BBBD842-C95B-4592-B404-EF5992C2CAD6}"/>
              </a:ext>
            </a:extLst>
          </p:cNvPr>
          <p:cNvSpPr>
            <a:spLocks noGrp="1"/>
          </p:cNvSpPr>
          <p:nvPr>
            <p:ph idx="1"/>
          </p:nvPr>
        </p:nvSpPr>
        <p:spPr>
          <a:xfrm>
            <a:off x="195046" y="1371600"/>
            <a:ext cx="8841450" cy="5153744"/>
          </a:xfrm>
        </p:spPr>
        <p:txBody>
          <a:bodyPr/>
          <a:lstStyle/>
          <a:p>
            <a:pPr>
              <a:buFont typeface="Arial" panose="020B0604020202020204" pitchFamily="34" charset="0"/>
              <a:buChar char="•"/>
            </a:pPr>
            <a:r>
              <a:rPr lang="en-US" sz="2400" dirty="0"/>
              <a:t>Target a </a:t>
            </a:r>
            <a:r>
              <a:rPr lang="en-US" sz="2400" b="1" dirty="0"/>
              <a:t>low power consumption </a:t>
            </a:r>
            <a:r>
              <a:rPr lang="en-US" sz="2400" dirty="0"/>
              <a:t>comparable or less than a Bluetooth Low-Energy device:</a:t>
            </a:r>
            <a:endParaRPr lang="en-US" sz="2000" dirty="0"/>
          </a:p>
          <a:p>
            <a:pPr lvl="1">
              <a:buFont typeface="Arial" panose="020B0604020202020204" pitchFamily="34" charset="0"/>
              <a:buChar char="•"/>
            </a:pPr>
            <a:r>
              <a:rPr lang="en-US" sz="2000" dirty="0"/>
              <a:t>Order of magnitude ≈ 10 </a:t>
            </a:r>
            <a:r>
              <a:rPr lang="en-US" sz="2000" dirty="0" err="1"/>
              <a:t>mW</a:t>
            </a:r>
            <a:r>
              <a:rPr lang="en-US" sz="2000" dirty="0"/>
              <a:t> average Rx/Tx power</a:t>
            </a:r>
          </a:p>
          <a:p>
            <a:pPr marL="0" indent="0"/>
            <a:endParaRPr lang="en-US" sz="2200" dirty="0"/>
          </a:p>
          <a:p>
            <a:pPr>
              <a:buFont typeface="Arial" panose="020B0604020202020204" pitchFamily="34" charset="0"/>
              <a:buChar char="•"/>
            </a:pPr>
            <a:r>
              <a:rPr lang="en-US" sz="2400" dirty="0"/>
              <a:t>Maintain short ranging frame for </a:t>
            </a:r>
            <a:r>
              <a:rPr lang="en-US" sz="2400" b="1" dirty="0"/>
              <a:t>low energy consumption</a:t>
            </a:r>
            <a:endParaRPr lang="en-US" sz="2000" dirty="0"/>
          </a:p>
          <a:p>
            <a:pPr lvl="1">
              <a:buFont typeface="Arial" panose="020B0604020202020204" pitchFamily="34" charset="0"/>
              <a:buChar char="•"/>
            </a:pPr>
            <a:r>
              <a:rPr lang="en-US" sz="2000" dirty="0"/>
              <a:t>Order of magnitude ≈ 1 </a:t>
            </a:r>
            <a:r>
              <a:rPr lang="el-GR" sz="2000" dirty="0"/>
              <a:t>μ</a:t>
            </a:r>
            <a:r>
              <a:rPr lang="en-US" sz="2000" dirty="0"/>
              <a:t>J per ranging (with small amount of data)</a:t>
            </a:r>
          </a:p>
          <a:p>
            <a:pPr lvl="1">
              <a:buFont typeface="Arial" panose="020B0604020202020204" pitchFamily="34" charset="0"/>
              <a:buChar char="•"/>
            </a:pPr>
            <a:endParaRPr lang="en-US" sz="2000" dirty="0"/>
          </a:p>
          <a:p>
            <a:pPr>
              <a:buFont typeface="Arial" panose="020B0604020202020204" pitchFamily="34" charset="0"/>
              <a:buChar char="•"/>
            </a:pPr>
            <a:r>
              <a:rPr lang="en-US" sz="2400" dirty="0"/>
              <a:t>Low power &amp; energy helps in building a UWB-centric system</a:t>
            </a:r>
          </a:p>
          <a:p>
            <a:pPr lvl="1">
              <a:buFont typeface="Arial" panose="020B0604020202020204" pitchFamily="34" charset="0"/>
              <a:buChar char="•"/>
            </a:pPr>
            <a:r>
              <a:rPr lang="en-US" sz="2000" dirty="0"/>
              <a:t>Optimized MAC features for standalone ranging ecosystem</a:t>
            </a:r>
          </a:p>
          <a:p>
            <a:pPr lvl="1">
              <a:buFont typeface="Arial" panose="020B0604020202020204" pitchFamily="34" charset="0"/>
              <a:buChar char="•"/>
            </a:pPr>
            <a:r>
              <a:rPr lang="en-US" sz="2000" dirty="0"/>
              <a:t>No need for a third-party wireless technology (costs, latency in connections,…)</a:t>
            </a:r>
          </a:p>
          <a:p>
            <a:pPr lvl="1">
              <a:buFont typeface="Arial" panose="020B0604020202020204" pitchFamily="34" charset="0"/>
              <a:buChar char="•"/>
            </a:pPr>
            <a:r>
              <a:rPr lang="en-US" sz="2000" dirty="0"/>
              <a:t>UWB wake-up radios</a:t>
            </a:r>
          </a:p>
        </p:txBody>
      </p:sp>
    </p:spTree>
    <p:extLst>
      <p:ext uri="{BB962C8B-B14F-4D97-AF65-F5344CB8AC3E}">
        <p14:creationId xmlns:p14="http://schemas.microsoft.com/office/powerpoint/2010/main" val="38926807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2112F-0F34-4D8A-9694-4BD1FF309E6B}"/>
              </a:ext>
            </a:extLst>
          </p:cNvPr>
          <p:cNvSpPr>
            <a:spLocks noGrp="1"/>
          </p:cNvSpPr>
          <p:nvPr>
            <p:ph type="title"/>
          </p:nvPr>
        </p:nvSpPr>
        <p:spPr/>
        <p:txBody>
          <a:bodyPr/>
          <a:lstStyle/>
          <a:p>
            <a:r>
              <a:rPr lang="en-US" dirty="0"/>
              <a:t>Ranging Accuracy and Reliability</a:t>
            </a:r>
            <a:endParaRPr lang="aa-ET" dirty="0"/>
          </a:p>
        </p:txBody>
      </p:sp>
      <p:sp>
        <p:nvSpPr>
          <p:cNvPr id="3" name="Content Placeholder 2">
            <a:extLst>
              <a:ext uri="{FF2B5EF4-FFF2-40B4-BE49-F238E27FC236}">
                <a16:creationId xmlns:a16="http://schemas.microsoft.com/office/drawing/2014/main" id="{C727D08B-32B2-4488-914D-58A6B1226603}"/>
              </a:ext>
            </a:extLst>
          </p:cNvPr>
          <p:cNvSpPr>
            <a:spLocks noGrp="1"/>
          </p:cNvSpPr>
          <p:nvPr>
            <p:ph idx="1"/>
          </p:nvPr>
        </p:nvSpPr>
        <p:spPr/>
        <p:txBody>
          <a:bodyPr/>
          <a:lstStyle/>
          <a:p>
            <a:pPr lvl="1"/>
            <a:endParaRPr lang="en-US" sz="2000" dirty="0"/>
          </a:p>
          <a:p>
            <a:pPr marL="0" indent="0"/>
            <a:r>
              <a:rPr lang="en-US" sz="2000" dirty="0"/>
              <a:t>Consider frequency channelization for adding diversity</a:t>
            </a:r>
          </a:p>
          <a:p>
            <a:pPr>
              <a:buFont typeface="Arial" panose="020B0604020202020204" pitchFamily="34" charset="0"/>
              <a:buChar char="•"/>
            </a:pPr>
            <a:r>
              <a:rPr lang="en-US" sz="1800" dirty="0"/>
              <a:t>Running several ranging at slightly different center frequencies helps in mitigating some adverse antenna effects (notches in the radiation pattern that creates blind spots)</a:t>
            </a:r>
          </a:p>
          <a:p>
            <a:pPr>
              <a:buFont typeface="Arial" panose="020B0604020202020204" pitchFamily="34" charset="0"/>
              <a:buChar char="•"/>
            </a:pPr>
            <a:r>
              <a:rPr lang="en-US" sz="1800" dirty="0"/>
              <a:t>Some frequency agility could be advantageously used to perform multiple ranging on several channels in less than one millisecond (for optimizing the use of UWB air resource which are limited by the regulation)</a:t>
            </a:r>
          </a:p>
          <a:p>
            <a:pPr>
              <a:buFont typeface="Arial" panose="020B0604020202020204" pitchFamily="34" charset="0"/>
              <a:buChar char="•"/>
            </a:pPr>
            <a:r>
              <a:rPr lang="en-US" sz="1800" dirty="0"/>
              <a:t>Consider also new channel allocation for </a:t>
            </a:r>
            <a:r>
              <a:rPr lang="en-US" sz="1800" dirty="0" err="1"/>
              <a:t>WiFi</a:t>
            </a:r>
            <a:r>
              <a:rPr lang="en-US" sz="1800" dirty="0"/>
              <a:t> 6G mitigation</a:t>
            </a:r>
          </a:p>
          <a:p>
            <a:pPr algn="just">
              <a:buFont typeface="Arial" panose="020B0604020202020204" pitchFamily="34" charset="0"/>
              <a:buChar char="•"/>
            </a:pPr>
            <a:endParaRPr lang="en-US" sz="2000" dirty="0"/>
          </a:p>
          <a:p>
            <a:endParaRPr lang="aa-ET" sz="2000" dirty="0"/>
          </a:p>
        </p:txBody>
      </p:sp>
    </p:spTree>
    <p:extLst>
      <p:ext uri="{BB962C8B-B14F-4D97-AF65-F5344CB8AC3E}">
        <p14:creationId xmlns:p14="http://schemas.microsoft.com/office/powerpoint/2010/main" val="1939184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65521-17B8-4A72-9F3F-B42052C06DAA}"/>
              </a:ext>
            </a:extLst>
          </p:cNvPr>
          <p:cNvSpPr>
            <a:spLocks noGrp="1"/>
          </p:cNvSpPr>
          <p:nvPr>
            <p:ph type="title"/>
          </p:nvPr>
        </p:nvSpPr>
        <p:spPr/>
        <p:txBody>
          <a:bodyPr/>
          <a:lstStyle/>
          <a:p>
            <a:r>
              <a:rPr lang="en-US" dirty="0"/>
              <a:t>Interoperable &amp; Verifiable Security</a:t>
            </a:r>
            <a:endParaRPr lang="aa-ET" dirty="0"/>
          </a:p>
        </p:txBody>
      </p:sp>
      <p:sp>
        <p:nvSpPr>
          <p:cNvPr id="3" name="Content Placeholder 2">
            <a:extLst>
              <a:ext uri="{FF2B5EF4-FFF2-40B4-BE49-F238E27FC236}">
                <a16:creationId xmlns:a16="http://schemas.microsoft.com/office/drawing/2014/main" id="{E8A1518B-8881-47B9-A906-D4435894F568}"/>
              </a:ext>
            </a:extLst>
          </p:cNvPr>
          <p:cNvSpPr>
            <a:spLocks noGrp="1"/>
          </p:cNvSpPr>
          <p:nvPr>
            <p:ph idx="1"/>
          </p:nvPr>
        </p:nvSpPr>
        <p:spPr/>
        <p:txBody>
          <a:bodyPr/>
          <a:lstStyle/>
          <a:p>
            <a:pPr marL="457200" indent="-457200">
              <a:buFont typeface="Arial" panose="020B0604020202020204" pitchFamily="34" charset="0"/>
              <a:buChar char="•"/>
            </a:pPr>
            <a:r>
              <a:rPr lang="en-US" sz="2400" dirty="0"/>
              <a:t>Consider well specified PHY/MAC constructs for security-critical ranging applications (e.g., access control, mobile payments)  </a:t>
            </a:r>
          </a:p>
          <a:p>
            <a:pPr marL="857250" lvl="1" indent="-457200">
              <a:buFont typeface="Arial" panose="020B0604020202020204" pitchFamily="34" charset="0"/>
              <a:buChar char="•"/>
            </a:pPr>
            <a:r>
              <a:rPr lang="en-US" sz="2000" dirty="0"/>
              <a:t>Challenge-response protocols</a:t>
            </a:r>
          </a:p>
          <a:p>
            <a:pPr marL="400050" lvl="1" indent="0"/>
            <a:endParaRPr lang="en-US" sz="2000" dirty="0"/>
          </a:p>
          <a:p>
            <a:pPr marL="457200" indent="-457200">
              <a:buFont typeface="Arial" panose="020B0604020202020204" pitchFamily="34" charset="0"/>
              <a:buChar char="•"/>
            </a:pPr>
            <a:r>
              <a:rPr lang="en-US" sz="2400" dirty="0"/>
              <a:t>Interoperable security between devices</a:t>
            </a:r>
          </a:p>
          <a:p>
            <a:pPr marL="857250" lvl="1" indent="-457200">
              <a:buFont typeface="Arial" panose="020B0604020202020204" pitchFamily="34" charset="0"/>
              <a:buChar char="•"/>
            </a:pPr>
            <a:r>
              <a:rPr lang="en-US" sz="2000" dirty="0"/>
              <a:t>Defined and verifiable Security Levels for ranging</a:t>
            </a:r>
          </a:p>
          <a:p>
            <a:pPr marL="857250" lvl="1" indent="-457200">
              <a:buFont typeface="Arial" panose="020B0604020202020204" pitchFamily="34" charset="0"/>
              <a:buChar char="•"/>
            </a:pPr>
            <a:r>
              <a:rPr lang="en-US" sz="2000" dirty="0"/>
              <a:t>Precise definitions and implementation guidelines</a:t>
            </a:r>
          </a:p>
          <a:p>
            <a:pPr marL="857250" lvl="1" indent="-457200">
              <a:buFont typeface="Arial" panose="020B0604020202020204" pitchFamily="34" charset="0"/>
              <a:buChar char="•"/>
            </a:pPr>
            <a:r>
              <a:rPr lang="en-US" sz="2000" dirty="0"/>
              <a:t>Include application notes to the standard</a:t>
            </a:r>
          </a:p>
          <a:p>
            <a:pPr marL="857250" lvl="1" indent="-457200">
              <a:buFont typeface="Arial" panose="020B0604020202020204" pitchFamily="34" charset="0"/>
              <a:buChar char="•"/>
            </a:pPr>
            <a:endParaRPr lang="en-US" sz="2000" dirty="0"/>
          </a:p>
          <a:p>
            <a:endParaRPr lang="aa-ET" sz="2400" dirty="0"/>
          </a:p>
        </p:txBody>
      </p:sp>
    </p:spTree>
    <p:extLst>
      <p:ext uri="{BB962C8B-B14F-4D97-AF65-F5344CB8AC3E}">
        <p14:creationId xmlns:p14="http://schemas.microsoft.com/office/powerpoint/2010/main" val="105392483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12504</TotalTime>
  <Words>495</Words>
  <Application>Microsoft Office PowerPoint</Application>
  <PresentationFormat>On-screen Show (4:3)</PresentationFormat>
  <Paragraphs>59</Paragraphs>
  <Slides>5</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Times New Roman</vt:lpstr>
      <vt:lpstr>Office Theme</vt:lpstr>
      <vt:lpstr>PowerPoint Presentation</vt:lpstr>
      <vt:lpstr>Motivation</vt:lpstr>
      <vt:lpstr>Low Power &amp; Low Energy Considerations</vt:lpstr>
      <vt:lpstr>Ranging Accuracy and Reliability</vt:lpstr>
      <vt:lpstr>Interoperable &amp; Verifiable Security</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Benjamin A. Rolfe</dc:creator>
  <cp:lastModifiedBy>david barras</cp:lastModifiedBy>
  <cp:revision>730</cp:revision>
  <cp:lastPrinted>2000-03-07T00:55:37Z</cp:lastPrinted>
  <dcterms:created xsi:type="dcterms:W3CDTF">2016-01-17T22:48:36Z</dcterms:created>
  <dcterms:modified xsi:type="dcterms:W3CDTF">2020-12-15T20:31:58Z</dcterms:modified>
</cp:coreProperties>
</file>