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4"/>
  </p:notesMasterIdLst>
  <p:handoutMasterIdLst>
    <p:handoutMasterId r:id="rId5"/>
  </p:handoutMasterIdLst>
  <p:sldIdLst>
    <p:sldId id="293" r:id="rId2"/>
    <p:sldId id="289" r:id="rId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26"/>
  </p:normalViewPr>
  <p:slideViewPr>
    <p:cSldViewPr>
      <p:cViewPr varScale="1">
        <p:scale>
          <a:sx n="121" d="100"/>
          <a:sy n="121" d="100"/>
        </p:scale>
        <p:origin x="1904" y="16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CCBA9A43-F75F-447A-8B31-62323A831A83}"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39521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54B88C7-B19C-4B0E-BE72-ED637AA66BF1}"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15125508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a:xfrm>
            <a:off x="685800" y="378281"/>
            <a:ext cx="1600200" cy="215444"/>
          </a:xfrm>
          <a:prstGeom prst="rect">
            <a:avLst/>
          </a:prstGeom>
        </p:spPr>
        <p:txBody>
          <a:bodyPr/>
          <a:lstStyle>
            <a:lvl1pPr>
              <a:defRPr/>
            </a:lvl1pPr>
          </a:lstStyle>
          <a:p>
            <a:r>
              <a:rPr lang="en-US" altLang="en-US"/>
              <a:t>July 2018</a:t>
            </a:r>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4EF2733A-7873-4D87-9B81-5F5F3E4A4D35}" type="slidenum">
              <a:rPr lang="en-US" altLang="en-US"/>
              <a:pPr/>
              <a:t>‹#›</a:t>
            </a:fld>
            <a:endParaRPr lang="en-US" altLang="en-US"/>
          </a:p>
        </p:txBody>
      </p:sp>
    </p:spTree>
    <p:extLst>
      <p:ext uri="{BB962C8B-B14F-4D97-AF65-F5344CB8AC3E}">
        <p14:creationId xmlns:p14="http://schemas.microsoft.com/office/powerpoint/2010/main" val="167032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85800" y="378281"/>
            <a:ext cx="1600200" cy="215444"/>
          </a:xfrm>
          <a:prstGeom prst="rect">
            <a:avLst/>
          </a:prstGeom>
        </p:spPr>
        <p:txBody>
          <a:bodyPr/>
          <a:lstStyle>
            <a:lvl1pPr>
              <a:defRPr/>
            </a:lvl1pPr>
          </a:lstStyle>
          <a:p>
            <a:r>
              <a:rPr lang="en-US" altLang="en-US"/>
              <a:t>July 2018</a:t>
            </a:r>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FF325E13-D3B1-41EE-AB0C-BDEADE89260B}" type="slidenum">
              <a:rPr lang="en-US" altLang="en-US"/>
              <a:pPr/>
              <a:t>‹#›</a:t>
            </a:fld>
            <a:endParaRPr lang="en-US" altLang="en-US"/>
          </a:p>
        </p:txBody>
      </p:sp>
    </p:spTree>
    <p:extLst>
      <p:ext uri="{BB962C8B-B14F-4D97-AF65-F5344CB8AC3E}">
        <p14:creationId xmlns:p14="http://schemas.microsoft.com/office/powerpoint/2010/main" val="3878288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85800" y="378281"/>
            <a:ext cx="1600200" cy="215444"/>
          </a:xfrm>
          <a:prstGeom prst="rect">
            <a:avLst/>
          </a:prstGeom>
        </p:spPr>
        <p:txBody>
          <a:bodyPr/>
          <a:lstStyle>
            <a:lvl1pPr>
              <a:defRPr/>
            </a:lvl1pPr>
          </a:lstStyle>
          <a:p>
            <a:r>
              <a:rPr lang="en-US" altLang="en-US"/>
              <a:t>July 2018</a:t>
            </a:r>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77248A51-4F7C-4153-9699-F6BF9FC30F5C}" type="slidenum">
              <a:rPr lang="en-US" altLang="en-US"/>
              <a:pPr/>
              <a:t>‹#›</a:t>
            </a:fld>
            <a:endParaRPr lang="en-US" altLang="en-US"/>
          </a:p>
        </p:txBody>
      </p:sp>
    </p:spTree>
    <p:extLst>
      <p:ext uri="{BB962C8B-B14F-4D97-AF65-F5344CB8AC3E}">
        <p14:creationId xmlns:p14="http://schemas.microsoft.com/office/powerpoint/2010/main" val="2761932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85800" y="378281"/>
            <a:ext cx="1600200" cy="215444"/>
          </a:xfrm>
          <a:prstGeom prst="rect">
            <a:avLst/>
          </a:prstGeom>
        </p:spPr>
        <p:txBody>
          <a:bodyPr/>
          <a:lstStyle>
            <a:lvl1pPr>
              <a:defRPr/>
            </a:lvl1pPr>
          </a:lstStyle>
          <a:p>
            <a:r>
              <a:rPr lang="en-US" altLang="en-US" dirty="0"/>
              <a:t>July 2018</a:t>
            </a:r>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7FFA85FD-E192-4C2D-9860-28C59D48001D}" type="slidenum">
              <a:rPr lang="en-US" altLang="en-US"/>
              <a:pPr/>
              <a:t>‹#›</a:t>
            </a:fld>
            <a:endParaRPr lang="en-US" altLang="en-US"/>
          </a:p>
        </p:txBody>
      </p:sp>
    </p:spTree>
    <p:extLst>
      <p:ext uri="{BB962C8B-B14F-4D97-AF65-F5344CB8AC3E}">
        <p14:creationId xmlns:p14="http://schemas.microsoft.com/office/powerpoint/2010/main" val="2946041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a:xfrm>
            <a:off x="685800" y="378281"/>
            <a:ext cx="1600200" cy="215444"/>
          </a:xfrm>
          <a:prstGeom prst="rect">
            <a:avLst/>
          </a:prstGeom>
        </p:spPr>
        <p:txBody>
          <a:bodyPr/>
          <a:lstStyle>
            <a:lvl1pPr>
              <a:defRPr/>
            </a:lvl1pPr>
          </a:lstStyle>
          <a:p>
            <a:r>
              <a:rPr lang="en-US" altLang="en-US"/>
              <a:t>July 2018</a:t>
            </a:r>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8076CA46-368E-45B2-88E4-FE21628E599F}" type="slidenum">
              <a:rPr lang="en-US" altLang="en-US"/>
              <a:pPr/>
              <a:t>‹#›</a:t>
            </a:fld>
            <a:endParaRPr lang="en-US" altLang="en-US"/>
          </a:p>
        </p:txBody>
      </p:sp>
    </p:spTree>
    <p:extLst>
      <p:ext uri="{BB962C8B-B14F-4D97-AF65-F5344CB8AC3E}">
        <p14:creationId xmlns:p14="http://schemas.microsoft.com/office/powerpoint/2010/main" val="2304886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685800" y="378281"/>
            <a:ext cx="1600200" cy="215444"/>
          </a:xfrm>
          <a:prstGeom prst="rect">
            <a:avLst/>
          </a:prstGeom>
        </p:spPr>
        <p:txBody>
          <a:bodyPr/>
          <a:lstStyle>
            <a:lvl1pPr>
              <a:defRPr/>
            </a:lvl1pPr>
          </a:lstStyle>
          <a:p>
            <a:r>
              <a:rPr lang="en-US" altLang="en-US"/>
              <a:t>July 2018</a:t>
            </a:r>
          </a:p>
        </p:txBody>
      </p:sp>
      <p:sp>
        <p:nvSpPr>
          <p:cNvPr id="6" name="Footer Placeholder 5"/>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BFE76D7C-B58F-4F71-803D-2003B07B78A2}" type="slidenum">
              <a:rPr lang="en-US" altLang="en-US"/>
              <a:pPr/>
              <a:t>‹#›</a:t>
            </a:fld>
            <a:endParaRPr lang="en-US" altLang="en-US"/>
          </a:p>
        </p:txBody>
      </p:sp>
    </p:spTree>
    <p:extLst>
      <p:ext uri="{BB962C8B-B14F-4D97-AF65-F5344CB8AC3E}">
        <p14:creationId xmlns:p14="http://schemas.microsoft.com/office/powerpoint/2010/main" val="2720647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685800" y="378281"/>
            <a:ext cx="1600200" cy="215444"/>
          </a:xfrm>
          <a:prstGeom prst="rect">
            <a:avLst/>
          </a:prstGeom>
        </p:spPr>
        <p:txBody>
          <a:bodyPr/>
          <a:lstStyle>
            <a:lvl1pPr>
              <a:defRPr/>
            </a:lvl1pPr>
          </a:lstStyle>
          <a:p>
            <a:r>
              <a:rPr lang="en-US" altLang="en-US"/>
              <a:t>July 2018</a:t>
            </a:r>
          </a:p>
        </p:txBody>
      </p:sp>
      <p:sp>
        <p:nvSpPr>
          <p:cNvPr id="8" name="Footer Placeholder 7"/>
          <p:cNvSpPr>
            <a:spLocks noGrp="1"/>
          </p:cNvSpPr>
          <p:nvPr>
            <p:ph type="ftr" sz="quarter" idx="11"/>
          </p:nvPr>
        </p:nvSpPr>
        <p:spPr/>
        <p:txBody>
          <a:bodyPr/>
          <a:lstStyle>
            <a:lvl1pPr>
              <a:defRPr/>
            </a:lvl1pPr>
          </a:lstStyle>
          <a:p>
            <a:r>
              <a:rPr lang="en-US" altLang="en-US"/>
              <a:t>&lt;author&gt;, &lt;company&gt;</a:t>
            </a:r>
          </a:p>
        </p:txBody>
      </p:sp>
      <p:sp>
        <p:nvSpPr>
          <p:cNvPr id="9" name="Slide Number Placeholder 8"/>
          <p:cNvSpPr>
            <a:spLocks noGrp="1"/>
          </p:cNvSpPr>
          <p:nvPr>
            <p:ph type="sldNum" sz="quarter" idx="12"/>
          </p:nvPr>
        </p:nvSpPr>
        <p:spPr/>
        <p:txBody>
          <a:bodyPr/>
          <a:lstStyle>
            <a:lvl1pPr>
              <a:defRPr/>
            </a:lvl1pPr>
          </a:lstStyle>
          <a:p>
            <a:r>
              <a:rPr lang="en-US" altLang="en-US"/>
              <a:t>Slide </a:t>
            </a:r>
            <a:fld id="{3681BF77-6EB1-47C7-B002-47253239B1AA}" type="slidenum">
              <a:rPr lang="en-US" altLang="en-US"/>
              <a:pPr/>
              <a:t>‹#›</a:t>
            </a:fld>
            <a:endParaRPr lang="en-US" altLang="en-US"/>
          </a:p>
        </p:txBody>
      </p:sp>
    </p:spTree>
    <p:extLst>
      <p:ext uri="{BB962C8B-B14F-4D97-AF65-F5344CB8AC3E}">
        <p14:creationId xmlns:p14="http://schemas.microsoft.com/office/powerpoint/2010/main" val="1499847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685800" y="378281"/>
            <a:ext cx="1600200" cy="215444"/>
          </a:xfrm>
          <a:prstGeom prst="rect">
            <a:avLst/>
          </a:prstGeom>
        </p:spPr>
        <p:txBody>
          <a:bodyPr/>
          <a:lstStyle>
            <a:lvl1pPr>
              <a:defRPr/>
            </a:lvl1pPr>
          </a:lstStyle>
          <a:p>
            <a:r>
              <a:rPr lang="en-US" altLang="en-US"/>
              <a:t>July 2018</a:t>
            </a:r>
          </a:p>
        </p:txBody>
      </p:sp>
      <p:sp>
        <p:nvSpPr>
          <p:cNvPr id="4" name="Footer Placeholder 3"/>
          <p:cNvSpPr>
            <a:spLocks noGrp="1"/>
          </p:cNvSpPr>
          <p:nvPr>
            <p:ph type="ftr" sz="quarter" idx="11"/>
          </p:nvPr>
        </p:nvSpPr>
        <p:spPr/>
        <p:txBody>
          <a:bodyPr/>
          <a:lstStyle>
            <a:lvl1pPr>
              <a:defRPr/>
            </a:lvl1pPr>
          </a:lstStyle>
          <a:p>
            <a:r>
              <a:rPr lang="en-US" altLang="en-US"/>
              <a:t>&lt;author&gt;, &lt;company&gt;</a:t>
            </a:r>
          </a:p>
        </p:txBody>
      </p:sp>
      <p:sp>
        <p:nvSpPr>
          <p:cNvPr id="5" name="Slide Number Placeholder 4"/>
          <p:cNvSpPr>
            <a:spLocks noGrp="1"/>
          </p:cNvSpPr>
          <p:nvPr>
            <p:ph type="sldNum" sz="quarter" idx="12"/>
          </p:nvPr>
        </p:nvSpPr>
        <p:spPr/>
        <p:txBody>
          <a:bodyPr/>
          <a:lstStyle>
            <a:lvl1pPr>
              <a:defRPr/>
            </a:lvl1pPr>
          </a:lstStyle>
          <a:p>
            <a:r>
              <a:rPr lang="en-US" altLang="en-US"/>
              <a:t>Slide </a:t>
            </a:r>
            <a:fld id="{CA3A8BFF-9C7C-44C4-9364-A9BB01D83082}" type="slidenum">
              <a:rPr lang="en-US" altLang="en-US"/>
              <a:pPr/>
              <a:t>‹#›</a:t>
            </a:fld>
            <a:endParaRPr lang="en-US" altLang="en-US"/>
          </a:p>
        </p:txBody>
      </p:sp>
    </p:spTree>
    <p:extLst>
      <p:ext uri="{BB962C8B-B14F-4D97-AF65-F5344CB8AC3E}">
        <p14:creationId xmlns:p14="http://schemas.microsoft.com/office/powerpoint/2010/main" val="3187360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a:defRPr/>
            </a:lvl1pPr>
          </a:lstStyle>
          <a:p>
            <a:r>
              <a:rPr lang="en-US" altLang="en-US"/>
              <a:t>Slide </a:t>
            </a:r>
            <a:fld id="{77849D27-6DDF-4CEA-A842-3715DABEA1B1}" type="slidenum">
              <a:rPr lang="en-US" altLang="en-US"/>
              <a:pPr/>
              <a:t>‹#›</a:t>
            </a:fld>
            <a:endParaRPr lang="en-US" altLang="en-US"/>
          </a:p>
        </p:txBody>
      </p:sp>
    </p:spTree>
    <p:extLst>
      <p:ext uri="{BB962C8B-B14F-4D97-AF65-F5344CB8AC3E}">
        <p14:creationId xmlns:p14="http://schemas.microsoft.com/office/powerpoint/2010/main" val="1348621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85800" y="378281"/>
            <a:ext cx="1600200" cy="215444"/>
          </a:xfrm>
          <a:prstGeom prst="rect">
            <a:avLst/>
          </a:prstGeom>
        </p:spPr>
        <p:txBody>
          <a:bodyPr/>
          <a:lstStyle>
            <a:lvl1pPr>
              <a:defRPr/>
            </a:lvl1pPr>
          </a:lstStyle>
          <a:p>
            <a:r>
              <a:rPr lang="en-US" altLang="en-US"/>
              <a:t>July 2018</a:t>
            </a:r>
          </a:p>
        </p:txBody>
      </p:sp>
      <p:sp>
        <p:nvSpPr>
          <p:cNvPr id="6" name="Footer Placeholder 5"/>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E334093B-6B9D-4C48-B075-5513B2B936EC}" type="slidenum">
              <a:rPr lang="en-US" altLang="en-US"/>
              <a:pPr/>
              <a:t>‹#›</a:t>
            </a:fld>
            <a:endParaRPr lang="en-US" altLang="en-US"/>
          </a:p>
        </p:txBody>
      </p:sp>
    </p:spTree>
    <p:extLst>
      <p:ext uri="{BB962C8B-B14F-4D97-AF65-F5344CB8AC3E}">
        <p14:creationId xmlns:p14="http://schemas.microsoft.com/office/powerpoint/2010/main" val="1329531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85800" y="378281"/>
            <a:ext cx="1600200" cy="215444"/>
          </a:xfrm>
          <a:prstGeom prst="rect">
            <a:avLst/>
          </a:prstGeom>
        </p:spPr>
        <p:txBody>
          <a:bodyPr/>
          <a:lstStyle>
            <a:lvl1pPr>
              <a:defRPr/>
            </a:lvl1pPr>
          </a:lstStyle>
          <a:p>
            <a:r>
              <a:rPr lang="en-US" altLang="en-US"/>
              <a:t>July 2018</a:t>
            </a:r>
          </a:p>
        </p:txBody>
      </p:sp>
      <p:sp>
        <p:nvSpPr>
          <p:cNvPr id="6" name="Footer Placeholder 5"/>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B8FF09C1-D547-44F6-8A3A-D3BD0F4915B0}" type="slidenum">
              <a:rPr lang="en-US" altLang="en-US"/>
              <a:pPr/>
              <a:t>‹#›</a:t>
            </a:fld>
            <a:endParaRPr lang="en-US" altLang="en-US"/>
          </a:p>
        </p:txBody>
      </p:sp>
    </p:spTree>
    <p:extLst>
      <p:ext uri="{BB962C8B-B14F-4D97-AF65-F5344CB8AC3E}">
        <p14:creationId xmlns:p14="http://schemas.microsoft.com/office/powerpoint/2010/main" val="3788332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&lt;author&gt;, &lt;company&gt;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3A0C1D6-706E-4838-95A6-0943C43B1ADD}" type="slidenum">
              <a:rPr lang="en-US" altLang="en-US"/>
              <a:pPr/>
              <a:t>‹#›</a:t>
            </a:fld>
            <a:endParaRPr lang="en-US" altLang="en-US"/>
          </a:p>
        </p:txBody>
      </p:sp>
      <p:sp>
        <p:nvSpPr>
          <p:cNvPr id="1031" name="Rectangle 7"/>
          <p:cNvSpPr>
            <a:spLocks noChangeArrowheads="1"/>
          </p:cNvSpPr>
          <p:nvPr/>
        </p:nvSpPr>
        <p:spPr bwMode="auto">
          <a:xfrm>
            <a:off x="3131840" y="394156"/>
            <a:ext cx="532636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&lt;</a:t>
            </a:r>
            <a:r>
              <a:rPr lang="en-US" sz="1400" b="1" dirty="0"/>
              <a:t>15-20-0394-00-wng0</a:t>
            </a:r>
            <a:r>
              <a:rPr lang="en-US" altLang="en-US" sz="1400" b="1" dirty="0"/>
              <a:t>&gt;</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 name="Rectangle 7"/>
          <p:cNvSpPr>
            <a:spLocks noChangeArrowheads="1"/>
          </p:cNvSpPr>
          <p:nvPr userDrawn="1"/>
        </p:nvSpPr>
        <p:spPr bwMode="auto">
          <a:xfrm>
            <a:off x="685800" y="394156"/>
            <a:ext cx="280608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1828800" marR="0" lvl="4" indent="-1560513" algn="l" defTabSz="914400" rtl="0" eaLnBrk="0" fontAlgn="base" latinLnBrk="0" hangingPunct="0">
              <a:lnSpc>
                <a:spcPct val="100000"/>
              </a:lnSpc>
              <a:spcBef>
                <a:spcPct val="0"/>
              </a:spcBef>
              <a:spcAft>
                <a:spcPct val="0"/>
              </a:spcAft>
              <a:buClrTx/>
              <a:buSzTx/>
              <a:buFontTx/>
              <a:buNone/>
              <a:tabLst/>
              <a:defRPr/>
            </a:pPr>
            <a:r>
              <a:rPr lang="en-US" altLang="en-US" sz="1400" dirty="0"/>
              <a:t>December 15</a:t>
            </a:r>
          </a:p>
        </p:txBody>
      </p:sp>
      <p:sp>
        <p:nvSpPr>
          <p:cNvPr id="12" name="Rectangle 7"/>
          <p:cNvSpPr>
            <a:spLocks noChangeArrowheads="1"/>
          </p:cNvSpPr>
          <p:nvPr userDrawn="1"/>
        </p:nvSpPr>
        <p:spPr bwMode="auto">
          <a:xfrm>
            <a:off x="7596336" y="6475413"/>
            <a:ext cx="403979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1828800" marR="0" lvl="4" indent="-1560513" algn="l" defTabSz="914400" rtl="0" eaLnBrk="0" fontAlgn="base" latinLnBrk="0" hangingPunct="0">
              <a:lnSpc>
                <a:spcPct val="100000"/>
              </a:lnSpc>
              <a:spcBef>
                <a:spcPct val="0"/>
              </a:spcBef>
              <a:spcAft>
                <a:spcPct val="0"/>
              </a:spcAft>
              <a:buClrTx/>
              <a:buSzTx/>
              <a:buFontTx/>
              <a:buNone/>
              <a:tabLst/>
              <a:defRPr/>
            </a:pPr>
            <a:r>
              <a:rPr lang="en-US" altLang="en-US" sz="1400" dirty="0"/>
              <a:t>Apple Inc</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 name="Slide Number Placeholder 3"/>
          <p:cNvSpPr>
            <a:spLocks noGrp="1"/>
          </p:cNvSpPr>
          <p:nvPr>
            <p:ph type="sldNum" sz="quarter" idx="12"/>
          </p:nvPr>
        </p:nvSpPr>
        <p:spPr/>
        <p:txBody>
          <a:bodyPr/>
          <a:lstStyle/>
          <a:p>
            <a:r>
              <a:rPr lang="en-US" altLang="en-US" dirty="0"/>
              <a:t>Slide </a:t>
            </a:r>
            <a:fld id="{84A77D4C-72E3-4B0C-9D3D-3EEE1B4D1581}" type="slidenum">
              <a:rPr lang="en-US" altLang="en-US"/>
              <a:pPr/>
              <a:t>1</a:t>
            </a:fld>
            <a:endParaRPr lang="en-US" altLang="en-US" dirty="0"/>
          </a:p>
        </p:txBody>
      </p:sp>
      <p:sp>
        <p:nvSpPr>
          <p:cNvPr id="27651" name="Rectangle 3"/>
          <p:cNvSpPr>
            <a:spLocks noChangeArrowheads="1"/>
          </p:cNvSpPr>
          <p:nvPr/>
        </p:nvSpPr>
        <p:spPr bwMode="auto">
          <a:xfrm>
            <a:off x="152400" y="758309"/>
            <a:ext cx="8991600" cy="477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a:solidFill>
                  <a:srgbClr val="FF0000"/>
                </a:solidFill>
              </a:rPr>
              <a:t>UWB and beyond</a:t>
            </a:r>
            <a:r>
              <a:rPr lang="en-US" altLang="en-US" sz="1600" dirty="0">
                <a:solidFill>
                  <a:schemeClr val="tx2"/>
                </a:solidFill>
              </a:rPr>
              <a:t>]	</a:t>
            </a:r>
          </a:p>
          <a:p>
            <a:pPr>
              <a:defRPr/>
            </a:pPr>
            <a:r>
              <a:rPr lang="en-US" sz="1600" b="1" dirty="0">
                <a:solidFill>
                  <a:schemeClr val="tx2"/>
                </a:solidFill>
                <a:ea typeface="ＭＳ Ｐゴシック" pitchFamily="-65" charset="-128"/>
              </a:rPr>
              <a:t>Date Submitted: </a:t>
            </a:r>
            <a:r>
              <a:rPr lang="en-US" sz="1600" dirty="0">
                <a:solidFill>
                  <a:schemeClr val="tx2"/>
                </a:solidFill>
                <a:ea typeface="ＭＳ Ｐゴシック" pitchFamily="-65" charset="-128"/>
              </a:rPr>
              <a:t>[</a:t>
            </a:r>
            <a:r>
              <a:rPr lang="en-US" altLang="en-US" sz="1600" dirty="0">
                <a:solidFill>
                  <a:srgbClr val="FF0000"/>
                </a:solidFill>
              </a:rPr>
              <a:t> December, 2020</a:t>
            </a:r>
            <a:r>
              <a:rPr lang="en-US" sz="1600" dirty="0">
                <a:solidFill>
                  <a:schemeClr val="tx2"/>
                </a:solidFill>
                <a:ea typeface="ＭＳ Ｐゴシック" pitchFamily="-65" charset="-128"/>
              </a:rPr>
              <a:t>]	</a:t>
            </a:r>
          </a:p>
          <a:p>
            <a:r>
              <a:rPr lang="en-US" sz="1600" b="1" dirty="0">
                <a:solidFill>
                  <a:schemeClr val="tx2"/>
                </a:solidFill>
                <a:ea typeface="ＭＳ Ｐゴシック" pitchFamily="-65" charset="-128"/>
              </a:rPr>
              <a:t>Source:</a:t>
            </a:r>
            <a:r>
              <a:rPr lang="en-US" sz="1600" dirty="0">
                <a:solidFill>
                  <a:schemeClr val="tx2"/>
                </a:solidFill>
                <a:ea typeface="ＭＳ Ｐゴシック" pitchFamily="-65" charset="-128"/>
              </a:rPr>
              <a:t> [</a:t>
            </a:r>
            <a:r>
              <a:rPr lang="en-US" sz="1600" dirty="0" err="1">
                <a:solidFill>
                  <a:schemeClr val="tx2"/>
                </a:solidFill>
                <a:ea typeface="ＭＳ Ｐゴシック" pitchFamily="-65" charset="-128"/>
              </a:rPr>
              <a:t>Ersen</a:t>
            </a:r>
            <a:r>
              <a:rPr lang="en-US" sz="1600" dirty="0">
                <a:solidFill>
                  <a:schemeClr val="tx2"/>
                </a:solidFill>
                <a:ea typeface="ＭＳ Ｐゴシック" pitchFamily="-65" charset="-128"/>
              </a:rPr>
              <a:t> </a:t>
            </a:r>
            <a:r>
              <a:rPr lang="en-US" sz="1600" dirty="0" err="1">
                <a:solidFill>
                  <a:schemeClr val="tx2"/>
                </a:solidFill>
                <a:ea typeface="ＭＳ Ｐゴシック" pitchFamily="-65" charset="-128"/>
              </a:rPr>
              <a:t>Ekrem</a:t>
            </a:r>
            <a:r>
              <a:rPr lang="en-US" sz="1600" dirty="0">
                <a:solidFill>
                  <a:schemeClr val="tx2"/>
                </a:solidFill>
                <a:ea typeface="ＭＳ Ｐゴシック" pitchFamily="-65" charset="-128"/>
              </a:rPr>
              <a:t> (Apple), </a:t>
            </a:r>
            <a:r>
              <a:rPr lang="en-US" sz="1600" dirty="0">
                <a:solidFill>
                  <a:srgbClr val="FF0000"/>
                </a:solidFill>
                <a:ea typeface="ＭＳ Ｐゴシック" pitchFamily="-65" charset="-128"/>
              </a:rPr>
              <a:t>Ayman Naguib (Apple), </a:t>
            </a:r>
            <a:r>
              <a:rPr lang="en-US" altLang="en-US" sz="1600" dirty="0">
                <a:solidFill>
                  <a:srgbClr val="FF0000"/>
                </a:solidFill>
              </a:rPr>
              <a:t>Jochen Hammerschmidt (Apple)</a:t>
            </a:r>
            <a:r>
              <a:rPr lang="en-US" sz="1600" dirty="0">
                <a:solidFill>
                  <a:schemeClr val="tx2"/>
                </a:solidFill>
                <a:ea typeface="ＭＳ Ｐゴシック" pitchFamily="-65" charset="-128"/>
              </a:rPr>
              <a:t>]</a:t>
            </a:r>
          </a:p>
          <a:p>
            <a:pPr>
              <a:defRPr/>
            </a:pPr>
            <a:r>
              <a:rPr lang="en-US" sz="1600" b="1" dirty="0">
                <a:solidFill>
                  <a:schemeClr val="tx2"/>
                </a:solidFill>
                <a:ea typeface="ＭＳ Ｐゴシック" pitchFamily="-65" charset="-128"/>
              </a:rPr>
              <a:t>Address</a:t>
            </a:r>
            <a:r>
              <a:rPr lang="en-US" sz="1600" dirty="0">
                <a:solidFill>
                  <a:schemeClr val="tx2"/>
                </a:solidFill>
                <a:ea typeface="ＭＳ Ｐゴシック" pitchFamily="-65" charset="-128"/>
              </a:rPr>
              <a:t> [</a:t>
            </a:r>
            <a:r>
              <a:rPr lang="en-US" sz="1600" dirty="0">
                <a:solidFill>
                  <a:srgbClr val="FF0000"/>
                </a:solidFill>
                <a:ea typeface="ＭＳ Ｐゴシック" pitchFamily="-65" charset="-128"/>
              </a:rPr>
              <a:t>One Apple Park Way, Cupertino, CA 95014, USA</a:t>
            </a:r>
            <a:r>
              <a:rPr lang="en-US" sz="1600" dirty="0">
                <a:solidFill>
                  <a:schemeClr val="tx2"/>
                </a:solidFill>
                <a:ea typeface="ＭＳ Ｐゴシック" pitchFamily="-65" charset="-128"/>
              </a:rPr>
              <a:t>]</a:t>
            </a:r>
          </a:p>
          <a:p>
            <a:pPr>
              <a:defRPr/>
            </a:pPr>
            <a:r>
              <a:rPr lang="en-US" sz="1600" b="1" dirty="0">
                <a:solidFill>
                  <a:schemeClr val="tx2"/>
                </a:solidFill>
                <a:ea typeface="ＭＳ Ｐゴシック" pitchFamily="-65" charset="-128"/>
              </a:rPr>
              <a:t>Voice</a:t>
            </a:r>
            <a:r>
              <a:rPr lang="en-US" sz="1600" dirty="0">
                <a:solidFill>
                  <a:schemeClr val="tx2"/>
                </a:solidFill>
                <a:ea typeface="ＭＳ Ｐゴシック" pitchFamily="-65" charset="-128"/>
              </a:rPr>
              <a:t>:[], </a:t>
            </a:r>
            <a:r>
              <a:rPr lang="en-US" sz="1600" b="1" dirty="0">
                <a:solidFill>
                  <a:schemeClr val="tx2"/>
                </a:solidFill>
                <a:ea typeface="ＭＳ Ｐゴシック" pitchFamily="-65" charset="-128"/>
              </a:rPr>
              <a:t>E-Mail</a:t>
            </a:r>
            <a:r>
              <a:rPr lang="en-US" sz="1600" dirty="0">
                <a:solidFill>
                  <a:schemeClr val="tx2"/>
                </a:solidFill>
                <a:ea typeface="ＭＳ Ｐゴシック" pitchFamily="-65" charset="-128"/>
              </a:rPr>
              <a:t>:[</a:t>
            </a:r>
            <a:r>
              <a:rPr lang="en-US" sz="1600" dirty="0">
                <a:solidFill>
                  <a:srgbClr val="FF0000"/>
                </a:solidFill>
                <a:ea typeface="ＭＳ Ｐゴシック" pitchFamily="-65" charset="-128"/>
              </a:rPr>
              <a:t> </a:t>
            </a:r>
            <a:r>
              <a:rPr lang="en-US" sz="1600" dirty="0" err="1">
                <a:solidFill>
                  <a:srgbClr val="FF0000"/>
                </a:solidFill>
                <a:ea typeface="ＭＳ Ｐゴシック" pitchFamily="-65" charset="-128"/>
              </a:rPr>
              <a:t>ayman_naguib</a:t>
            </a:r>
            <a:r>
              <a:rPr lang="en-US" sz="1600" dirty="0">
                <a:solidFill>
                  <a:srgbClr val="FF0000"/>
                </a:solidFill>
                <a:ea typeface="ＭＳ Ｐゴシック" pitchFamily="-65" charset="-128"/>
              </a:rPr>
              <a:t> (at) </a:t>
            </a:r>
            <a:r>
              <a:rPr lang="en-US" sz="1600" dirty="0" err="1">
                <a:solidFill>
                  <a:srgbClr val="FF0000"/>
                </a:solidFill>
                <a:ea typeface="ＭＳ Ｐゴシック" pitchFamily="-65" charset="-128"/>
              </a:rPr>
              <a:t>apple.com</a:t>
            </a:r>
            <a:r>
              <a:rPr lang="en-US" sz="1600" dirty="0">
                <a:solidFill>
                  <a:schemeClr val="tx2"/>
                </a:solidFill>
                <a:ea typeface="ＭＳ Ｐゴシック" pitchFamily="-65" charset="-128"/>
              </a:rPr>
              <a:t>]	</a:t>
            </a:r>
          </a:p>
          <a:p>
            <a:pPr>
              <a:spcBef>
                <a:spcPts val="600"/>
              </a:spcBef>
              <a:spcAft>
                <a:spcPts val="600"/>
              </a:spcAft>
            </a:pPr>
            <a:r>
              <a:rPr lang="en-US" altLang="en-US" sz="1600" b="1" dirty="0">
                <a:solidFill>
                  <a:schemeClr val="tx2"/>
                </a:solidFill>
              </a:rPr>
              <a:t>Re:</a:t>
            </a:r>
            <a:r>
              <a:rPr lang="en-US" altLang="en-US" sz="1600" dirty="0">
                <a:solidFill>
                  <a:schemeClr val="tx2"/>
                </a:solidFill>
              </a:rPr>
              <a:t> [</a:t>
            </a:r>
            <a:r>
              <a:rPr lang="en-US" altLang="en-US" sz="1600" dirty="0">
                <a:solidFill>
                  <a:srgbClr val="FF0000"/>
                </a:solidFill>
              </a:rPr>
              <a:t>Contribution to the SC Working Group</a:t>
            </a:r>
            <a:r>
              <a:rPr lang="en-US" altLang="en-US" sz="1600" dirty="0">
                <a:solidFill>
                  <a:schemeClr val="tx2"/>
                </a:solidFill>
              </a:rPr>
              <a:t>]</a:t>
            </a:r>
          </a:p>
          <a:p>
            <a:pPr>
              <a:spcBef>
                <a:spcPts val="600"/>
              </a:spcBef>
              <a:spcAft>
                <a:spcPts val="600"/>
              </a:spcAft>
            </a:pPr>
            <a:r>
              <a:rPr lang="en-US" altLang="en-US" sz="1600" b="1" dirty="0">
                <a:solidFill>
                  <a:schemeClr val="tx2"/>
                </a:solidFill>
              </a:rPr>
              <a:t>Abstract:</a:t>
            </a:r>
            <a:r>
              <a:rPr lang="en-US" altLang="en-US" sz="1600" dirty="0">
                <a:solidFill>
                  <a:schemeClr val="tx2"/>
                </a:solidFill>
              </a:rPr>
              <a:t>	[</a:t>
            </a:r>
            <a:r>
              <a:rPr lang="en-US" altLang="en-US" sz="1600" dirty="0">
                <a:solidFill>
                  <a:srgbClr val="FF0000"/>
                </a:solidFill>
              </a:rPr>
              <a:t>Presentation to proposed future directions and evolution of  UWB wireless air interface in IEEE 802.15 to address future use case</a:t>
            </a:r>
            <a:r>
              <a:rPr lang="en-US" altLang="en-US" sz="1600" dirty="0">
                <a:solidFill>
                  <a:schemeClr val="tx2"/>
                </a:solidFill>
              </a:rPr>
              <a:t>]</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r>
              <a:rPr lang="en-US" altLang="en-US" sz="1600" dirty="0">
                <a:solidFill>
                  <a:srgbClr val="FF0000"/>
                </a:solidFill>
              </a:rPr>
              <a:t>Discuss Evolution of UWB in IEEE 802</a:t>
            </a:r>
            <a:r>
              <a:rPr lang="en-US" altLang="en-US" sz="1600" dirty="0">
                <a:solidFill>
                  <a:schemeClr val="tx2"/>
                </a:solidFill>
              </a:rPr>
              <a:t>]</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8464226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66700" y="763587"/>
            <a:ext cx="8686800" cy="457200"/>
          </a:xfrm>
        </p:spPr>
        <p:txBody>
          <a:bodyPr/>
          <a:lstStyle/>
          <a:p>
            <a:r>
              <a:rPr lang="en-US" b="1" dirty="0"/>
              <a:t>Relevant Aspects from 802.15.4</a:t>
            </a:r>
            <a:endParaRPr lang="en-US" sz="4400" dirty="0">
              <a:latin typeface="Arial" charset="0"/>
            </a:endParaRPr>
          </a:p>
        </p:txBody>
      </p:sp>
      <p:sp>
        <p:nvSpPr>
          <p:cNvPr id="4" name="Slide Number Placeholder 3"/>
          <p:cNvSpPr>
            <a:spLocks noGrp="1"/>
          </p:cNvSpPr>
          <p:nvPr>
            <p:ph type="sldNum" sz="quarter" idx="12"/>
          </p:nvPr>
        </p:nvSpPr>
        <p:spPr>
          <a:xfrm>
            <a:off x="4344988" y="6475413"/>
            <a:ext cx="530225" cy="182562"/>
          </a:xfrm>
        </p:spPr>
        <p:txBody>
          <a:bodyPr/>
          <a:lstStyle/>
          <a:p>
            <a:r>
              <a:rPr lang="en-US" altLang="en-US" dirty="0"/>
              <a:t>Slide </a:t>
            </a:r>
            <a:fld id="{84A77D4C-72E3-4B0C-9D3D-3EEE1B4D1581}" type="slidenum">
              <a:rPr lang="en-US" altLang="en-US"/>
              <a:pPr/>
              <a:t>2</a:t>
            </a:fld>
            <a:endParaRPr lang="en-US" altLang="en-US" dirty="0"/>
          </a:p>
        </p:txBody>
      </p:sp>
      <p:sp>
        <p:nvSpPr>
          <p:cNvPr id="9" name="Content Placeholder 2">
            <a:extLst>
              <a:ext uri="{FF2B5EF4-FFF2-40B4-BE49-F238E27FC236}">
                <a16:creationId xmlns:a16="http://schemas.microsoft.com/office/drawing/2014/main" id="{3E3D4F1D-80E8-024B-AF64-836791365BCB}"/>
              </a:ext>
            </a:extLst>
          </p:cNvPr>
          <p:cNvSpPr>
            <a:spLocks noGrp="1"/>
          </p:cNvSpPr>
          <p:nvPr>
            <p:ph idx="1"/>
          </p:nvPr>
        </p:nvSpPr>
        <p:spPr>
          <a:xfrm>
            <a:off x="337930" y="1461052"/>
            <a:ext cx="8338525" cy="4715911"/>
          </a:xfrm>
        </p:spPr>
        <p:txBody>
          <a:bodyPr/>
          <a:lstStyle/>
          <a:p>
            <a:pPr marL="457200" lvl="1" indent="0">
              <a:buNone/>
            </a:pPr>
            <a:endParaRPr lang="en-US" sz="1800" dirty="0"/>
          </a:p>
          <a:p>
            <a:r>
              <a:rPr lang="en-US" sz="2000" b="1" dirty="0"/>
              <a:t>The following items were identified as worth porting over </a:t>
            </a:r>
            <a:r>
              <a:rPr lang="en-US" sz="2000" dirty="0"/>
              <a:t>(by cut-and-paste or by reference) </a:t>
            </a:r>
            <a:r>
              <a:rPr lang="en-US" sz="2000" b="1" dirty="0"/>
              <a:t>from 802.15.4-2020 to a hypothetical new UWB-ecosystem centric standard</a:t>
            </a:r>
          </a:p>
          <a:p>
            <a:pPr lvl="1"/>
            <a:r>
              <a:rPr lang="en-US" sz="1600" dirty="0"/>
              <a:t>HRP-UWB: mostly 4z BPRF/</a:t>
            </a:r>
            <a:r>
              <a:rPr lang="en-US" sz="1600"/>
              <a:t>HPRF ERDEV </a:t>
            </a:r>
            <a:r>
              <a:rPr lang="en-US" sz="1600" dirty="0"/>
              <a:t>modes, possibly with some clean-up and/or careful reduction of the list of mandatory HPRF formats to reduce complexity where possible</a:t>
            </a:r>
          </a:p>
          <a:p>
            <a:pPr lvl="1"/>
            <a:r>
              <a:rPr lang="en-US" sz="1600" dirty="0"/>
              <a:t>Various pieces from original 4a PHY that are needed to make 4z contents self-sufficient</a:t>
            </a:r>
          </a:p>
          <a:p>
            <a:pPr lvl="1"/>
            <a:r>
              <a:rPr lang="en-US" sz="1600" dirty="0"/>
              <a:t>possibly one narrowband PHY</a:t>
            </a:r>
          </a:p>
          <a:p>
            <a:pPr lvl="1"/>
            <a:r>
              <a:rPr lang="en-US" sz="1600" dirty="0"/>
              <a:t>MAC sections required to support UWB eco-system (mostly 4z MAC) with some clean-up</a:t>
            </a:r>
          </a:p>
          <a:p>
            <a:pPr lvl="1"/>
            <a:endParaRPr lang="en-US" sz="1600" dirty="0"/>
          </a:p>
          <a:p>
            <a:r>
              <a:rPr lang="en-US" sz="2000" b="1" dirty="0"/>
              <a:t>Suggest to use the above components as a starting point for further discussions and to build new capabilities (as per Nov 2020 plenary) on top</a:t>
            </a:r>
          </a:p>
          <a:p>
            <a:pPr marL="0" indent="0">
              <a:buNone/>
            </a:pPr>
            <a:endParaRPr lang="en-US" sz="2200" dirty="0"/>
          </a:p>
        </p:txBody>
      </p:sp>
    </p:spTree>
    <p:extLst>
      <p:ext uri="{BB962C8B-B14F-4D97-AF65-F5344CB8AC3E}">
        <p14:creationId xmlns:p14="http://schemas.microsoft.com/office/powerpoint/2010/main" val="3134655106"/>
      </p:ext>
    </p:extLst>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352</Words>
  <Application>Microsoft Macintosh PowerPoint</Application>
  <PresentationFormat>On-screen Show (4:3)</PresentationFormat>
  <Paragraphs>23</Paragraphs>
  <Slides>2</Slides>
  <Notes>0</Notes>
  <HiddenSlides>1</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Times New Roman</vt:lpstr>
      <vt:lpstr>IEEE-P802_15</vt:lpstr>
      <vt:lpstr>PowerPoint Presentation</vt:lpstr>
      <vt:lpstr>Relevant Aspects from 802.15.4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2018-06-26T07:51:37Z</dcterms:created>
  <dcterms:modified xsi:type="dcterms:W3CDTF">2020-12-15T20:17:41Z</dcterms:modified>
</cp:coreProperties>
</file>