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4"/>
  </p:notesMasterIdLst>
  <p:handoutMasterIdLst>
    <p:handoutMasterId r:id="rId5"/>
  </p:handoutMasterIdLst>
  <p:sldIdLst>
    <p:sldId id="293" r:id="rId2"/>
    <p:sldId id="289"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p:cViewPr varScale="1">
        <p:scale>
          <a:sx n="121" d="100"/>
          <a:sy n="121" d="100"/>
        </p:scale>
        <p:origin x="190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15-20-0394-00-wng0</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94156"/>
            <a:ext cx="28060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a:t>December 15</a:t>
            </a:r>
          </a:p>
        </p:txBody>
      </p:sp>
      <p:sp>
        <p:nvSpPr>
          <p:cNvPr id="12" name="Rectangle 7"/>
          <p:cNvSpPr>
            <a:spLocks noChangeArrowheads="1"/>
          </p:cNvSpPr>
          <p:nvPr userDrawn="1"/>
        </p:nvSpPr>
        <p:spPr bwMode="auto">
          <a:xfrm>
            <a:off x="7596336" y="6475413"/>
            <a:ext cx="40397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a:t>Apple Inc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758309"/>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UWB and beyond</a:t>
            </a:r>
            <a:r>
              <a:rPr lang="en-US" altLang="en-US" sz="1600" dirty="0">
                <a:solidFill>
                  <a:schemeClr val="tx2"/>
                </a:solidFill>
              </a:rPr>
              <a:t>]	</a:t>
            </a:r>
          </a:p>
          <a:p>
            <a:pPr>
              <a:defRPr/>
            </a:pPr>
            <a:r>
              <a:rPr lang="en-US" sz="1600" b="1" dirty="0">
                <a:solidFill>
                  <a:schemeClr val="tx2"/>
                </a:solidFill>
                <a:ea typeface="ＭＳ Ｐゴシック" pitchFamily="-65" charset="-128"/>
              </a:rPr>
              <a:t>Date Submitted: </a:t>
            </a:r>
            <a:r>
              <a:rPr lang="en-US" sz="1600" dirty="0">
                <a:solidFill>
                  <a:schemeClr val="tx2"/>
                </a:solidFill>
                <a:ea typeface="ＭＳ Ｐゴシック" pitchFamily="-65" charset="-128"/>
              </a:rPr>
              <a:t>[</a:t>
            </a:r>
            <a:r>
              <a:rPr lang="en-US" altLang="en-US" sz="1600" dirty="0">
                <a:solidFill>
                  <a:srgbClr val="FF0000"/>
                </a:solidFill>
              </a:rPr>
              <a:t> December, 2020</a:t>
            </a:r>
            <a:r>
              <a:rPr lang="en-US" sz="1600" dirty="0">
                <a:solidFill>
                  <a:schemeClr val="tx2"/>
                </a:solidFill>
                <a:ea typeface="ＭＳ Ｐゴシック" pitchFamily="-65" charset="-128"/>
              </a:rPr>
              <a:t>]	</a:t>
            </a:r>
          </a:p>
          <a:p>
            <a:r>
              <a:rPr lang="en-US" sz="1600" b="1" dirty="0">
                <a:solidFill>
                  <a:schemeClr val="tx2"/>
                </a:solidFill>
                <a:ea typeface="ＭＳ Ｐゴシック" pitchFamily="-65" charset="-128"/>
              </a:rPr>
              <a:t>Source:</a:t>
            </a:r>
            <a:r>
              <a:rPr lang="en-US" sz="1600" dirty="0">
                <a:solidFill>
                  <a:schemeClr val="tx2"/>
                </a:solidFill>
                <a:ea typeface="ＭＳ Ｐゴシック" pitchFamily="-65" charset="-128"/>
              </a:rPr>
              <a:t> [</a:t>
            </a:r>
            <a:r>
              <a:rPr lang="en-US" sz="1600" dirty="0" err="1">
                <a:solidFill>
                  <a:schemeClr val="tx2"/>
                </a:solidFill>
                <a:ea typeface="ＭＳ Ｐゴシック" pitchFamily="-65" charset="-128"/>
              </a:rPr>
              <a:t>Ersen</a:t>
            </a:r>
            <a:r>
              <a:rPr lang="en-US" sz="1600" dirty="0">
                <a:solidFill>
                  <a:schemeClr val="tx2"/>
                </a:solidFill>
                <a:ea typeface="ＭＳ Ｐゴシック" pitchFamily="-65" charset="-128"/>
              </a:rPr>
              <a:t> </a:t>
            </a:r>
            <a:r>
              <a:rPr lang="en-US" sz="1600" dirty="0" err="1">
                <a:solidFill>
                  <a:schemeClr val="tx2"/>
                </a:solidFill>
                <a:ea typeface="ＭＳ Ｐゴシック" pitchFamily="-65" charset="-128"/>
              </a:rPr>
              <a:t>Ekrem</a:t>
            </a:r>
            <a:r>
              <a:rPr lang="en-US" sz="1600" dirty="0">
                <a:solidFill>
                  <a:schemeClr val="tx2"/>
                </a:solidFill>
                <a:ea typeface="ＭＳ Ｐゴシック" pitchFamily="-65" charset="-128"/>
              </a:rPr>
              <a:t> (Apple), </a:t>
            </a:r>
            <a:r>
              <a:rPr lang="en-US" sz="1600" dirty="0">
                <a:solidFill>
                  <a:srgbClr val="FF0000"/>
                </a:solidFill>
                <a:ea typeface="ＭＳ Ｐゴシック" pitchFamily="-65" charset="-128"/>
              </a:rPr>
              <a:t>Ayman Naguib (Apple), </a:t>
            </a:r>
            <a:r>
              <a:rPr lang="en-US" altLang="en-US" sz="1600" dirty="0">
                <a:solidFill>
                  <a:srgbClr val="FF0000"/>
                </a:solidFill>
              </a:rPr>
              <a:t>Jochen Hammerschmidt (Apple)</a:t>
            </a:r>
            <a:r>
              <a:rPr lang="en-US" sz="1600" dirty="0">
                <a:solidFill>
                  <a:schemeClr val="tx2"/>
                </a:solidFill>
                <a:ea typeface="ＭＳ Ｐゴシック" pitchFamily="-65" charset="-128"/>
              </a:rPr>
              <a:t>]</a:t>
            </a:r>
          </a:p>
          <a:p>
            <a:pPr>
              <a:defRPr/>
            </a:pPr>
            <a:r>
              <a:rPr lang="en-US" sz="1600" b="1" dirty="0">
                <a:solidFill>
                  <a:schemeClr val="tx2"/>
                </a:solidFill>
                <a:ea typeface="ＭＳ Ｐゴシック" pitchFamily="-65" charset="-128"/>
              </a:rPr>
              <a:t>Address</a:t>
            </a:r>
            <a:r>
              <a:rPr lang="en-US" sz="1600" dirty="0">
                <a:solidFill>
                  <a:schemeClr val="tx2"/>
                </a:solidFill>
                <a:ea typeface="ＭＳ Ｐゴシック" pitchFamily="-65" charset="-128"/>
              </a:rPr>
              <a:t> [</a:t>
            </a:r>
            <a:r>
              <a:rPr lang="en-US" sz="1600" dirty="0">
                <a:solidFill>
                  <a:srgbClr val="FF0000"/>
                </a:solidFill>
                <a:ea typeface="ＭＳ Ｐゴシック" pitchFamily="-65" charset="-128"/>
              </a:rPr>
              <a:t>One Apple Park Way, Cupertino, CA 95014, USA</a:t>
            </a:r>
            <a:r>
              <a:rPr lang="en-US" sz="1600" dirty="0">
                <a:solidFill>
                  <a:schemeClr val="tx2"/>
                </a:solidFill>
                <a:ea typeface="ＭＳ Ｐゴシック" pitchFamily="-65" charset="-128"/>
              </a:rPr>
              <a:t>]</a:t>
            </a:r>
          </a:p>
          <a:p>
            <a:pPr>
              <a:defRPr/>
            </a:pPr>
            <a:r>
              <a:rPr lang="en-US" sz="1600" b="1" dirty="0">
                <a:solidFill>
                  <a:schemeClr val="tx2"/>
                </a:solidFill>
                <a:ea typeface="ＭＳ Ｐゴシック" pitchFamily="-65" charset="-128"/>
              </a:rPr>
              <a:t>Voice</a:t>
            </a:r>
            <a:r>
              <a:rPr lang="en-US" sz="1600" dirty="0">
                <a:solidFill>
                  <a:schemeClr val="tx2"/>
                </a:solidFill>
                <a:ea typeface="ＭＳ Ｐゴシック" pitchFamily="-65" charset="-128"/>
              </a:rPr>
              <a:t>:[], </a:t>
            </a:r>
            <a:r>
              <a:rPr lang="en-US" sz="1600" b="1" dirty="0">
                <a:solidFill>
                  <a:schemeClr val="tx2"/>
                </a:solidFill>
                <a:ea typeface="ＭＳ Ｐゴシック" pitchFamily="-65" charset="-128"/>
              </a:rPr>
              <a:t>E-Mail</a:t>
            </a:r>
            <a:r>
              <a:rPr lang="en-US" sz="1600" dirty="0">
                <a:solidFill>
                  <a:schemeClr val="tx2"/>
                </a:solidFill>
                <a:ea typeface="ＭＳ Ｐゴシック" pitchFamily="-65" charset="-128"/>
              </a:rPr>
              <a:t>:[</a:t>
            </a:r>
            <a:r>
              <a:rPr lang="en-US" sz="1600" dirty="0">
                <a:solidFill>
                  <a:srgbClr val="FF0000"/>
                </a:solidFill>
                <a:ea typeface="ＭＳ Ｐゴシック" pitchFamily="-65" charset="-128"/>
              </a:rPr>
              <a:t> </a:t>
            </a:r>
            <a:r>
              <a:rPr lang="en-US" sz="1600" dirty="0" err="1">
                <a:solidFill>
                  <a:srgbClr val="FF0000"/>
                </a:solidFill>
                <a:ea typeface="ＭＳ Ｐゴシック" pitchFamily="-65" charset="-128"/>
              </a:rPr>
              <a:t>ayman_naguib</a:t>
            </a:r>
            <a:r>
              <a:rPr lang="en-US" sz="1600" dirty="0">
                <a:solidFill>
                  <a:srgbClr val="FF0000"/>
                </a:solidFill>
                <a:ea typeface="ＭＳ Ｐゴシック" pitchFamily="-65" charset="-128"/>
              </a:rPr>
              <a:t> (at) </a:t>
            </a:r>
            <a:r>
              <a:rPr lang="en-US" sz="1600" dirty="0" err="1">
                <a:solidFill>
                  <a:srgbClr val="FF0000"/>
                </a:solidFill>
                <a:ea typeface="ＭＳ Ｐゴシック" pitchFamily="-65" charset="-128"/>
              </a:rPr>
              <a:t>apple.com</a:t>
            </a:r>
            <a:r>
              <a:rPr lang="en-US" sz="1600" dirty="0">
                <a:solidFill>
                  <a:schemeClr val="tx2"/>
                </a:solidFill>
                <a:ea typeface="ＭＳ Ｐゴシック" pitchFamily="-65" charset="-128"/>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Contribution to the SC Working Group</a:t>
            </a:r>
            <a:r>
              <a:rPr lang="en-US" altLang="en-US" sz="1600" dirty="0">
                <a:solidFill>
                  <a:schemeClr val="tx2"/>
                </a:solidFill>
              </a:rPr>
              <a:t>]</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to proposed future directions and evolution of  UWB wireless air interface in IEEE 802.15 to address future use case</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Discuss Evolution of UWB in IEEE 802</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846422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66700" y="763587"/>
            <a:ext cx="8686800" cy="457200"/>
          </a:xfrm>
        </p:spPr>
        <p:txBody>
          <a:bodyPr/>
          <a:lstStyle/>
          <a:p>
            <a:r>
              <a:rPr lang="en-US" b="1" dirty="0"/>
              <a:t>Relevant Aspects from 802.15.4</a:t>
            </a:r>
            <a:endParaRPr lang="en-US" sz="4400" dirty="0">
              <a:latin typeface="Arial" charset="0"/>
            </a:endParaRPr>
          </a:p>
        </p:txBody>
      </p:sp>
      <p:sp>
        <p:nvSpPr>
          <p:cNvPr id="4" name="Slide Number Placeholder 3"/>
          <p:cNvSpPr>
            <a:spLocks noGrp="1"/>
          </p:cNvSpPr>
          <p:nvPr>
            <p:ph type="sldNum" sz="quarter" idx="12"/>
          </p:nvPr>
        </p:nvSpPr>
        <p:spPr>
          <a:xfrm>
            <a:off x="4344988" y="6475413"/>
            <a:ext cx="530225" cy="182562"/>
          </a:xfrm>
        </p:spPr>
        <p:txBody>
          <a:bodyPr/>
          <a:lstStyle/>
          <a:p>
            <a:r>
              <a:rPr lang="en-US" altLang="en-US" dirty="0"/>
              <a:t>Slide </a:t>
            </a:r>
            <a:fld id="{84A77D4C-72E3-4B0C-9D3D-3EEE1B4D1581}" type="slidenum">
              <a:rPr lang="en-US" altLang="en-US"/>
              <a:pPr/>
              <a:t>2</a:t>
            </a:fld>
            <a:endParaRPr lang="en-US" altLang="en-US" dirty="0"/>
          </a:p>
        </p:txBody>
      </p:sp>
      <p:sp>
        <p:nvSpPr>
          <p:cNvPr id="9" name="Content Placeholder 2">
            <a:extLst>
              <a:ext uri="{FF2B5EF4-FFF2-40B4-BE49-F238E27FC236}">
                <a16:creationId xmlns:a16="http://schemas.microsoft.com/office/drawing/2014/main" id="{3E3D4F1D-80E8-024B-AF64-836791365BCB}"/>
              </a:ext>
            </a:extLst>
          </p:cNvPr>
          <p:cNvSpPr>
            <a:spLocks noGrp="1"/>
          </p:cNvSpPr>
          <p:nvPr>
            <p:ph idx="1"/>
          </p:nvPr>
        </p:nvSpPr>
        <p:spPr>
          <a:xfrm>
            <a:off x="337930" y="1461052"/>
            <a:ext cx="8338525" cy="4715911"/>
          </a:xfrm>
        </p:spPr>
        <p:txBody>
          <a:bodyPr/>
          <a:lstStyle/>
          <a:p>
            <a:pPr marL="457200" lvl="1" indent="0">
              <a:buNone/>
            </a:pPr>
            <a:endParaRPr lang="en-US" sz="1800" dirty="0"/>
          </a:p>
          <a:p>
            <a:r>
              <a:rPr lang="en-US" sz="2000" b="1" dirty="0"/>
              <a:t>The following items were identified as worth porting over </a:t>
            </a:r>
            <a:r>
              <a:rPr lang="en-US" sz="2000" dirty="0"/>
              <a:t>(by cut-and-paste or by reference) </a:t>
            </a:r>
            <a:r>
              <a:rPr lang="en-US" sz="2000" b="1" dirty="0"/>
              <a:t>from 802.15.4-2020 to a hypothetical new UWB-ecosystem centric standard</a:t>
            </a:r>
          </a:p>
          <a:p>
            <a:pPr lvl="1"/>
            <a:r>
              <a:rPr lang="en-US" sz="1600" dirty="0"/>
              <a:t>HRP-UWB: mostly 4z BPRF/HPRF SRDEV modes, possibly with some clean-up and/or careful reduction of the list of mandatory HPRF formats to reduce complexity where possible</a:t>
            </a:r>
          </a:p>
          <a:p>
            <a:pPr lvl="1"/>
            <a:r>
              <a:rPr lang="en-US" sz="1600" dirty="0"/>
              <a:t>Various pieces from original 4a PHY that are needed to make 4z contents self-sufficient</a:t>
            </a:r>
          </a:p>
          <a:p>
            <a:pPr lvl="1"/>
            <a:r>
              <a:rPr lang="en-US" sz="1600" dirty="0"/>
              <a:t>possibly one narrowband PHY</a:t>
            </a:r>
          </a:p>
          <a:p>
            <a:pPr lvl="1"/>
            <a:r>
              <a:rPr lang="en-US" sz="1600" dirty="0"/>
              <a:t>MAC sections required to support UWB eco-system (mostly 4z MAC) with some clean-up</a:t>
            </a:r>
          </a:p>
          <a:p>
            <a:pPr lvl="1"/>
            <a:endParaRPr lang="en-US" sz="1600" dirty="0"/>
          </a:p>
          <a:p>
            <a:r>
              <a:rPr lang="en-US" sz="2000" b="1"/>
              <a:t>Suggest to use the above components as a starting point for further discussions and to build new capabilities (as per Nov 2020 plenary) on top</a:t>
            </a:r>
          </a:p>
          <a:p>
            <a:pPr marL="0" indent="0">
              <a:buNone/>
            </a:pPr>
            <a:endParaRPr lang="en-US" sz="2200" dirty="0"/>
          </a:p>
        </p:txBody>
      </p:sp>
    </p:spTree>
    <p:extLst>
      <p:ext uri="{BB962C8B-B14F-4D97-AF65-F5344CB8AC3E}">
        <p14:creationId xmlns:p14="http://schemas.microsoft.com/office/powerpoint/2010/main" val="313465510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352</Words>
  <Application>Microsoft Macintosh PowerPoint</Application>
  <PresentationFormat>On-screen Show (4:3)</PresentationFormat>
  <Paragraphs>23</Paragraphs>
  <Slides>2</Slides>
  <Notes>0</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IEEE-P802_15</vt:lpstr>
      <vt:lpstr>PowerPoint Presentation</vt:lpstr>
      <vt:lpstr>Relevant Aspects from 802.15.4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2018-06-26T07:51:37Z</dcterms:created>
  <dcterms:modified xsi:type="dcterms:W3CDTF">2020-12-15T20:16:20Z</dcterms:modified>
</cp:coreProperties>
</file>