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9" r:id="rId2"/>
    <p:sldId id="258" r:id="rId3"/>
    <p:sldId id="256" r:id="rId4"/>
    <p:sldId id="275" r:id="rId5"/>
    <p:sldId id="267" r:id="rId6"/>
    <p:sldId id="276" r:id="rId7"/>
    <p:sldId id="278" r:id="rId8"/>
    <p:sldId id="268" r:id="rId9"/>
    <p:sldId id="273" r:id="rId10"/>
    <p:sldId id="265" r:id="rId11"/>
    <p:sldId id="274"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4" d="100"/>
          <a:sy n="44" d="100"/>
        </p:scale>
        <p:origin x="1454" y="5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BF16ECA9-3CFA-4BB0-9A5F-A7891156384B}"/>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zh-TW"/>
              <a:t>doc.: IEEE 802.15-&lt;doc#&gt;</a:t>
            </a:r>
          </a:p>
        </p:txBody>
      </p:sp>
      <p:sp>
        <p:nvSpPr>
          <p:cNvPr id="3075" name="Rectangle 3">
            <a:extLst>
              <a:ext uri="{FF2B5EF4-FFF2-40B4-BE49-F238E27FC236}">
                <a16:creationId xmlns:a16="http://schemas.microsoft.com/office/drawing/2014/main" id="{7E0FCF04-0980-4F99-8BCD-DD6257463645}"/>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zh-TW"/>
              <a:t>&lt;month year&gt;</a:t>
            </a:r>
          </a:p>
        </p:txBody>
      </p:sp>
      <p:sp>
        <p:nvSpPr>
          <p:cNvPr id="3076" name="Rectangle 4">
            <a:extLst>
              <a:ext uri="{FF2B5EF4-FFF2-40B4-BE49-F238E27FC236}">
                <a16:creationId xmlns:a16="http://schemas.microsoft.com/office/drawing/2014/main" id="{FF02833C-7C79-4E8F-8A97-B7383C19FDA7}"/>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zh-TW"/>
              <a:t>&lt;author&gt;, &lt;company&gt;</a:t>
            </a:r>
          </a:p>
        </p:txBody>
      </p:sp>
      <p:sp>
        <p:nvSpPr>
          <p:cNvPr id="3077" name="Rectangle 5">
            <a:extLst>
              <a:ext uri="{FF2B5EF4-FFF2-40B4-BE49-F238E27FC236}">
                <a16:creationId xmlns:a16="http://schemas.microsoft.com/office/drawing/2014/main" id="{DB904D9B-57B8-4742-8206-101DDF2F1BBE}"/>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zh-TW"/>
              <a:t>Page </a:t>
            </a:r>
            <a:fld id="{648785F2-607F-468A-9B42-BCD328BE2C43}" type="slidenum">
              <a:rPr lang="en-US" altLang="zh-TW"/>
              <a:pPr/>
              <a:t>‹#›</a:t>
            </a:fld>
            <a:endParaRPr lang="en-US" altLang="zh-TW"/>
          </a:p>
        </p:txBody>
      </p:sp>
      <p:sp>
        <p:nvSpPr>
          <p:cNvPr id="3078" name="Line 6">
            <a:extLst>
              <a:ext uri="{FF2B5EF4-FFF2-40B4-BE49-F238E27FC236}">
                <a16:creationId xmlns:a16="http://schemas.microsoft.com/office/drawing/2014/main" id="{677EE5B7-7054-44FF-9BD6-4EAAA7BEE555}"/>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3079" name="Rectangle 7">
            <a:extLst>
              <a:ext uri="{FF2B5EF4-FFF2-40B4-BE49-F238E27FC236}">
                <a16:creationId xmlns:a16="http://schemas.microsoft.com/office/drawing/2014/main" id="{F86879F4-5E07-4F8D-87C0-6663D8858CB7}"/>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zh-TW" sz="1200"/>
              <a:t>Submission</a:t>
            </a:r>
          </a:p>
        </p:txBody>
      </p:sp>
      <p:sp>
        <p:nvSpPr>
          <p:cNvPr id="3080" name="Line 8">
            <a:extLst>
              <a:ext uri="{FF2B5EF4-FFF2-40B4-BE49-F238E27FC236}">
                <a16:creationId xmlns:a16="http://schemas.microsoft.com/office/drawing/2014/main" id="{07AF4776-777F-4B72-A7D6-8D2EC73A2B66}"/>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D1229906-C29A-4D7D-92EA-1C4A2115F5FE}"/>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zh-TW"/>
              <a:t>doc.: IEEE 802.15-&lt;doc#&gt;</a:t>
            </a:r>
          </a:p>
        </p:txBody>
      </p:sp>
      <p:sp>
        <p:nvSpPr>
          <p:cNvPr id="2051" name="Rectangle 3">
            <a:extLst>
              <a:ext uri="{FF2B5EF4-FFF2-40B4-BE49-F238E27FC236}">
                <a16:creationId xmlns:a16="http://schemas.microsoft.com/office/drawing/2014/main" id="{F4263DB2-5B95-413B-A389-48A2ABC7ABC9}"/>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zh-TW"/>
              <a:t>&lt;month year&gt;</a:t>
            </a:r>
          </a:p>
        </p:txBody>
      </p:sp>
      <p:sp>
        <p:nvSpPr>
          <p:cNvPr id="2052" name="Rectangle 4">
            <a:extLst>
              <a:ext uri="{FF2B5EF4-FFF2-40B4-BE49-F238E27FC236}">
                <a16:creationId xmlns:a16="http://schemas.microsoft.com/office/drawing/2014/main" id="{F9ED6440-01AA-4386-BF9C-5591E67C3E0F}"/>
              </a:ext>
            </a:extLst>
          </p:cNvPr>
          <p:cNvSpPr>
            <a:spLocks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24ED2A4F-44A2-45E8-95D0-9F1965C2B5B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zh-TW"/>
              <a:t>Click to edit Master text styles</a:t>
            </a:r>
          </a:p>
          <a:p>
            <a:pPr lvl="1"/>
            <a:r>
              <a:rPr lang="en-US" altLang="zh-TW"/>
              <a:t>Second level</a:t>
            </a:r>
          </a:p>
          <a:p>
            <a:pPr lvl="2"/>
            <a:r>
              <a:rPr lang="en-US" altLang="zh-TW"/>
              <a:t>Third level</a:t>
            </a:r>
          </a:p>
          <a:p>
            <a:pPr lvl="3"/>
            <a:r>
              <a:rPr lang="en-US" altLang="zh-TW"/>
              <a:t>Fourth level</a:t>
            </a:r>
          </a:p>
          <a:p>
            <a:pPr lvl="4"/>
            <a:r>
              <a:rPr lang="en-US" altLang="zh-TW"/>
              <a:t>Fifth level</a:t>
            </a:r>
          </a:p>
        </p:txBody>
      </p:sp>
      <p:sp>
        <p:nvSpPr>
          <p:cNvPr id="2054" name="Rectangle 6">
            <a:extLst>
              <a:ext uri="{FF2B5EF4-FFF2-40B4-BE49-F238E27FC236}">
                <a16:creationId xmlns:a16="http://schemas.microsoft.com/office/drawing/2014/main" id="{0134F12D-911A-44FB-9C42-34C33AFA6E84}"/>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zh-TW"/>
              <a:t>&lt;author&gt;, &lt;company&gt;</a:t>
            </a:r>
          </a:p>
        </p:txBody>
      </p:sp>
      <p:sp>
        <p:nvSpPr>
          <p:cNvPr id="2055" name="Rectangle 7">
            <a:extLst>
              <a:ext uri="{FF2B5EF4-FFF2-40B4-BE49-F238E27FC236}">
                <a16:creationId xmlns:a16="http://schemas.microsoft.com/office/drawing/2014/main" id="{B2F93A3E-FB49-4095-B185-715B561F700D}"/>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zh-TW"/>
              <a:t>Page </a:t>
            </a:r>
            <a:fld id="{B99B95EA-3EBE-47F5-A00D-38F40B97F097}" type="slidenum">
              <a:rPr lang="en-US" altLang="zh-TW"/>
              <a:pPr/>
              <a:t>‹#›</a:t>
            </a:fld>
            <a:endParaRPr lang="en-US" altLang="zh-TW"/>
          </a:p>
        </p:txBody>
      </p:sp>
      <p:sp>
        <p:nvSpPr>
          <p:cNvPr id="2056" name="Rectangle 8">
            <a:extLst>
              <a:ext uri="{FF2B5EF4-FFF2-40B4-BE49-F238E27FC236}">
                <a16:creationId xmlns:a16="http://schemas.microsoft.com/office/drawing/2014/main" id="{1CD8622F-4530-4CDC-95C5-AAF1D3AA4264}"/>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zh-TW"/>
              <a:t>Submission</a:t>
            </a:r>
          </a:p>
        </p:txBody>
      </p:sp>
      <p:sp>
        <p:nvSpPr>
          <p:cNvPr id="2057" name="Line 9">
            <a:extLst>
              <a:ext uri="{FF2B5EF4-FFF2-40B4-BE49-F238E27FC236}">
                <a16:creationId xmlns:a16="http://schemas.microsoft.com/office/drawing/2014/main" id="{E60D859C-2CB0-4140-8233-A8CAB3730861}"/>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2058" name="Line 10">
            <a:extLst>
              <a:ext uri="{FF2B5EF4-FFF2-40B4-BE49-F238E27FC236}">
                <a16:creationId xmlns:a16="http://schemas.microsoft.com/office/drawing/2014/main" id="{75B250DE-7324-49D8-8C3F-C49091E3846C}"/>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15EA1C16-030E-4B55-84F5-83911CCF1B23}"/>
              </a:ext>
            </a:extLst>
          </p:cNvPr>
          <p:cNvSpPr>
            <a:spLocks noGrp="1" noChangeArrowheads="1"/>
          </p:cNvSpPr>
          <p:nvPr>
            <p:ph type="hdr" sz="quarter"/>
          </p:nvPr>
        </p:nvSpPr>
        <p:spPr>
          <a:ln/>
        </p:spPr>
        <p:txBody>
          <a:bodyPr/>
          <a:lstStyle/>
          <a:p>
            <a:r>
              <a:rPr lang="en-US" altLang="zh-TW"/>
              <a:t>doc.: IEEE 802.15-&lt;doc#&gt;</a:t>
            </a:r>
          </a:p>
        </p:txBody>
      </p:sp>
      <p:sp>
        <p:nvSpPr>
          <p:cNvPr id="5" name="Rectangle 3">
            <a:extLst>
              <a:ext uri="{FF2B5EF4-FFF2-40B4-BE49-F238E27FC236}">
                <a16:creationId xmlns:a16="http://schemas.microsoft.com/office/drawing/2014/main" id="{25F6D182-C95C-44DA-AAAE-835C3DBB4455}"/>
              </a:ext>
            </a:extLst>
          </p:cNvPr>
          <p:cNvSpPr>
            <a:spLocks noGrp="1" noChangeArrowheads="1"/>
          </p:cNvSpPr>
          <p:nvPr>
            <p:ph type="dt" idx="1"/>
          </p:nvPr>
        </p:nvSpPr>
        <p:spPr>
          <a:ln/>
        </p:spPr>
        <p:txBody>
          <a:bodyPr/>
          <a:lstStyle/>
          <a:p>
            <a:r>
              <a:rPr lang="en-US" altLang="zh-TW"/>
              <a:t>&lt;month year&gt;</a:t>
            </a:r>
          </a:p>
        </p:txBody>
      </p:sp>
      <p:sp>
        <p:nvSpPr>
          <p:cNvPr id="6" name="Rectangle 6">
            <a:extLst>
              <a:ext uri="{FF2B5EF4-FFF2-40B4-BE49-F238E27FC236}">
                <a16:creationId xmlns:a16="http://schemas.microsoft.com/office/drawing/2014/main" id="{3033A239-3946-446B-83AB-23118C56C49C}"/>
              </a:ext>
            </a:extLst>
          </p:cNvPr>
          <p:cNvSpPr>
            <a:spLocks noGrp="1" noChangeArrowheads="1"/>
          </p:cNvSpPr>
          <p:nvPr>
            <p:ph type="ftr" sz="quarter" idx="4"/>
          </p:nvPr>
        </p:nvSpPr>
        <p:spPr>
          <a:ln/>
        </p:spPr>
        <p:txBody>
          <a:bodyPr/>
          <a:lstStyle/>
          <a:p>
            <a:pPr lvl="4"/>
            <a:r>
              <a:rPr lang="en-US" altLang="zh-TW"/>
              <a:t>&lt;author&gt;, &lt;company&gt;</a:t>
            </a:r>
          </a:p>
        </p:txBody>
      </p:sp>
      <p:sp>
        <p:nvSpPr>
          <p:cNvPr id="7" name="Rectangle 7">
            <a:extLst>
              <a:ext uri="{FF2B5EF4-FFF2-40B4-BE49-F238E27FC236}">
                <a16:creationId xmlns:a16="http://schemas.microsoft.com/office/drawing/2014/main" id="{B62A82BE-D239-4871-A1DB-D1379A917485}"/>
              </a:ext>
            </a:extLst>
          </p:cNvPr>
          <p:cNvSpPr>
            <a:spLocks noGrp="1" noChangeArrowheads="1"/>
          </p:cNvSpPr>
          <p:nvPr>
            <p:ph type="sldNum" sz="quarter" idx="5"/>
          </p:nvPr>
        </p:nvSpPr>
        <p:spPr>
          <a:ln/>
        </p:spPr>
        <p:txBody>
          <a:bodyPr/>
          <a:lstStyle/>
          <a:p>
            <a:r>
              <a:rPr lang="en-US" altLang="zh-TW"/>
              <a:t>Page </a:t>
            </a:r>
            <a:fld id="{CD06EF82-57CA-4998-89F4-2B9CCC0B8DF3}" type="slidenum">
              <a:rPr lang="en-US" altLang="zh-TW"/>
              <a:pPr/>
              <a:t>3</a:t>
            </a:fld>
            <a:endParaRPr lang="en-US" altLang="zh-TW"/>
          </a:p>
        </p:txBody>
      </p:sp>
      <p:sp>
        <p:nvSpPr>
          <p:cNvPr id="24578" name="Rectangle 2">
            <a:extLst>
              <a:ext uri="{FF2B5EF4-FFF2-40B4-BE49-F238E27FC236}">
                <a16:creationId xmlns:a16="http://schemas.microsoft.com/office/drawing/2014/main" id="{7CE6AEA9-0FF3-4D4E-8EEC-5AD34EE7C8E0}"/>
              </a:ext>
            </a:extLst>
          </p:cNvPr>
          <p:cNvSpPr>
            <a:spLocks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7FF5519F-53D7-4A1A-9055-6831162C27B4}"/>
              </a:ext>
            </a:extLst>
          </p:cNvPr>
          <p:cNvSpPr>
            <a:spLocks noGrp="1" noChangeArrowheads="1"/>
          </p:cNvSpPr>
          <p:nvPr>
            <p:ph type="body" idx="1"/>
          </p:nvPr>
        </p:nvSpPr>
        <p:spPr/>
        <p:txBody>
          <a:bodyPr/>
          <a:lstStyle/>
          <a:p>
            <a:endParaRPr lang="zh-TW" altLang="zh-TW"/>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DFFB08A-F969-4D79-9CC0-22FD417632DB}"/>
              </a:ext>
            </a:extLst>
          </p:cNvPr>
          <p:cNvSpPr>
            <a:spLocks noGrp="1"/>
          </p:cNvSpPr>
          <p:nvPr>
            <p:ph type="ctrTitle"/>
          </p:nvPr>
        </p:nvSpPr>
        <p:spPr>
          <a:xfrm>
            <a:off x="1143000" y="1122363"/>
            <a:ext cx="6858000" cy="2387600"/>
          </a:xfrm>
        </p:spPr>
        <p:txBody>
          <a:bodyPr anchor="b"/>
          <a:lstStyle>
            <a:lvl1pPr algn="ctr">
              <a:defRPr sz="6000"/>
            </a:lvl1pPr>
          </a:lstStyle>
          <a:p>
            <a:r>
              <a:rPr lang="zh-TW" altLang="en-US"/>
              <a:t>按一下以編輯母片標題樣式</a:t>
            </a:r>
          </a:p>
        </p:txBody>
      </p:sp>
      <p:sp>
        <p:nvSpPr>
          <p:cNvPr id="3" name="副標題 2">
            <a:extLst>
              <a:ext uri="{FF2B5EF4-FFF2-40B4-BE49-F238E27FC236}">
                <a16:creationId xmlns:a16="http://schemas.microsoft.com/office/drawing/2014/main" id="{64B06A22-1673-4E7A-8CA1-62E48351276B}"/>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a:t>按一下以編輯母片子標題樣式</a:t>
            </a:r>
          </a:p>
        </p:txBody>
      </p:sp>
    </p:spTree>
    <p:extLst>
      <p:ext uri="{BB962C8B-B14F-4D97-AF65-F5344CB8AC3E}">
        <p14:creationId xmlns:p14="http://schemas.microsoft.com/office/powerpoint/2010/main" val="37285339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BC29E5C7-CA27-4659-AE4B-F183D22FFE22}"/>
              </a:ext>
            </a:extLst>
          </p:cNvPr>
          <p:cNvSpPr>
            <a:spLocks noGrp="1"/>
          </p:cNvSpPr>
          <p:nvPr>
            <p:ph type="title"/>
          </p:nvPr>
        </p:nvSpPr>
        <p:spPr/>
        <p:txBody>
          <a:bodyPr/>
          <a:lstStyle/>
          <a:p>
            <a:r>
              <a:rPr lang="zh-TW" altLang="en-US"/>
              <a:t>按一下以編輯母片標題樣式</a:t>
            </a:r>
          </a:p>
        </p:txBody>
      </p:sp>
      <p:sp>
        <p:nvSpPr>
          <p:cNvPr id="3" name="直排文字版面配置區 2">
            <a:extLst>
              <a:ext uri="{FF2B5EF4-FFF2-40B4-BE49-F238E27FC236}">
                <a16:creationId xmlns:a16="http://schemas.microsoft.com/office/drawing/2014/main" id="{67DAC9F1-BD64-45B9-99EF-7B10E8BE8D78}"/>
              </a:ext>
            </a:extLst>
          </p:cNvPr>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Tree>
    <p:extLst>
      <p:ext uri="{BB962C8B-B14F-4D97-AF65-F5344CB8AC3E}">
        <p14:creationId xmlns:p14="http://schemas.microsoft.com/office/powerpoint/2010/main" val="7929875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a:extLst>
              <a:ext uri="{FF2B5EF4-FFF2-40B4-BE49-F238E27FC236}">
                <a16:creationId xmlns:a16="http://schemas.microsoft.com/office/drawing/2014/main" id="{8166EA42-5BF9-40A4-88C1-55F8B6CB8D58}"/>
              </a:ext>
            </a:extLst>
          </p:cNvPr>
          <p:cNvSpPr>
            <a:spLocks noGrp="1"/>
          </p:cNvSpPr>
          <p:nvPr>
            <p:ph type="title" orient="vert"/>
          </p:nvPr>
        </p:nvSpPr>
        <p:spPr>
          <a:xfrm>
            <a:off x="6515100" y="685800"/>
            <a:ext cx="1943100" cy="5410200"/>
          </a:xfrm>
        </p:spPr>
        <p:txBody>
          <a:bodyPr vert="eaVert"/>
          <a:lstStyle/>
          <a:p>
            <a:r>
              <a:rPr lang="zh-TW" altLang="en-US"/>
              <a:t>按一下以編輯母片標題樣式</a:t>
            </a:r>
          </a:p>
        </p:txBody>
      </p:sp>
      <p:sp>
        <p:nvSpPr>
          <p:cNvPr id="3" name="直排文字版面配置區 2">
            <a:extLst>
              <a:ext uri="{FF2B5EF4-FFF2-40B4-BE49-F238E27FC236}">
                <a16:creationId xmlns:a16="http://schemas.microsoft.com/office/drawing/2014/main" id="{08D4D65A-E37A-4D30-AE3B-2F1A70A34461}"/>
              </a:ext>
            </a:extLst>
          </p:cNvPr>
          <p:cNvSpPr>
            <a:spLocks noGrp="1"/>
          </p:cNvSpPr>
          <p:nvPr>
            <p:ph type="body" orient="vert" idx="1"/>
          </p:nvPr>
        </p:nvSpPr>
        <p:spPr>
          <a:xfrm>
            <a:off x="685800" y="685800"/>
            <a:ext cx="5676900" cy="5410200"/>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Tree>
    <p:extLst>
      <p:ext uri="{BB962C8B-B14F-4D97-AF65-F5344CB8AC3E}">
        <p14:creationId xmlns:p14="http://schemas.microsoft.com/office/powerpoint/2010/main" val="33588558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368C839C-44E9-44F9-AAD1-719B141E9B6A}"/>
              </a:ext>
            </a:extLst>
          </p:cNvPr>
          <p:cNvSpPr>
            <a:spLocks noGrp="1"/>
          </p:cNvSpPr>
          <p:nvPr>
            <p:ph type="title"/>
          </p:nvPr>
        </p:nvSpPr>
        <p:spPr/>
        <p:txBody>
          <a:bodyPr/>
          <a:lstStyle/>
          <a:p>
            <a:r>
              <a:rPr lang="zh-TW" altLang="en-US"/>
              <a:t>按一下以編輯母片標題樣式</a:t>
            </a:r>
          </a:p>
        </p:txBody>
      </p:sp>
      <p:sp>
        <p:nvSpPr>
          <p:cNvPr id="3" name="內容版面配置區 2">
            <a:extLst>
              <a:ext uri="{FF2B5EF4-FFF2-40B4-BE49-F238E27FC236}">
                <a16:creationId xmlns:a16="http://schemas.microsoft.com/office/drawing/2014/main" id="{44E4ADC4-B58A-4821-9030-B380651A9AE0}"/>
              </a:ext>
            </a:extLst>
          </p:cNvPr>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Tree>
    <p:extLst>
      <p:ext uri="{BB962C8B-B14F-4D97-AF65-F5344CB8AC3E}">
        <p14:creationId xmlns:p14="http://schemas.microsoft.com/office/powerpoint/2010/main" val="30743825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F278DBA-A0D4-405C-B0A0-C8F5F16FEDD0}"/>
              </a:ext>
            </a:extLst>
          </p:cNvPr>
          <p:cNvSpPr>
            <a:spLocks noGrp="1"/>
          </p:cNvSpPr>
          <p:nvPr>
            <p:ph type="title"/>
          </p:nvPr>
        </p:nvSpPr>
        <p:spPr>
          <a:xfrm>
            <a:off x="623888" y="1709738"/>
            <a:ext cx="7886700" cy="2852737"/>
          </a:xfrm>
        </p:spPr>
        <p:txBody>
          <a:bodyPr anchor="b"/>
          <a:lstStyle>
            <a:lvl1pPr>
              <a:defRPr sz="6000"/>
            </a:lvl1pPr>
          </a:lstStyle>
          <a:p>
            <a:r>
              <a:rPr lang="zh-TW" altLang="en-US"/>
              <a:t>按一下以編輯母片標題樣式</a:t>
            </a:r>
          </a:p>
        </p:txBody>
      </p:sp>
      <p:sp>
        <p:nvSpPr>
          <p:cNvPr id="3" name="文字版面配置區 2">
            <a:extLst>
              <a:ext uri="{FF2B5EF4-FFF2-40B4-BE49-F238E27FC236}">
                <a16:creationId xmlns:a16="http://schemas.microsoft.com/office/drawing/2014/main" id="{3DC7210A-D6A9-4239-A51E-01126CFDE039}"/>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zh-TW" altLang="en-US"/>
              <a:t>按一下以編輯母片文字樣式</a:t>
            </a:r>
          </a:p>
        </p:txBody>
      </p:sp>
    </p:spTree>
    <p:extLst>
      <p:ext uri="{BB962C8B-B14F-4D97-AF65-F5344CB8AC3E}">
        <p14:creationId xmlns:p14="http://schemas.microsoft.com/office/powerpoint/2010/main" val="9846967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B4C8248-020D-4EED-B42F-99C9B8E57E3C}"/>
              </a:ext>
            </a:extLst>
          </p:cNvPr>
          <p:cNvSpPr>
            <a:spLocks noGrp="1"/>
          </p:cNvSpPr>
          <p:nvPr>
            <p:ph type="title"/>
          </p:nvPr>
        </p:nvSpPr>
        <p:spPr/>
        <p:txBody>
          <a:bodyPr/>
          <a:lstStyle/>
          <a:p>
            <a:r>
              <a:rPr lang="zh-TW" altLang="en-US"/>
              <a:t>按一下以編輯母片標題樣式</a:t>
            </a:r>
          </a:p>
        </p:txBody>
      </p:sp>
      <p:sp>
        <p:nvSpPr>
          <p:cNvPr id="3" name="內容版面配置區 2">
            <a:extLst>
              <a:ext uri="{FF2B5EF4-FFF2-40B4-BE49-F238E27FC236}">
                <a16:creationId xmlns:a16="http://schemas.microsoft.com/office/drawing/2014/main" id="{22FF2C54-8BFE-4005-A3C4-8C7F6CA7D4CC}"/>
              </a:ext>
            </a:extLst>
          </p:cNvPr>
          <p:cNvSpPr>
            <a:spLocks noGrp="1"/>
          </p:cNvSpPr>
          <p:nvPr>
            <p:ph sz="half" idx="1"/>
          </p:nvPr>
        </p:nvSpPr>
        <p:spPr>
          <a:xfrm>
            <a:off x="685800" y="1981200"/>
            <a:ext cx="3810000" cy="411480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a:extLst>
              <a:ext uri="{FF2B5EF4-FFF2-40B4-BE49-F238E27FC236}">
                <a16:creationId xmlns:a16="http://schemas.microsoft.com/office/drawing/2014/main" id="{72A89750-207F-498A-8449-4CAC605550AB}"/>
              </a:ext>
            </a:extLst>
          </p:cNvPr>
          <p:cNvSpPr>
            <a:spLocks noGrp="1"/>
          </p:cNvSpPr>
          <p:nvPr>
            <p:ph sz="half" idx="2"/>
          </p:nvPr>
        </p:nvSpPr>
        <p:spPr>
          <a:xfrm>
            <a:off x="4648200" y="1981200"/>
            <a:ext cx="3810000" cy="411480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Tree>
    <p:extLst>
      <p:ext uri="{BB962C8B-B14F-4D97-AF65-F5344CB8AC3E}">
        <p14:creationId xmlns:p14="http://schemas.microsoft.com/office/powerpoint/2010/main" val="14373244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629C48BE-960A-4327-97EB-046C9BDF4CF2}"/>
              </a:ext>
            </a:extLst>
          </p:cNvPr>
          <p:cNvSpPr>
            <a:spLocks noGrp="1"/>
          </p:cNvSpPr>
          <p:nvPr>
            <p:ph type="title"/>
          </p:nvPr>
        </p:nvSpPr>
        <p:spPr>
          <a:xfrm>
            <a:off x="630238" y="365125"/>
            <a:ext cx="7886700" cy="1325563"/>
          </a:xfrm>
        </p:spPr>
        <p:txBody>
          <a:bodyPr/>
          <a:lstStyle/>
          <a:p>
            <a:r>
              <a:rPr lang="zh-TW" altLang="en-US"/>
              <a:t>按一下以編輯母片標題樣式</a:t>
            </a:r>
          </a:p>
        </p:txBody>
      </p:sp>
      <p:sp>
        <p:nvSpPr>
          <p:cNvPr id="3" name="文字版面配置區 2">
            <a:extLst>
              <a:ext uri="{FF2B5EF4-FFF2-40B4-BE49-F238E27FC236}">
                <a16:creationId xmlns:a16="http://schemas.microsoft.com/office/drawing/2014/main" id="{068B3755-7B61-4D56-B445-0B8F74F0201F}"/>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a:extLst>
              <a:ext uri="{FF2B5EF4-FFF2-40B4-BE49-F238E27FC236}">
                <a16:creationId xmlns:a16="http://schemas.microsoft.com/office/drawing/2014/main" id="{01E9555D-7EA3-4F43-B4B6-BBEE7AA2C03D}"/>
              </a:ext>
            </a:extLst>
          </p:cNvPr>
          <p:cNvSpPr>
            <a:spLocks noGrp="1"/>
          </p:cNvSpPr>
          <p:nvPr>
            <p:ph sz="half" idx="2"/>
          </p:nvPr>
        </p:nvSpPr>
        <p:spPr>
          <a:xfrm>
            <a:off x="630238" y="2505075"/>
            <a:ext cx="3868737"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a:extLst>
              <a:ext uri="{FF2B5EF4-FFF2-40B4-BE49-F238E27FC236}">
                <a16:creationId xmlns:a16="http://schemas.microsoft.com/office/drawing/2014/main" id="{BABC632E-1A81-4297-BC8C-C171AB0AA7BA}"/>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a:extLst>
              <a:ext uri="{FF2B5EF4-FFF2-40B4-BE49-F238E27FC236}">
                <a16:creationId xmlns:a16="http://schemas.microsoft.com/office/drawing/2014/main" id="{D61B675A-E350-462A-AF2B-79A5823031AB}"/>
              </a:ext>
            </a:extLst>
          </p:cNvPr>
          <p:cNvSpPr>
            <a:spLocks noGrp="1"/>
          </p:cNvSpPr>
          <p:nvPr>
            <p:ph sz="quarter" idx="4"/>
          </p:nvPr>
        </p:nvSpPr>
        <p:spPr>
          <a:xfrm>
            <a:off x="4629150" y="2505075"/>
            <a:ext cx="3887788"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Tree>
    <p:extLst>
      <p:ext uri="{BB962C8B-B14F-4D97-AF65-F5344CB8AC3E}">
        <p14:creationId xmlns:p14="http://schemas.microsoft.com/office/powerpoint/2010/main" val="40378275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8467EDC1-0FB9-4269-BB87-EB528A82B3E1}"/>
              </a:ext>
            </a:extLst>
          </p:cNvPr>
          <p:cNvSpPr>
            <a:spLocks noGrp="1"/>
          </p:cNvSpPr>
          <p:nvPr>
            <p:ph type="title"/>
          </p:nvPr>
        </p:nvSpPr>
        <p:spPr/>
        <p:txBody>
          <a:bodyPr/>
          <a:lstStyle/>
          <a:p>
            <a:r>
              <a:rPr lang="zh-TW" altLang="en-US"/>
              <a:t>按一下以編輯母片標題樣式</a:t>
            </a:r>
          </a:p>
        </p:txBody>
      </p:sp>
    </p:spTree>
    <p:extLst>
      <p:ext uri="{BB962C8B-B14F-4D97-AF65-F5344CB8AC3E}">
        <p14:creationId xmlns:p14="http://schemas.microsoft.com/office/powerpoint/2010/main" val="15177758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extLst>
      <p:ext uri="{BB962C8B-B14F-4D97-AF65-F5344CB8AC3E}">
        <p14:creationId xmlns:p14="http://schemas.microsoft.com/office/powerpoint/2010/main" val="10148536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輔助字幕的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1F8FAB14-229F-45CF-8518-6BD4E6F6706E}"/>
              </a:ext>
            </a:extLst>
          </p:cNvPr>
          <p:cNvSpPr>
            <a:spLocks noGrp="1"/>
          </p:cNvSpPr>
          <p:nvPr>
            <p:ph type="title"/>
          </p:nvPr>
        </p:nvSpPr>
        <p:spPr>
          <a:xfrm>
            <a:off x="630238" y="457200"/>
            <a:ext cx="2949575" cy="1600200"/>
          </a:xfrm>
        </p:spPr>
        <p:txBody>
          <a:bodyPr anchor="b"/>
          <a:lstStyle>
            <a:lvl1pPr>
              <a:defRPr sz="3200"/>
            </a:lvl1pPr>
          </a:lstStyle>
          <a:p>
            <a:r>
              <a:rPr lang="zh-TW" altLang="en-US"/>
              <a:t>按一下以編輯母片標題樣式</a:t>
            </a:r>
          </a:p>
        </p:txBody>
      </p:sp>
      <p:sp>
        <p:nvSpPr>
          <p:cNvPr id="3" name="內容版面配置區 2">
            <a:extLst>
              <a:ext uri="{FF2B5EF4-FFF2-40B4-BE49-F238E27FC236}">
                <a16:creationId xmlns:a16="http://schemas.microsoft.com/office/drawing/2014/main" id="{0F856393-326A-4D75-8E73-F6432456BEED}"/>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a:extLst>
              <a:ext uri="{FF2B5EF4-FFF2-40B4-BE49-F238E27FC236}">
                <a16:creationId xmlns:a16="http://schemas.microsoft.com/office/drawing/2014/main" id="{6647C9B7-52EB-41EF-9CF4-CC7D303CFCB0}"/>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Tree>
    <p:extLst>
      <p:ext uri="{BB962C8B-B14F-4D97-AF65-F5344CB8AC3E}">
        <p14:creationId xmlns:p14="http://schemas.microsoft.com/office/powerpoint/2010/main" val="16444181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輔助字幕的圖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08448F2-2707-46EF-8CD5-1CC39794E488}"/>
              </a:ext>
            </a:extLst>
          </p:cNvPr>
          <p:cNvSpPr>
            <a:spLocks noGrp="1"/>
          </p:cNvSpPr>
          <p:nvPr>
            <p:ph type="title"/>
          </p:nvPr>
        </p:nvSpPr>
        <p:spPr>
          <a:xfrm>
            <a:off x="630238" y="457200"/>
            <a:ext cx="2949575" cy="1600200"/>
          </a:xfrm>
        </p:spPr>
        <p:txBody>
          <a:bodyPr anchor="b"/>
          <a:lstStyle>
            <a:lvl1pPr>
              <a:defRPr sz="3200"/>
            </a:lvl1pPr>
          </a:lstStyle>
          <a:p>
            <a:r>
              <a:rPr lang="zh-TW" altLang="en-US"/>
              <a:t>按一下以編輯母片標題樣式</a:t>
            </a:r>
          </a:p>
        </p:txBody>
      </p:sp>
      <p:sp>
        <p:nvSpPr>
          <p:cNvPr id="3" name="圖片版面配置區 2">
            <a:extLst>
              <a:ext uri="{FF2B5EF4-FFF2-40B4-BE49-F238E27FC236}">
                <a16:creationId xmlns:a16="http://schemas.microsoft.com/office/drawing/2014/main" id="{7070550E-CDF5-474B-8D7E-67FA55ABAFBE}"/>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TW" altLang="en-US"/>
              <a:t>按一下圖示以新增圖片</a:t>
            </a:r>
          </a:p>
        </p:txBody>
      </p:sp>
      <p:sp>
        <p:nvSpPr>
          <p:cNvPr id="4" name="文字版面配置區 3">
            <a:extLst>
              <a:ext uri="{FF2B5EF4-FFF2-40B4-BE49-F238E27FC236}">
                <a16:creationId xmlns:a16="http://schemas.microsoft.com/office/drawing/2014/main" id="{73BE8A45-1004-45DB-A65B-404B80A8C33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Tree>
    <p:extLst>
      <p:ext uri="{BB962C8B-B14F-4D97-AF65-F5344CB8AC3E}">
        <p14:creationId xmlns:p14="http://schemas.microsoft.com/office/powerpoint/2010/main" val="15847027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1ECCC89-821C-4D94-A916-F2B2372325A9}"/>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zh-TW" altLang="en-US"/>
              <a:t>按一下以編輯母片標題樣式</a:t>
            </a:r>
            <a:endParaRPr lang="en-US" altLang="zh-TW"/>
          </a:p>
        </p:txBody>
      </p:sp>
      <p:sp>
        <p:nvSpPr>
          <p:cNvPr id="1027" name="Rectangle 3">
            <a:extLst>
              <a:ext uri="{FF2B5EF4-FFF2-40B4-BE49-F238E27FC236}">
                <a16:creationId xmlns:a16="http://schemas.microsoft.com/office/drawing/2014/main" id="{99671FB1-8A4D-468A-8F34-7E7BB92A8A0C}"/>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ltLang="zh-TW"/>
          </a:p>
        </p:txBody>
      </p:sp>
      <p:sp>
        <p:nvSpPr>
          <p:cNvPr id="1031" name="Rectangle 7">
            <a:extLst>
              <a:ext uri="{FF2B5EF4-FFF2-40B4-BE49-F238E27FC236}">
                <a16:creationId xmlns:a16="http://schemas.microsoft.com/office/drawing/2014/main" id="{46710B4F-C6ED-4A2F-9E2E-61BC58E48C6A}"/>
              </a:ext>
            </a:extLst>
          </p:cNvPr>
          <p:cNvSpPr>
            <a:spLocks noChangeArrowheads="1"/>
          </p:cNvSpPr>
          <p:nvPr/>
        </p:nvSpPr>
        <p:spPr bwMode="auto">
          <a:xfrm>
            <a:off x="3851920" y="394156"/>
            <a:ext cx="460628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zh-TW" sz="1400" b="1" dirty="0">
                <a:ea typeface="新細明體" panose="02020500000000000000" pitchFamily="18" charset="-120"/>
              </a:rPr>
              <a:t>doc.: IEEE 802.15-20-0387-01-Cor2</a:t>
            </a:r>
          </a:p>
        </p:txBody>
      </p:sp>
      <p:sp>
        <p:nvSpPr>
          <p:cNvPr id="1032" name="Line 8">
            <a:extLst>
              <a:ext uri="{FF2B5EF4-FFF2-40B4-BE49-F238E27FC236}">
                <a16:creationId xmlns:a16="http://schemas.microsoft.com/office/drawing/2014/main" id="{3A49EA95-D7E1-48C0-BBBE-C7F63C1E34B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dirty="0"/>
          </a:p>
        </p:txBody>
      </p:sp>
      <p:sp>
        <p:nvSpPr>
          <p:cNvPr id="1033" name="Rectangle 9">
            <a:extLst>
              <a:ext uri="{FF2B5EF4-FFF2-40B4-BE49-F238E27FC236}">
                <a16:creationId xmlns:a16="http://schemas.microsoft.com/office/drawing/2014/main" id="{AE02BD6D-6C8F-4F3F-8A49-C849798928F5}"/>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zh-TW">
                <a:ea typeface="新細明體" panose="02020500000000000000" pitchFamily="18" charset="-120"/>
              </a:rPr>
              <a:t>Submission</a:t>
            </a:r>
          </a:p>
        </p:txBody>
      </p:sp>
      <p:sp>
        <p:nvSpPr>
          <p:cNvPr id="1034" name="Line 10">
            <a:extLst>
              <a:ext uri="{FF2B5EF4-FFF2-40B4-BE49-F238E27FC236}">
                <a16:creationId xmlns:a16="http://schemas.microsoft.com/office/drawing/2014/main" id="{27588CAF-ED58-49F2-822F-A32926DC6901}"/>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12" name="Rectangle 4">
            <a:extLst>
              <a:ext uri="{FF2B5EF4-FFF2-40B4-BE49-F238E27FC236}">
                <a16:creationId xmlns:a16="http://schemas.microsoft.com/office/drawing/2014/main" id="{943925C2-1025-488C-A97C-AD0D43C3A474}"/>
              </a:ext>
            </a:extLst>
          </p:cNvPr>
          <p:cNvSpPr txBox="1">
            <a:spLocks noChangeArrowheads="1"/>
          </p:cNvSpPr>
          <p:nvPr userDrawn="1"/>
        </p:nvSpPr>
        <p:spPr bwMode="auto">
          <a:xfrm>
            <a:off x="683568" y="405244"/>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新細明體" panose="02020500000000000000" pitchFamily="18" charset="-120"/>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zh-TW" dirty="0"/>
              <a:t>Dec. 2020</a:t>
            </a:r>
          </a:p>
        </p:txBody>
      </p:sp>
      <p:sp>
        <p:nvSpPr>
          <p:cNvPr id="13" name="Rectangle 5">
            <a:extLst>
              <a:ext uri="{FF2B5EF4-FFF2-40B4-BE49-F238E27FC236}">
                <a16:creationId xmlns:a16="http://schemas.microsoft.com/office/drawing/2014/main" id="{83FD0F6A-7229-4BB9-AFBB-1A190AD76D63}"/>
              </a:ext>
            </a:extLst>
          </p:cNvPr>
          <p:cNvSpPr txBox="1">
            <a:spLocks noChangeArrowheads="1"/>
          </p:cNvSpPr>
          <p:nvPr userDrawn="1"/>
        </p:nvSpPr>
        <p:spPr bwMode="auto">
          <a:xfrm>
            <a:off x="5436096" y="6484694"/>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新細明體" panose="02020500000000000000" pitchFamily="18" charset="-120"/>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zh-TW" dirty="0" err="1"/>
              <a:t>Jeng-Shiann</a:t>
            </a:r>
            <a:r>
              <a:rPr lang="en-US" altLang="zh-TW" dirty="0"/>
              <a:t> Jiang, Vertexcom</a:t>
            </a:r>
          </a:p>
        </p:txBody>
      </p:sp>
      <p:sp>
        <p:nvSpPr>
          <p:cNvPr id="14" name="Rectangle 6">
            <a:extLst>
              <a:ext uri="{FF2B5EF4-FFF2-40B4-BE49-F238E27FC236}">
                <a16:creationId xmlns:a16="http://schemas.microsoft.com/office/drawing/2014/main" id="{CD888A63-3C34-4606-97A3-4EEB865235EE}"/>
              </a:ext>
            </a:extLst>
          </p:cNvPr>
          <p:cNvSpPr txBox="1">
            <a:spLocks noChangeArrowheads="1"/>
          </p:cNvSpPr>
          <p:nvPr userDrawn="1"/>
        </p:nvSpPr>
        <p:spPr bwMode="auto">
          <a:xfrm>
            <a:off x="4427984" y="6486798"/>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新細明體" panose="02020500000000000000" pitchFamily="18" charset="-120"/>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zh-TW" dirty="0"/>
              <a:t>Slide </a:t>
            </a:r>
            <a:fld id="{3A1446A1-D534-4E46-975B-4CF477134DA7}" type="slidenum">
              <a:rPr lang="en-US" altLang="zh-TW" smtClean="0"/>
              <a:pPr/>
              <a:t>‹#›</a:t>
            </a:fld>
            <a:endParaRPr lang="en-US" altLang="zh-TW"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a:extLst>
              <a:ext uri="{FF2B5EF4-FFF2-40B4-BE49-F238E27FC236}">
                <a16:creationId xmlns:a16="http://schemas.microsoft.com/office/drawing/2014/main" id="{CF1BA541-D24D-4869-B9F9-4B2E1B76240C}"/>
              </a:ext>
            </a:extLst>
          </p:cNvPr>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zh-TW" sz="1800" b="1" u="sng" dirty="0">
                <a:solidFill>
                  <a:schemeClr val="tx2"/>
                </a:solidFill>
                <a:effectLst>
                  <a:outerShdw blurRad="38100" dist="38100" dir="2700000" algn="tl">
                    <a:srgbClr val="C0C0C0"/>
                  </a:outerShdw>
                </a:effectLst>
                <a:ea typeface="新細明體" panose="02020500000000000000" pitchFamily="18" charset="-120"/>
              </a:rPr>
              <a:t>Project: IEEE P802.15 Working Group for Wireless Personal Area Networks (WPANs)</a:t>
            </a:r>
            <a:endParaRPr lang="en-US" altLang="zh-TW" sz="1600" b="1" dirty="0">
              <a:solidFill>
                <a:schemeClr val="tx2"/>
              </a:solidFill>
              <a:ea typeface="新細明體" panose="02020500000000000000" pitchFamily="18" charset="-120"/>
            </a:endParaRPr>
          </a:p>
          <a:p>
            <a:endParaRPr lang="en-US" altLang="zh-TW" sz="1600" dirty="0">
              <a:solidFill>
                <a:schemeClr val="tx2"/>
              </a:solidFill>
              <a:ea typeface="新細明體" panose="02020500000000000000" pitchFamily="18" charset="-120"/>
            </a:endParaRPr>
          </a:p>
          <a:p>
            <a:r>
              <a:rPr lang="en-US" altLang="zh-TW" sz="1600" b="1" dirty="0">
                <a:solidFill>
                  <a:schemeClr val="tx2"/>
                </a:solidFill>
                <a:ea typeface="新細明體" panose="02020500000000000000" pitchFamily="18" charset="-120"/>
              </a:rPr>
              <a:t>Submission Title:</a:t>
            </a:r>
            <a:r>
              <a:rPr lang="en-US" altLang="zh-TW" sz="1600" dirty="0">
                <a:solidFill>
                  <a:schemeClr val="tx2"/>
                </a:solidFill>
                <a:ea typeface="新細明體" panose="02020500000000000000" pitchFamily="18" charset="-120"/>
              </a:rPr>
              <a:t> Resolutions for SUN-OFDM PHR of New Low Rate	</a:t>
            </a:r>
          </a:p>
          <a:p>
            <a:r>
              <a:rPr lang="en-US" altLang="zh-TW" sz="1600" b="1" dirty="0">
                <a:solidFill>
                  <a:schemeClr val="tx2"/>
                </a:solidFill>
                <a:ea typeface="新細明體" panose="02020500000000000000" pitchFamily="18" charset="-120"/>
              </a:rPr>
              <a:t>Date Submitted: 15 Dec. 2020</a:t>
            </a:r>
            <a:r>
              <a:rPr lang="en-US" altLang="zh-TW" sz="1600" dirty="0">
                <a:solidFill>
                  <a:schemeClr val="tx2"/>
                </a:solidFill>
                <a:ea typeface="新細明體" panose="02020500000000000000" pitchFamily="18" charset="-120"/>
              </a:rPr>
              <a:t>	</a:t>
            </a:r>
          </a:p>
          <a:p>
            <a:r>
              <a:rPr lang="en-US" altLang="zh-TW" sz="1600" b="1" dirty="0">
                <a:solidFill>
                  <a:schemeClr val="tx2"/>
                </a:solidFill>
                <a:ea typeface="新細明體" panose="02020500000000000000" pitchFamily="18" charset="-120"/>
              </a:rPr>
              <a:t>Source:</a:t>
            </a:r>
            <a:r>
              <a:rPr lang="en-US" altLang="zh-TW" sz="1600" dirty="0">
                <a:solidFill>
                  <a:schemeClr val="tx2"/>
                </a:solidFill>
                <a:ea typeface="新細明體" panose="02020500000000000000" pitchFamily="18" charset="-120"/>
              </a:rPr>
              <a:t> </a:t>
            </a:r>
            <a:r>
              <a:rPr lang="en-US" altLang="zh-TW" sz="1600" dirty="0" err="1">
                <a:solidFill>
                  <a:schemeClr val="tx2"/>
                </a:solidFill>
                <a:ea typeface="新細明體" panose="02020500000000000000" pitchFamily="18" charset="-120"/>
              </a:rPr>
              <a:t>Jeng-Shiann</a:t>
            </a:r>
            <a:r>
              <a:rPr lang="en-US" altLang="zh-TW" sz="1600" dirty="0">
                <a:solidFill>
                  <a:schemeClr val="tx2"/>
                </a:solidFill>
                <a:ea typeface="新細明體" panose="02020500000000000000" pitchFamily="18" charset="-120"/>
              </a:rPr>
              <a:t> Jiang, Vertexcom Technologies, Taiwan</a:t>
            </a:r>
          </a:p>
          <a:p>
            <a:r>
              <a:rPr lang="en-US" altLang="zh-TW" sz="1600" dirty="0">
                <a:solidFill>
                  <a:schemeClr val="tx2"/>
                </a:solidFill>
                <a:ea typeface="新細明體" panose="02020500000000000000" pitchFamily="18" charset="-120"/>
              </a:rPr>
              <a:t>Address: 3F-9, No. 1, Taiyuan 2</a:t>
            </a:r>
            <a:r>
              <a:rPr lang="en-US" altLang="zh-TW" sz="1600" baseline="30000" dirty="0">
                <a:solidFill>
                  <a:schemeClr val="tx2"/>
                </a:solidFill>
                <a:ea typeface="新細明體" panose="02020500000000000000" pitchFamily="18" charset="-120"/>
              </a:rPr>
              <a:t>nd</a:t>
            </a:r>
            <a:r>
              <a:rPr lang="en-US" altLang="zh-TW" sz="1600" dirty="0">
                <a:solidFill>
                  <a:schemeClr val="tx2"/>
                </a:solidFill>
                <a:ea typeface="新細明體" panose="02020500000000000000" pitchFamily="18" charset="-120"/>
              </a:rPr>
              <a:t> ST., Zhubei City, Hsinchu County, Taiwan 30288</a:t>
            </a:r>
          </a:p>
          <a:p>
            <a:r>
              <a:rPr lang="en-US" altLang="zh-TW" sz="1600" dirty="0">
                <a:solidFill>
                  <a:schemeClr val="tx2"/>
                </a:solidFill>
                <a:ea typeface="新細明體" panose="02020500000000000000" pitchFamily="18" charset="-120"/>
              </a:rPr>
              <a:t>E-Mail: js.jiang@vertexcom.com	</a:t>
            </a:r>
          </a:p>
          <a:p>
            <a:pPr>
              <a:spcBef>
                <a:spcPts val="600"/>
              </a:spcBef>
              <a:spcAft>
                <a:spcPts val="600"/>
              </a:spcAft>
            </a:pPr>
            <a:r>
              <a:rPr lang="en-US" altLang="zh-TW" sz="1600" b="1" dirty="0">
                <a:solidFill>
                  <a:schemeClr val="tx2"/>
                </a:solidFill>
                <a:ea typeface="新細明體" panose="02020500000000000000" pitchFamily="18" charset="-120"/>
              </a:rPr>
              <a:t>Re:</a:t>
            </a:r>
            <a:endParaRPr lang="en-US" altLang="zh-TW" sz="1600" dirty="0">
              <a:solidFill>
                <a:schemeClr val="tx2"/>
              </a:solidFill>
              <a:ea typeface="新細明體" panose="02020500000000000000" pitchFamily="18" charset="-120"/>
            </a:endParaRPr>
          </a:p>
          <a:p>
            <a:pPr>
              <a:spcBef>
                <a:spcPts val="600"/>
              </a:spcBef>
              <a:spcAft>
                <a:spcPts val="600"/>
              </a:spcAft>
            </a:pPr>
            <a:r>
              <a:rPr lang="en-US" altLang="zh-TW" sz="1600" b="1" dirty="0">
                <a:solidFill>
                  <a:schemeClr val="tx2"/>
                </a:solidFill>
                <a:ea typeface="新細明體" panose="02020500000000000000" pitchFamily="18" charset="-120"/>
              </a:rPr>
              <a:t>Abstract:</a:t>
            </a:r>
            <a:r>
              <a:rPr lang="en-US" altLang="zh-TW" sz="1600" dirty="0">
                <a:solidFill>
                  <a:schemeClr val="tx2"/>
                </a:solidFill>
                <a:ea typeface="新細明體" panose="02020500000000000000" pitchFamily="18" charset="-120"/>
              </a:rPr>
              <a:t>	Summarize the resolutions for IEEE802.15.4-2020 OFDM PHR of new low rates</a:t>
            </a:r>
          </a:p>
          <a:p>
            <a:pPr>
              <a:spcBef>
                <a:spcPts val="600"/>
              </a:spcBef>
              <a:spcAft>
                <a:spcPts val="600"/>
              </a:spcAft>
            </a:pPr>
            <a:r>
              <a:rPr lang="en-US" altLang="zh-TW" sz="1600" b="1" dirty="0">
                <a:solidFill>
                  <a:schemeClr val="tx2"/>
                </a:solidFill>
                <a:ea typeface="新細明體" panose="02020500000000000000" pitchFamily="18" charset="-120"/>
              </a:rPr>
              <a:t>Purpose:</a:t>
            </a:r>
            <a:r>
              <a:rPr lang="en-US" altLang="zh-TW" sz="1600" dirty="0">
                <a:solidFill>
                  <a:schemeClr val="tx2"/>
                </a:solidFill>
                <a:ea typeface="新細明體" panose="02020500000000000000" pitchFamily="18" charset="-120"/>
              </a:rPr>
              <a:t>	Determine the best resolution for IEEE802.15.4-2020 OFDM PHR of new low rates</a:t>
            </a:r>
          </a:p>
          <a:p>
            <a:r>
              <a:rPr lang="en-US" altLang="zh-TW" sz="1600" b="1" dirty="0">
                <a:solidFill>
                  <a:schemeClr val="tx2"/>
                </a:solidFill>
                <a:ea typeface="新細明體" panose="02020500000000000000" pitchFamily="18" charset="-120"/>
              </a:rPr>
              <a:t>Notice:</a:t>
            </a:r>
            <a:r>
              <a:rPr lang="en-US" altLang="zh-TW" sz="1600" dirty="0">
                <a:solidFill>
                  <a:schemeClr val="tx2"/>
                </a:solidFill>
                <a:ea typeface="新細明體" panose="02020500000000000000" pitchFamily="18" charset="-12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zh-TW" sz="1600" b="1" dirty="0">
                <a:solidFill>
                  <a:schemeClr val="tx2"/>
                </a:solidFill>
                <a:ea typeface="新細明體" panose="02020500000000000000" pitchFamily="18" charset="-120"/>
              </a:rPr>
              <a:t>Release:</a:t>
            </a:r>
            <a:r>
              <a:rPr lang="en-US" altLang="zh-TW" sz="1600" dirty="0">
                <a:solidFill>
                  <a:schemeClr val="tx2"/>
                </a:solidFill>
                <a:ea typeface="新細明體" panose="02020500000000000000" pitchFamily="18" charset="-120"/>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F585F8E-0B65-4899-A44C-5B10BAAE0DA5}"/>
              </a:ext>
            </a:extLst>
          </p:cNvPr>
          <p:cNvSpPr>
            <a:spLocks noGrp="1"/>
          </p:cNvSpPr>
          <p:nvPr>
            <p:ph type="title"/>
          </p:nvPr>
        </p:nvSpPr>
        <p:spPr/>
        <p:txBody>
          <a:bodyPr/>
          <a:lstStyle/>
          <a:p>
            <a:r>
              <a:rPr lang="en-US" altLang="zh-TW" dirty="0"/>
              <a:t>Approach 3</a:t>
            </a:r>
            <a:endParaRPr lang="zh-TW" altLang="en-US" dirty="0"/>
          </a:p>
        </p:txBody>
      </p:sp>
      <p:sp>
        <p:nvSpPr>
          <p:cNvPr id="3" name="內容版面配置區 2">
            <a:extLst>
              <a:ext uri="{FF2B5EF4-FFF2-40B4-BE49-F238E27FC236}">
                <a16:creationId xmlns:a16="http://schemas.microsoft.com/office/drawing/2014/main" id="{6CA478D9-FA5A-451B-81A6-3A687812D18F}"/>
              </a:ext>
            </a:extLst>
          </p:cNvPr>
          <p:cNvSpPr>
            <a:spLocks noGrp="1"/>
          </p:cNvSpPr>
          <p:nvPr>
            <p:ph idx="1"/>
          </p:nvPr>
        </p:nvSpPr>
        <p:spPr>
          <a:xfrm>
            <a:off x="685800" y="1484784"/>
            <a:ext cx="7772400" cy="4472920"/>
          </a:xfrm>
        </p:spPr>
        <p:txBody>
          <a:bodyPr/>
          <a:lstStyle/>
          <a:p>
            <a:r>
              <a:rPr lang="en-US" altLang="zh-TW" sz="1600" dirty="0"/>
              <a:t>PHR content modification for low data rate</a:t>
            </a:r>
          </a:p>
          <a:p>
            <a:pPr lvl="1"/>
            <a:r>
              <a:rPr lang="en-US" altLang="zh-TW" sz="1400" dirty="0"/>
              <a:t>The purpose of PHR in these cases is to let the legacy devices calculate correct packet length, in order to avoid collision and throughput reduction</a:t>
            </a:r>
          </a:p>
          <a:p>
            <a:pPr lvl="1"/>
            <a:r>
              <a:rPr lang="en-US" altLang="zh-TW" sz="1400" dirty="0"/>
              <a:t>Original PHR</a:t>
            </a:r>
          </a:p>
          <a:p>
            <a:pPr lvl="1"/>
            <a:endParaRPr lang="en-US" altLang="zh-TW" sz="1400" dirty="0"/>
          </a:p>
          <a:p>
            <a:pPr lvl="1"/>
            <a:endParaRPr lang="en-US" altLang="zh-TW" sz="1400" dirty="0"/>
          </a:p>
          <a:p>
            <a:pPr lvl="1"/>
            <a:r>
              <a:rPr lang="en-US" altLang="zh-TW" sz="1400" dirty="0"/>
              <a:t>Modified PHR</a:t>
            </a:r>
          </a:p>
          <a:p>
            <a:pPr lvl="2"/>
            <a:r>
              <a:rPr lang="en-US" altLang="zh-TW" sz="1200" dirty="0"/>
              <a:t>Rate(b0-b4): Set to MCS1 for Option3, and MCS2 for Option4. The behavior is unpredictable for legacy devices if the field is set to low rate.</a:t>
            </a:r>
          </a:p>
          <a:p>
            <a:pPr lvl="2"/>
            <a:r>
              <a:rPr lang="en-US" altLang="zh-TW" sz="1200" dirty="0"/>
              <a:t>Frame Length(b6-b16): calculate corresponding length with MCS1 in Option3 and MCS2 in Option4. The length must be larger than or equal to real payload length</a:t>
            </a:r>
          </a:p>
          <a:p>
            <a:pPr lvl="3"/>
            <a:r>
              <a:rPr lang="en-US" altLang="zh-TW" sz="1100" dirty="0"/>
              <a:t>Option3: additional 12 symbols is included in payload.</a:t>
            </a:r>
          </a:p>
          <a:p>
            <a:pPr lvl="4"/>
            <a:r>
              <a:rPr lang="en-US" altLang="zh-TW" sz="1100" dirty="0"/>
              <a:t>MCS0: FL = 2*(FL0+ 5.5), </a:t>
            </a:r>
            <a:r>
              <a:rPr lang="en-US" altLang="zh-TW" sz="1100" b="1" dirty="0"/>
              <a:t>FL0 &lt; 1019 octets</a:t>
            </a:r>
            <a:r>
              <a:rPr lang="en-US" altLang="zh-TW" sz="1100" dirty="0"/>
              <a:t>, FL0 is payload frame length using MCS0</a:t>
            </a:r>
          </a:p>
          <a:p>
            <a:pPr lvl="3"/>
            <a:r>
              <a:rPr lang="en-US" altLang="zh-TW" sz="1100" dirty="0"/>
              <a:t>Option4: additional 24 symbols is included in payload</a:t>
            </a:r>
          </a:p>
          <a:p>
            <a:pPr lvl="4"/>
            <a:r>
              <a:rPr lang="en-US" altLang="zh-TW" sz="1100" dirty="0"/>
              <a:t>MCS0: FL = 4*(FL0+ 5.25), </a:t>
            </a:r>
            <a:r>
              <a:rPr lang="en-US" altLang="zh-TW" sz="1100" b="1" dirty="0"/>
              <a:t>FL0 &lt; 507 octets </a:t>
            </a:r>
            <a:r>
              <a:rPr lang="en-US" altLang="zh-TW" sz="1100" dirty="0"/>
              <a:t>, FL0 is payload frame length using MCS0</a:t>
            </a:r>
          </a:p>
          <a:p>
            <a:pPr lvl="4"/>
            <a:r>
              <a:rPr lang="en-US" altLang="zh-TW" sz="1100" dirty="0"/>
              <a:t>MCS1: FL = 2*(FL1+ 9.375), </a:t>
            </a:r>
            <a:r>
              <a:rPr lang="en-US" altLang="zh-TW" sz="1100" b="1" dirty="0"/>
              <a:t>FL1 &lt; 1015 octets</a:t>
            </a:r>
            <a:r>
              <a:rPr lang="en-US" altLang="zh-TW" sz="1100" dirty="0"/>
              <a:t> , FL1 is payload frame length using MCS1</a:t>
            </a:r>
          </a:p>
          <a:p>
            <a:pPr lvl="2"/>
            <a:r>
              <a:rPr lang="en-US" altLang="zh-TW" sz="1200" dirty="0"/>
              <a:t>PHR2 (b21): set to 1 if PHR2 exist, otherwise set to 0</a:t>
            </a:r>
          </a:p>
        </p:txBody>
      </p:sp>
      <p:pic>
        <p:nvPicPr>
          <p:cNvPr id="7" name="圖片 6">
            <a:extLst>
              <a:ext uri="{FF2B5EF4-FFF2-40B4-BE49-F238E27FC236}">
                <a16:creationId xmlns:a16="http://schemas.microsoft.com/office/drawing/2014/main" id="{D8685168-2B6D-4D9F-B0F2-1CD58A786A5F}"/>
              </a:ext>
            </a:extLst>
          </p:cNvPr>
          <p:cNvPicPr>
            <a:picLocks noChangeAspect="1"/>
          </p:cNvPicPr>
          <p:nvPr/>
        </p:nvPicPr>
        <p:blipFill>
          <a:blip r:embed="rId2"/>
          <a:stretch>
            <a:fillRect/>
          </a:stretch>
        </p:blipFill>
        <p:spPr>
          <a:xfrm>
            <a:off x="3203848" y="2276872"/>
            <a:ext cx="4968552" cy="953865"/>
          </a:xfrm>
          <a:prstGeom prst="rect">
            <a:avLst/>
          </a:prstGeom>
        </p:spPr>
      </p:pic>
      <p:graphicFrame>
        <p:nvGraphicFramePr>
          <p:cNvPr id="9" name="表格 9">
            <a:extLst>
              <a:ext uri="{FF2B5EF4-FFF2-40B4-BE49-F238E27FC236}">
                <a16:creationId xmlns:a16="http://schemas.microsoft.com/office/drawing/2014/main" id="{FB62F07B-C7D3-42DE-846F-D71E5882E314}"/>
              </a:ext>
            </a:extLst>
          </p:cNvPr>
          <p:cNvGraphicFramePr>
            <a:graphicFrameLocks noGrp="1"/>
          </p:cNvGraphicFramePr>
          <p:nvPr/>
        </p:nvGraphicFramePr>
        <p:xfrm>
          <a:off x="2627784" y="5517232"/>
          <a:ext cx="5760650" cy="673691"/>
        </p:xfrm>
        <a:graphic>
          <a:graphicData uri="http://schemas.openxmlformats.org/drawingml/2006/table">
            <a:tbl>
              <a:tblPr firstRow="1" bandRow="1">
                <a:tableStyleId>{5940675A-B579-460E-94D1-54222C63F5DA}</a:tableStyleId>
              </a:tblPr>
              <a:tblGrid>
                <a:gridCol w="792088">
                  <a:extLst>
                    <a:ext uri="{9D8B030D-6E8A-4147-A177-3AD203B41FA5}">
                      <a16:colId xmlns:a16="http://schemas.microsoft.com/office/drawing/2014/main" val="3962125979"/>
                    </a:ext>
                  </a:extLst>
                </a:gridCol>
                <a:gridCol w="720080">
                  <a:extLst>
                    <a:ext uri="{9D8B030D-6E8A-4147-A177-3AD203B41FA5}">
                      <a16:colId xmlns:a16="http://schemas.microsoft.com/office/drawing/2014/main" val="1594022427"/>
                    </a:ext>
                  </a:extLst>
                </a:gridCol>
                <a:gridCol w="720080">
                  <a:extLst>
                    <a:ext uri="{9D8B030D-6E8A-4147-A177-3AD203B41FA5}">
                      <a16:colId xmlns:a16="http://schemas.microsoft.com/office/drawing/2014/main" val="358628376"/>
                    </a:ext>
                  </a:extLst>
                </a:gridCol>
                <a:gridCol w="648072">
                  <a:extLst>
                    <a:ext uri="{9D8B030D-6E8A-4147-A177-3AD203B41FA5}">
                      <a16:colId xmlns:a16="http://schemas.microsoft.com/office/drawing/2014/main" val="3458750991"/>
                    </a:ext>
                  </a:extLst>
                </a:gridCol>
                <a:gridCol w="832098">
                  <a:extLst>
                    <a:ext uri="{9D8B030D-6E8A-4147-A177-3AD203B41FA5}">
                      <a16:colId xmlns:a16="http://schemas.microsoft.com/office/drawing/2014/main" val="3611855761"/>
                    </a:ext>
                  </a:extLst>
                </a:gridCol>
                <a:gridCol w="682744">
                  <a:extLst>
                    <a:ext uri="{9D8B030D-6E8A-4147-A177-3AD203B41FA5}">
                      <a16:colId xmlns:a16="http://schemas.microsoft.com/office/drawing/2014/main" val="1936911427"/>
                    </a:ext>
                  </a:extLst>
                </a:gridCol>
                <a:gridCol w="682744">
                  <a:extLst>
                    <a:ext uri="{9D8B030D-6E8A-4147-A177-3AD203B41FA5}">
                      <a16:colId xmlns:a16="http://schemas.microsoft.com/office/drawing/2014/main" val="179643818"/>
                    </a:ext>
                  </a:extLst>
                </a:gridCol>
                <a:gridCol w="682744">
                  <a:extLst>
                    <a:ext uri="{9D8B030D-6E8A-4147-A177-3AD203B41FA5}">
                      <a16:colId xmlns:a16="http://schemas.microsoft.com/office/drawing/2014/main" val="3039760254"/>
                    </a:ext>
                  </a:extLst>
                </a:gridCol>
              </a:tblGrid>
              <a:tr h="307931">
                <a:tc>
                  <a:txBody>
                    <a:bodyPr/>
                    <a:lstStyle/>
                    <a:p>
                      <a:pPr algn="ctr"/>
                      <a:r>
                        <a:rPr lang="en-US" altLang="zh-TW" sz="900" b="1" dirty="0">
                          <a:latin typeface="Times New Roman" panose="02020603050405020304" pitchFamily="18" charset="0"/>
                          <a:cs typeface="Times New Roman" panose="02020603050405020304" pitchFamily="18" charset="0"/>
                        </a:rPr>
                        <a:t>Bits:0-4</a:t>
                      </a:r>
                      <a:endParaRPr lang="zh-TW" altLang="en-US" sz="900" b="1" dirty="0">
                        <a:latin typeface="Times New Roman" panose="02020603050405020304" pitchFamily="18" charset="0"/>
                        <a:cs typeface="Times New Roman" panose="02020603050405020304" pitchFamily="18" charset="0"/>
                      </a:endParaRPr>
                    </a:p>
                  </a:txBody>
                  <a:tcPr anchor="ctr">
                    <a:lnL w="38100" cap="flat" cmpd="sng" algn="ctr">
                      <a:solidFill>
                        <a:schemeClr val="tx1"/>
                      </a:solidFill>
                      <a:prstDash val="solid"/>
                      <a:round/>
                      <a:headEnd type="none" w="med" len="med"/>
                      <a:tailEnd type="none" w="med" len="med"/>
                    </a:lnL>
                    <a:lnT w="38100" cap="flat" cmpd="sng" algn="ctr">
                      <a:solidFill>
                        <a:schemeClr val="tx1"/>
                      </a:solidFill>
                      <a:prstDash val="solid"/>
                      <a:round/>
                      <a:headEnd type="none" w="med" len="med"/>
                      <a:tailEnd type="none" w="med" len="med"/>
                    </a:lnT>
                  </a:tcPr>
                </a:tc>
                <a:tc>
                  <a:txBody>
                    <a:bodyPr/>
                    <a:lstStyle/>
                    <a:p>
                      <a:pPr algn="ctr"/>
                      <a:r>
                        <a:rPr lang="en-US" altLang="zh-TW" sz="900" b="1" dirty="0">
                          <a:latin typeface="Times New Roman" panose="02020603050405020304" pitchFamily="18" charset="0"/>
                          <a:cs typeface="Times New Roman" panose="02020603050405020304" pitchFamily="18" charset="0"/>
                        </a:rPr>
                        <a:t>5</a:t>
                      </a:r>
                      <a:endParaRPr lang="zh-TW" altLang="en-US" sz="900" b="1" dirty="0">
                        <a:latin typeface="Times New Roman" panose="02020603050405020304" pitchFamily="18" charset="0"/>
                        <a:cs typeface="Times New Roman" panose="02020603050405020304" pitchFamily="18" charset="0"/>
                      </a:endParaRPr>
                    </a:p>
                  </a:txBody>
                  <a:tcPr anchor="ctr">
                    <a:lnT w="38100" cap="flat" cmpd="sng" algn="ctr">
                      <a:solidFill>
                        <a:schemeClr val="tx1"/>
                      </a:solidFill>
                      <a:prstDash val="solid"/>
                      <a:round/>
                      <a:headEnd type="none" w="med" len="med"/>
                      <a:tailEnd type="none" w="med" len="med"/>
                    </a:lnT>
                  </a:tcPr>
                </a:tc>
                <a:tc>
                  <a:txBody>
                    <a:bodyPr/>
                    <a:lstStyle/>
                    <a:p>
                      <a:pPr algn="ctr"/>
                      <a:r>
                        <a:rPr lang="en-US" altLang="zh-TW" sz="900" b="1" dirty="0">
                          <a:latin typeface="Times New Roman" panose="02020603050405020304" pitchFamily="18" charset="0"/>
                          <a:cs typeface="Times New Roman" panose="02020603050405020304" pitchFamily="18" charset="0"/>
                        </a:rPr>
                        <a:t>6-16</a:t>
                      </a:r>
                      <a:endParaRPr lang="zh-TW" altLang="en-US" sz="900" b="1" dirty="0">
                        <a:latin typeface="Times New Roman" panose="02020603050405020304" pitchFamily="18" charset="0"/>
                        <a:cs typeface="Times New Roman" panose="02020603050405020304" pitchFamily="18" charset="0"/>
                      </a:endParaRPr>
                    </a:p>
                  </a:txBody>
                  <a:tcPr anchor="ctr">
                    <a:lnT w="38100" cap="flat" cmpd="sng" algn="ctr">
                      <a:solidFill>
                        <a:schemeClr val="tx1"/>
                      </a:solidFill>
                      <a:prstDash val="solid"/>
                      <a:round/>
                      <a:headEnd type="none" w="med" len="med"/>
                      <a:tailEnd type="none" w="med" len="med"/>
                    </a:lnT>
                  </a:tcPr>
                </a:tc>
                <a:tc>
                  <a:txBody>
                    <a:bodyPr/>
                    <a:lstStyle/>
                    <a:p>
                      <a:pPr algn="ctr"/>
                      <a:r>
                        <a:rPr lang="en-US" altLang="zh-TW" sz="900" b="1" dirty="0">
                          <a:latin typeface="Times New Roman" panose="02020603050405020304" pitchFamily="18" charset="0"/>
                          <a:cs typeface="Times New Roman" panose="02020603050405020304" pitchFamily="18" charset="0"/>
                        </a:rPr>
                        <a:t>17-18</a:t>
                      </a:r>
                      <a:endParaRPr lang="zh-TW" altLang="en-US" sz="900" b="1" dirty="0">
                        <a:latin typeface="Times New Roman" panose="02020603050405020304" pitchFamily="18" charset="0"/>
                        <a:cs typeface="Times New Roman" panose="02020603050405020304" pitchFamily="18" charset="0"/>
                      </a:endParaRPr>
                    </a:p>
                  </a:txBody>
                  <a:tcPr anchor="ctr">
                    <a:lnT w="38100" cap="flat" cmpd="sng" algn="ctr">
                      <a:solidFill>
                        <a:schemeClr val="tx1"/>
                      </a:solidFill>
                      <a:prstDash val="solid"/>
                      <a:round/>
                      <a:headEnd type="none" w="med" len="med"/>
                      <a:tailEnd type="none" w="med" len="med"/>
                    </a:lnT>
                  </a:tcPr>
                </a:tc>
                <a:tc>
                  <a:txBody>
                    <a:bodyPr/>
                    <a:lstStyle/>
                    <a:p>
                      <a:pPr algn="ctr"/>
                      <a:r>
                        <a:rPr lang="en-US" altLang="zh-TW" sz="900" b="1" dirty="0">
                          <a:latin typeface="Times New Roman" panose="02020603050405020304" pitchFamily="18" charset="0"/>
                          <a:cs typeface="Times New Roman" panose="02020603050405020304" pitchFamily="18" charset="0"/>
                        </a:rPr>
                        <a:t>19-20</a:t>
                      </a:r>
                      <a:endParaRPr lang="zh-TW" altLang="en-US" sz="900" b="1" dirty="0">
                        <a:latin typeface="Times New Roman" panose="02020603050405020304" pitchFamily="18" charset="0"/>
                        <a:cs typeface="Times New Roman" panose="02020603050405020304" pitchFamily="18" charset="0"/>
                      </a:endParaRPr>
                    </a:p>
                  </a:txBody>
                  <a:tcPr anchor="ctr">
                    <a:lnT w="38100" cap="flat" cmpd="sng" algn="ctr">
                      <a:solidFill>
                        <a:schemeClr val="tx1"/>
                      </a:solidFill>
                      <a:prstDash val="solid"/>
                      <a:round/>
                      <a:headEnd type="none" w="med" len="med"/>
                      <a:tailEnd type="none" w="med" len="med"/>
                    </a:lnT>
                  </a:tcPr>
                </a:tc>
                <a:tc>
                  <a:txBody>
                    <a:bodyPr/>
                    <a:lstStyle/>
                    <a:p>
                      <a:pPr algn="ctr"/>
                      <a:r>
                        <a:rPr lang="en-US" altLang="zh-TW" sz="900" b="1" dirty="0">
                          <a:latin typeface="Times New Roman" panose="02020603050405020304" pitchFamily="18" charset="0"/>
                          <a:cs typeface="Times New Roman" panose="02020603050405020304" pitchFamily="18" charset="0"/>
                        </a:rPr>
                        <a:t>21</a:t>
                      </a:r>
                      <a:endParaRPr lang="zh-TW" altLang="en-US" sz="900" b="1" dirty="0">
                        <a:latin typeface="Times New Roman" panose="02020603050405020304" pitchFamily="18" charset="0"/>
                        <a:cs typeface="Times New Roman" panose="02020603050405020304" pitchFamily="18" charset="0"/>
                      </a:endParaRPr>
                    </a:p>
                  </a:txBody>
                  <a:tcPr anchor="ctr">
                    <a:lnT w="38100" cap="flat" cmpd="sng" algn="ctr">
                      <a:solidFill>
                        <a:schemeClr val="tx1"/>
                      </a:solidFill>
                      <a:prstDash val="solid"/>
                      <a:round/>
                      <a:headEnd type="none" w="med" len="med"/>
                      <a:tailEnd type="none" w="med" len="med"/>
                    </a:lnT>
                  </a:tcPr>
                </a:tc>
                <a:tc>
                  <a:txBody>
                    <a:bodyPr/>
                    <a:lstStyle/>
                    <a:p>
                      <a:pPr algn="ctr"/>
                      <a:r>
                        <a:rPr lang="en-US" altLang="zh-TW" sz="900" b="1" dirty="0">
                          <a:latin typeface="Times New Roman" panose="02020603050405020304" pitchFamily="18" charset="0"/>
                          <a:cs typeface="Times New Roman" panose="02020603050405020304" pitchFamily="18" charset="0"/>
                        </a:rPr>
                        <a:t>22-29</a:t>
                      </a:r>
                      <a:endParaRPr lang="zh-TW" altLang="en-US" sz="900" b="1" dirty="0">
                        <a:latin typeface="Times New Roman" panose="02020603050405020304" pitchFamily="18" charset="0"/>
                        <a:cs typeface="Times New Roman" panose="02020603050405020304" pitchFamily="18" charset="0"/>
                      </a:endParaRPr>
                    </a:p>
                  </a:txBody>
                  <a:tcPr anchor="ctr">
                    <a:lnT w="38100" cap="flat" cmpd="sng" algn="ctr">
                      <a:solidFill>
                        <a:schemeClr val="tx1"/>
                      </a:solidFill>
                      <a:prstDash val="solid"/>
                      <a:round/>
                      <a:headEnd type="none" w="med" len="med"/>
                      <a:tailEnd type="none" w="med" len="med"/>
                    </a:lnT>
                  </a:tcPr>
                </a:tc>
                <a:tc>
                  <a:txBody>
                    <a:bodyPr/>
                    <a:lstStyle/>
                    <a:p>
                      <a:pPr algn="ctr"/>
                      <a:r>
                        <a:rPr lang="en-US" altLang="zh-TW" sz="900" b="1" dirty="0">
                          <a:latin typeface="Times New Roman" panose="02020603050405020304" pitchFamily="18" charset="0"/>
                          <a:cs typeface="Times New Roman" panose="02020603050405020304" pitchFamily="18" charset="0"/>
                        </a:rPr>
                        <a:t>30-35</a:t>
                      </a:r>
                      <a:endParaRPr lang="zh-TW" altLang="en-US" sz="900" b="1" dirty="0">
                        <a:latin typeface="Times New Roman" panose="02020603050405020304" pitchFamily="18" charset="0"/>
                        <a:cs typeface="Times New Roman" panose="02020603050405020304" pitchFamily="18" charset="0"/>
                      </a:endParaRPr>
                    </a:p>
                  </a:txBody>
                  <a:tcPr anchor="ctr">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252425037"/>
                  </a:ext>
                </a:extLst>
              </a:tr>
              <a:tr h="321149">
                <a:tc>
                  <a:txBody>
                    <a:bodyPr/>
                    <a:lstStyle/>
                    <a:p>
                      <a:pPr algn="ctr"/>
                      <a:r>
                        <a:rPr lang="en-US" altLang="zh-TW" sz="900" b="1" dirty="0">
                          <a:solidFill>
                            <a:srgbClr val="FF0000"/>
                          </a:solidFill>
                          <a:latin typeface="Times New Roman" panose="02020603050405020304" pitchFamily="18" charset="0"/>
                          <a:cs typeface="Times New Roman" panose="02020603050405020304" pitchFamily="18" charset="0"/>
                        </a:rPr>
                        <a:t>Rate</a:t>
                      </a:r>
                      <a:endParaRPr lang="zh-TW" altLang="en-US" sz="900" b="1" dirty="0">
                        <a:solidFill>
                          <a:srgbClr val="FF0000"/>
                        </a:solidFill>
                        <a:latin typeface="Times New Roman" panose="02020603050405020304" pitchFamily="18" charset="0"/>
                        <a:cs typeface="Times New Roman" panose="02020603050405020304" pitchFamily="18" charset="0"/>
                      </a:endParaRPr>
                    </a:p>
                  </a:txBody>
                  <a:tcPr>
                    <a:lnL w="38100" cap="flat" cmpd="sng" algn="ctr">
                      <a:solidFill>
                        <a:schemeClr val="tx1"/>
                      </a:solidFill>
                      <a:prstDash val="solid"/>
                      <a:round/>
                      <a:headEnd type="none" w="med" len="med"/>
                      <a:tailEnd type="none" w="med" len="med"/>
                    </a:lnL>
                    <a:lnB w="38100" cap="flat" cmpd="sng" algn="ctr">
                      <a:solidFill>
                        <a:schemeClr val="tx1"/>
                      </a:solidFill>
                      <a:prstDash val="solid"/>
                      <a:round/>
                      <a:headEnd type="none" w="med" len="med"/>
                      <a:tailEnd type="none" w="med" len="med"/>
                    </a:lnB>
                  </a:tcPr>
                </a:tc>
                <a:tc>
                  <a:txBody>
                    <a:bodyPr/>
                    <a:lstStyle/>
                    <a:p>
                      <a:pPr algn="ctr"/>
                      <a:r>
                        <a:rPr lang="en-US" altLang="zh-TW" sz="900" b="1" dirty="0">
                          <a:latin typeface="Times New Roman" panose="02020603050405020304" pitchFamily="18" charset="0"/>
                          <a:cs typeface="Times New Roman" panose="02020603050405020304" pitchFamily="18" charset="0"/>
                        </a:rPr>
                        <a:t>Reserved</a:t>
                      </a:r>
                      <a:endParaRPr lang="zh-TW" altLang="en-US" sz="900" b="1" dirty="0">
                        <a:latin typeface="Times New Roman" panose="02020603050405020304" pitchFamily="18" charset="0"/>
                        <a:cs typeface="Times New Roman" panose="02020603050405020304" pitchFamily="18" charset="0"/>
                      </a:endParaRPr>
                    </a:p>
                  </a:txBody>
                  <a:tcPr>
                    <a:lnB w="38100" cap="flat" cmpd="sng" algn="ctr">
                      <a:solidFill>
                        <a:schemeClr val="tx1"/>
                      </a:solidFill>
                      <a:prstDash val="solid"/>
                      <a:round/>
                      <a:headEnd type="none" w="med" len="med"/>
                      <a:tailEnd type="none" w="med" len="med"/>
                    </a:lnB>
                  </a:tcPr>
                </a:tc>
                <a:tc>
                  <a:txBody>
                    <a:bodyPr/>
                    <a:lstStyle/>
                    <a:p>
                      <a:pPr algn="ctr"/>
                      <a:r>
                        <a:rPr lang="en-US" altLang="zh-TW" sz="900" b="1" dirty="0">
                          <a:solidFill>
                            <a:srgbClr val="FF0000"/>
                          </a:solidFill>
                          <a:latin typeface="Times New Roman" panose="02020603050405020304" pitchFamily="18" charset="0"/>
                          <a:cs typeface="Times New Roman" panose="02020603050405020304" pitchFamily="18" charset="0"/>
                        </a:rPr>
                        <a:t>Frame Length</a:t>
                      </a:r>
                      <a:endParaRPr lang="zh-TW" altLang="en-US" sz="900" b="1" dirty="0">
                        <a:solidFill>
                          <a:srgbClr val="FF0000"/>
                        </a:solidFill>
                        <a:latin typeface="Times New Roman" panose="02020603050405020304" pitchFamily="18" charset="0"/>
                        <a:cs typeface="Times New Roman" panose="02020603050405020304" pitchFamily="18" charset="0"/>
                      </a:endParaRPr>
                    </a:p>
                  </a:txBody>
                  <a:tcPr>
                    <a:lnB w="38100" cap="flat" cmpd="sng" algn="ctr">
                      <a:solidFill>
                        <a:schemeClr val="tx1"/>
                      </a:solidFill>
                      <a:prstDash val="solid"/>
                      <a:round/>
                      <a:headEnd type="none" w="med" len="med"/>
                      <a:tailEnd type="none" w="med" len="med"/>
                    </a:lnB>
                  </a:tcPr>
                </a:tc>
                <a:tc>
                  <a:txBody>
                    <a:bodyPr/>
                    <a:lstStyle/>
                    <a:p>
                      <a:pPr algn="ctr"/>
                      <a:r>
                        <a:rPr lang="en-US" altLang="zh-TW" sz="900" b="1" dirty="0">
                          <a:solidFill>
                            <a:schemeClr val="tx1"/>
                          </a:solidFill>
                          <a:latin typeface="Times New Roman" panose="02020603050405020304" pitchFamily="18" charset="0"/>
                          <a:cs typeface="Times New Roman" panose="02020603050405020304" pitchFamily="18" charset="0"/>
                        </a:rPr>
                        <a:t>Reserved</a:t>
                      </a:r>
                      <a:endParaRPr lang="zh-TW" altLang="en-US" sz="900" b="1" dirty="0">
                        <a:solidFill>
                          <a:schemeClr val="tx1"/>
                        </a:solidFill>
                        <a:latin typeface="Times New Roman" panose="02020603050405020304" pitchFamily="18" charset="0"/>
                        <a:cs typeface="Times New Roman" panose="02020603050405020304" pitchFamily="18" charset="0"/>
                      </a:endParaRPr>
                    </a:p>
                  </a:txBody>
                  <a:tcPr>
                    <a:lnB w="38100" cap="flat" cmpd="sng" algn="ctr">
                      <a:solidFill>
                        <a:schemeClr val="tx1"/>
                      </a:solidFill>
                      <a:prstDash val="solid"/>
                      <a:round/>
                      <a:headEnd type="none" w="med" len="med"/>
                      <a:tailEnd type="none" w="med" len="med"/>
                    </a:lnB>
                  </a:tcPr>
                </a:tc>
                <a:tc>
                  <a:txBody>
                    <a:bodyPr/>
                    <a:lstStyle/>
                    <a:p>
                      <a:pPr algn="ctr"/>
                      <a:r>
                        <a:rPr lang="en-US" altLang="zh-TW" sz="900" b="1" dirty="0">
                          <a:latin typeface="Times New Roman" panose="02020603050405020304" pitchFamily="18" charset="0"/>
                          <a:cs typeface="Times New Roman" panose="02020603050405020304" pitchFamily="18" charset="0"/>
                        </a:rPr>
                        <a:t>Scrambler</a:t>
                      </a:r>
                      <a:endParaRPr lang="zh-TW" altLang="en-US" sz="900" b="1" dirty="0">
                        <a:latin typeface="Times New Roman" panose="02020603050405020304" pitchFamily="18" charset="0"/>
                        <a:cs typeface="Times New Roman" panose="02020603050405020304" pitchFamily="18" charset="0"/>
                      </a:endParaRPr>
                    </a:p>
                  </a:txBody>
                  <a:tcPr>
                    <a:lnB w="38100" cap="flat" cmpd="sng" algn="ctr">
                      <a:solidFill>
                        <a:schemeClr val="tx1"/>
                      </a:solidFill>
                      <a:prstDash val="solid"/>
                      <a:round/>
                      <a:headEnd type="none" w="med" len="med"/>
                      <a:tailEnd type="none" w="med" len="med"/>
                    </a:lnB>
                  </a:tcPr>
                </a:tc>
                <a:tc>
                  <a:txBody>
                    <a:bodyPr/>
                    <a:lstStyle/>
                    <a:p>
                      <a:pPr algn="ctr"/>
                      <a:r>
                        <a:rPr lang="en-US" altLang="zh-TW" sz="900" b="1" dirty="0">
                          <a:solidFill>
                            <a:srgbClr val="FF0000"/>
                          </a:solidFill>
                          <a:latin typeface="Times New Roman" panose="02020603050405020304" pitchFamily="18" charset="0"/>
                          <a:cs typeface="Times New Roman" panose="02020603050405020304" pitchFamily="18" charset="0"/>
                        </a:rPr>
                        <a:t>PHR2</a:t>
                      </a:r>
                      <a:endParaRPr lang="zh-TW" altLang="en-US" sz="900" b="1" dirty="0">
                        <a:solidFill>
                          <a:srgbClr val="FF0000"/>
                        </a:solidFill>
                        <a:latin typeface="Times New Roman" panose="02020603050405020304" pitchFamily="18" charset="0"/>
                        <a:cs typeface="Times New Roman" panose="02020603050405020304" pitchFamily="18" charset="0"/>
                      </a:endParaRPr>
                    </a:p>
                  </a:txBody>
                  <a:tcPr>
                    <a:lnB w="38100" cap="flat" cmpd="sng" algn="ctr">
                      <a:solidFill>
                        <a:schemeClr val="tx1"/>
                      </a:solidFill>
                      <a:prstDash val="solid"/>
                      <a:round/>
                      <a:headEnd type="none" w="med" len="med"/>
                      <a:tailEnd type="none" w="med" len="med"/>
                    </a:lnB>
                  </a:tcPr>
                </a:tc>
                <a:tc>
                  <a:txBody>
                    <a:bodyPr/>
                    <a:lstStyle/>
                    <a:p>
                      <a:pPr algn="ctr"/>
                      <a:r>
                        <a:rPr lang="en-US" altLang="zh-TW" sz="900" b="1" dirty="0">
                          <a:latin typeface="Times New Roman" panose="02020603050405020304" pitchFamily="18" charset="0"/>
                          <a:cs typeface="Times New Roman" panose="02020603050405020304" pitchFamily="18" charset="0"/>
                        </a:rPr>
                        <a:t>HCS</a:t>
                      </a:r>
                      <a:endParaRPr lang="zh-TW" altLang="en-US" sz="900" b="1" dirty="0">
                        <a:latin typeface="Times New Roman" panose="02020603050405020304" pitchFamily="18" charset="0"/>
                        <a:cs typeface="Times New Roman" panose="02020603050405020304" pitchFamily="18" charset="0"/>
                      </a:endParaRPr>
                    </a:p>
                  </a:txBody>
                  <a:tcPr>
                    <a:lnB w="38100" cap="flat" cmpd="sng" algn="ctr">
                      <a:solidFill>
                        <a:schemeClr val="tx1"/>
                      </a:solidFill>
                      <a:prstDash val="solid"/>
                      <a:round/>
                      <a:headEnd type="none" w="med" len="med"/>
                      <a:tailEnd type="none" w="med" len="med"/>
                    </a:lnB>
                  </a:tcPr>
                </a:tc>
                <a:tc>
                  <a:txBody>
                    <a:bodyPr/>
                    <a:lstStyle/>
                    <a:p>
                      <a:pPr algn="ctr"/>
                      <a:r>
                        <a:rPr lang="en-US" altLang="zh-TW" sz="900" b="1" dirty="0">
                          <a:latin typeface="Times New Roman" panose="02020603050405020304" pitchFamily="18" charset="0"/>
                          <a:cs typeface="Times New Roman" panose="02020603050405020304" pitchFamily="18" charset="0"/>
                        </a:rPr>
                        <a:t>Tail</a:t>
                      </a:r>
                      <a:endParaRPr lang="zh-TW" altLang="en-US" sz="900" b="1" dirty="0">
                        <a:latin typeface="Times New Roman" panose="02020603050405020304" pitchFamily="18" charset="0"/>
                        <a:cs typeface="Times New Roman" panose="02020603050405020304" pitchFamily="18" charset="0"/>
                      </a:endParaRPr>
                    </a:p>
                  </a:txBody>
                  <a:tcPr>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58771584"/>
                  </a:ext>
                </a:extLst>
              </a:tr>
            </a:tbl>
          </a:graphicData>
        </a:graphic>
      </p:graphicFrame>
    </p:spTree>
    <p:extLst>
      <p:ext uri="{BB962C8B-B14F-4D97-AF65-F5344CB8AC3E}">
        <p14:creationId xmlns:p14="http://schemas.microsoft.com/office/powerpoint/2010/main" val="28105253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6F76AE5-8828-4CA0-A6B3-60633F6E101B}"/>
              </a:ext>
            </a:extLst>
          </p:cNvPr>
          <p:cNvSpPr>
            <a:spLocks noGrp="1"/>
          </p:cNvSpPr>
          <p:nvPr>
            <p:ph type="title"/>
          </p:nvPr>
        </p:nvSpPr>
        <p:spPr>
          <a:xfrm>
            <a:off x="685800" y="685800"/>
            <a:ext cx="7772400" cy="1066800"/>
          </a:xfrm>
        </p:spPr>
        <p:txBody>
          <a:bodyPr/>
          <a:lstStyle/>
          <a:p>
            <a:r>
              <a:rPr lang="en-US" altLang="zh-TW" dirty="0"/>
              <a:t>Approach 4</a:t>
            </a:r>
            <a:endParaRPr lang="zh-TW" altLang="en-US" dirty="0"/>
          </a:p>
        </p:txBody>
      </p:sp>
      <p:sp>
        <p:nvSpPr>
          <p:cNvPr id="3" name="內容版面配置區 2">
            <a:extLst>
              <a:ext uri="{FF2B5EF4-FFF2-40B4-BE49-F238E27FC236}">
                <a16:creationId xmlns:a16="http://schemas.microsoft.com/office/drawing/2014/main" id="{3E417EA8-7212-4B48-9314-DE341765AA7E}"/>
              </a:ext>
            </a:extLst>
          </p:cNvPr>
          <p:cNvSpPr>
            <a:spLocks noGrp="1"/>
          </p:cNvSpPr>
          <p:nvPr>
            <p:ph idx="1"/>
          </p:nvPr>
        </p:nvSpPr>
        <p:spPr>
          <a:xfrm>
            <a:off x="685800" y="1628800"/>
            <a:ext cx="7772400" cy="4467200"/>
          </a:xfrm>
        </p:spPr>
        <p:txBody>
          <a:bodyPr/>
          <a:lstStyle/>
          <a:p>
            <a:r>
              <a:rPr lang="en-US" altLang="zh-TW" sz="2800" dirty="0"/>
              <a:t>Cancel the support of new low rates</a:t>
            </a:r>
            <a:endParaRPr lang="en-US" altLang="zh-TW" sz="2000" dirty="0"/>
          </a:p>
          <a:p>
            <a:endParaRPr lang="en-US" altLang="zh-TW" sz="2800" dirty="0"/>
          </a:p>
          <a:p>
            <a:r>
              <a:rPr lang="en-US" altLang="zh-TW" sz="2800" b="1" dirty="0">
                <a:solidFill>
                  <a:srgbClr val="FF0000"/>
                </a:solidFill>
              </a:rPr>
              <a:t>Problem</a:t>
            </a:r>
            <a:r>
              <a:rPr lang="en-US" altLang="zh-TW" sz="2800" dirty="0"/>
              <a:t>:</a:t>
            </a:r>
          </a:p>
          <a:p>
            <a:pPr lvl="1"/>
            <a:r>
              <a:rPr lang="en-US" altLang="zh-TW" sz="2000" b="1" dirty="0">
                <a:solidFill>
                  <a:srgbClr val="00B0F0"/>
                </a:solidFill>
              </a:rPr>
              <a:t>No new low rates for better coverage</a:t>
            </a:r>
          </a:p>
          <a:p>
            <a:pPr marL="457200" lvl="1" indent="0">
              <a:buNone/>
            </a:pPr>
            <a:endParaRPr lang="en-US" altLang="zh-TW" sz="2000" dirty="0"/>
          </a:p>
          <a:p>
            <a:pPr marL="457200" lvl="1" indent="0">
              <a:buNone/>
            </a:pPr>
            <a:endParaRPr lang="en-US" altLang="zh-TW" sz="2000" dirty="0"/>
          </a:p>
        </p:txBody>
      </p:sp>
    </p:spTree>
    <p:extLst>
      <p:ext uri="{BB962C8B-B14F-4D97-AF65-F5344CB8AC3E}">
        <p14:creationId xmlns:p14="http://schemas.microsoft.com/office/powerpoint/2010/main" val="27537456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36DB1C54-9366-45E1-B761-2136C7D2C954}"/>
              </a:ext>
            </a:extLst>
          </p:cNvPr>
          <p:cNvSpPr>
            <a:spLocks noGrp="1" noChangeArrowheads="1"/>
          </p:cNvSpPr>
          <p:nvPr>
            <p:ph type="ctrTitle"/>
          </p:nvPr>
        </p:nvSpPr>
        <p:spPr>
          <a:xfrm>
            <a:off x="685800" y="2286000"/>
            <a:ext cx="7772400" cy="1143000"/>
          </a:xfrm>
        </p:spPr>
        <p:txBody>
          <a:bodyPr anchor="ctr"/>
          <a:lstStyle/>
          <a:p>
            <a:r>
              <a:rPr lang="en-US" altLang="zh-TW" sz="3600" dirty="0">
                <a:ea typeface="新細明體" panose="02020500000000000000" pitchFamily="18" charset="-120"/>
              </a:rPr>
              <a:t>Resolutions for SUN-OFDM PHR of New Low Rates</a:t>
            </a:r>
            <a:endParaRPr lang="zh-TW" altLang="zh-TW" sz="3600" dirty="0"/>
          </a:p>
        </p:txBody>
      </p:sp>
      <p:sp>
        <p:nvSpPr>
          <p:cNvPr id="26627" name="Rectangle 3">
            <a:extLst>
              <a:ext uri="{FF2B5EF4-FFF2-40B4-BE49-F238E27FC236}">
                <a16:creationId xmlns:a16="http://schemas.microsoft.com/office/drawing/2014/main" id="{8508D2E2-0401-408E-B0F8-DDD3A070F0B4}"/>
              </a:ext>
            </a:extLst>
          </p:cNvPr>
          <p:cNvSpPr>
            <a:spLocks noGrp="1" noChangeArrowheads="1"/>
          </p:cNvSpPr>
          <p:nvPr>
            <p:ph type="subTitle" idx="1"/>
          </p:nvPr>
        </p:nvSpPr>
        <p:spPr>
          <a:xfrm>
            <a:off x="1371600" y="3886200"/>
            <a:ext cx="6400800" cy="1752600"/>
          </a:xfrm>
        </p:spPr>
        <p:txBody>
          <a:bodyPr/>
          <a:lstStyle/>
          <a:p>
            <a:r>
              <a:rPr lang="en-US" altLang="zh-TW" sz="3200" dirty="0" err="1"/>
              <a:t>Jeng-Shiann</a:t>
            </a:r>
            <a:r>
              <a:rPr lang="en-US" altLang="zh-TW" sz="3200" dirty="0"/>
              <a:t> Jiang, Vertexcom</a:t>
            </a:r>
            <a:endParaRPr lang="zh-TW" altLang="zh-TW" sz="3200" dirty="0"/>
          </a:p>
          <a:p>
            <a:endParaRPr lang="zh-TW" altLang="zh-TW" sz="32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40562C11-EB18-48A6-952C-FBA5CEA256D4}"/>
              </a:ext>
            </a:extLst>
          </p:cNvPr>
          <p:cNvSpPr>
            <a:spLocks noGrp="1" noChangeArrowheads="1"/>
          </p:cNvSpPr>
          <p:nvPr>
            <p:ph type="title"/>
          </p:nvPr>
        </p:nvSpPr>
        <p:spPr>
          <a:ln/>
        </p:spPr>
        <p:txBody>
          <a:bodyPr/>
          <a:lstStyle/>
          <a:p>
            <a:r>
              <a:rPr lang="en-US" altLang="zh-TW" sz="3200" dirty="0"/>
              <a:t>Problem Description</a:t>
            </a:r>
            <a:endParaRPr lang="zh-TW" altLang="zh-TW" sz="3200" dirty="0"/>
          </a:p>
        </p:txBody>
      </p:sp>
      <p:sp>
        <p:nvSpPr>
          <p:cNvPr id="4099" name="Rectangle 3">
            <a:extLst>
              <a:ext uri="{FF2B5EF4-FFF2-40B4-BE49-F238E27FC236}">
                <a16:creationId xmlns:a16="http://schemas.microsoft.com/office/drawing/2014/main" id="{09DC692C-AA94-4985-9DB8-070E21F2FC44}"/>
              </a:ext>
            </a:extLst>
          </p:cNvPr>
          <p:cNvSpPr>
            <a:spLocks noGrp="1" noChangeArrowheads="1"/>
          </p:cNvSpPr>
          <p:nvPr>
            <p:ph type="body" idx="1"/>
          </p:nvPr>
        </p:nvSpPr>
        <p:spPr>
          <a:ln/>
        </p:spPr>
        <p:txBody>
          <a:bodyPr/>
          <a:lstStyle/>
          <a:p>
            <a:r>
              <a:rPr lang="en-US" altLang="zh-TW" sz="1600" dirty="0"/>
              <a:t>In Table 20-9 on page 571, PHR symbols of Option 3 is 6 for PAYLOAD MCS1~6, and 12 for MCS0. For Option4, PHR symbols is 6 for PAYLOAD MCS2~6, and 24 for MCS0~1.</a:t>
            </a:r>
          </a:p>
          <a:p>
            <a:pPr lvl="1"/>
            <a:r>
              <a:rPr lang="en-US" altLang="zh-TW" sz="1400" dirty="0"/>
              <a:t>The decoding of PHR depends on the PAYLOAD MCS, while the PAYLOAD MCS is unknown until PHR is successfully decoded, which results in a deadlock.</a:t>
            </a:r>
          </a:p>
          <a:p>
            <a:pPr lvl="1"/>
            <a:r>
              <a:rPr lang="en-US" altLang="zh-TW" sz="1400" dirty="0"/>
              <a:t>The approach is not backward compatible, which might cause higher probability of collision and throughput reduction</a:t>
            </a:r>
          </a:p>
          <a:p>
            <a:pPr lvl="1"/>
            <a:endParaRPr lang="zh-TW" altLang="zh-TW" sz="1400" dirty="0"/>
          </a:p>
          <a:p>
            <a:endParaRPr lang="zh-TW" altLang="zh-TW" sz="2800" dirty="0"/>
          </a:p>
        </p:txBody>
      </p:sp>
      <p:pic>
        <p:nvPicPr>
          <p:cNvPr id="8" name="圖片 7">
            <a:extLst>
              <a:ext uri="{FF2B5EF4-FFF2-40B4-BE49-F238E27FC236}">
                <a16:creationId xmlns:a16="http://schemas.microsoft.com/office/drawing/2014/main" id="{BE93EAE6-4815-4DE0-B859-A8283E325FE6}"/>
              </a:ext>
            </a:extLst>
          </p:cNvPr>
          <p:cNvPicPr>
            <a:picLocks noChangeAspect="1"/>
          </p:cNvPicPr>
          <p:nvPr/>
        </p:nvPicPr>
        <p:blipFill>
          <a:blip r:embed="rId3"/>
          <a:stretch>
            <a:fillRect/>
          </a:stretch>
        </p:blipFill>
        <p:spPr>
          <a:xfrm>
            <a:off x="1119411" y="3872458"/>
            <a:ext cx="3896022" cy="2004814"/>
          </a:xfrm>
          <a:prstGeom prst="rect">
            <a:avLst/>
          </a:prstGeom>
        </p:spPr>
      </p:pic>
      <p:grpSp>
        <p:nvGrpSpPr>
          <p:cNvPr id="9" name="群組 8">
            <a:extLst>
              <a:ext uri="{FF2B5EF4-FFF2-40B4-BE49-F238E27FC236}">
                <a16:creationId xmlns:a16="http://schemas.microsoft.com/office/drawing/2014/main" id="{03169134-EF9F-46E2-A4A1-9E8E7A49A8BC}"/>
              </a:ext>
            </a:extLst>
          </p:cNvPr>
          <p:cNvGrpSpPr/>
          <p:nvPr/>
        </p:nvGrpSpPr>
        <p:grpSpPr>
          <a:xfrm>
            <a:off x="5432300" y="5528642"/>
            <a:ext cx="2592288" cy="288032"/>
            <a:chOff x="1259632" y="3140968"/>
            <a:chExt cx="2592288" cy="288032"/>
          </a:xfrm>
        </p:grpSpPr>
        <p:sp>
          <p:nvSpPr>
            <p:cNvPr id="12" name="矩形 11">
              <a:extLst>
                <a:ext uri="{FF2B5EF4-FFF2-40B4-BE49-F238E27FC236}">
                  <a16:creationId xmlns:a16="http://schemas.microsoft.com/office/drawing/2014/main" id="{B9BA9D52-9CF3-4199-AA8E-FE0FE4289985}"/>
                </a:ext>
              </a:extLst>
            </p:cNvPr>
            <p:cNvSpPr/>
            <p:nvPr/>
          </p:nvSpPr>
          <p:spPr bwMode="auto">
            <a:xfrm>
              <a:off x="1259632" y="3140968"/>
              <a:ext cx="504056" cy="288032"/>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TW" sz="1200" b="0" i="0" u="none" strike="noStrike" cap="none" normalizeH="0" baseline="0" dirty="0">
                  <a:ln>
                    <a:noFill/>
                  </a:ln>
                  <a:solidFill>
                    <a:schemeClr val="tx1"/>
                  </a:solidFill>
                  <a:effectLst/>
                  <a:latin typeface="Times New Roman" panose="02020603050405020304" pitchFamily="18" charset="0"/>
                </a:rPr>
                <a:t>STF</a:t>
              </a:r>
              <a:endParaRPr kumimoji="0" lang="zh-TW" altLang="en-US" sz="1200" b="0" i="0" u="none" strike="noStrike" cap="none" normalizeH="0" baseline="0" dirty="0">
                <a:ln>
                  <a:noFill/>
                </a:ln>
                <a:solidFill>
                  <a:schemeClr val="tx1"/>
                </a:solidFill>
                <a:effectLst/>
                <a:latin typeface="Times New Roman" panose="02020603050405020304" pitchFamily="18" charset="0"/>
              </a:endParaRPr>
            </a:p>
          </p:txBody>
        </p:sp>
        <p:sp>
          <p:nvSpPr>
            <p:cNvPr id="13" name="矩形 12">
              <a:extLst>
                <a:ext uri="{FF2B5EF4-FFF2-40B4-BE49-F238E27FC236}">
                  <a16:creationId xmlns:a16="http://schemas.microsoft.com/office/drawing/2014/main" id="{9AE901C9-5132-401D-BFAE-8E617D1CB316}"/>
                </a:ext>
              </a:extLst>
            </p:cNvPr>
            <p:cNvSpPr/>
            <p:nvPr/>
          </p:nvSpPr>
          <p:spPr bwMode="auto">
            <a:xfrm>
              <a:off x="1763688" y="3140968"/>
              <a:ext cx="504056" cy="288032"/>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lang="en-US" altLang="zh-TW" dirty="0"/>
                <a:t>L</a:t>
              </a:r>
              <a:r>
                <a:rPr kumimoji="0" lang="en-US" altLang="zh-TW" sz="1200" b="0" i="0" u="none" strike="noStrike" cap="none" normalizeH="0" baseline="0" dirty="0">
                  <a:ln>
                    <a:noFill/>
                  </a:ln>
                  <a:solidFill>
                    <a:schemeClr val="tx1"/>
                  </a:solidFill>
                  <a:effectLst/>
                  <a:latin typeface="Times New Roman" panose="02020603050405020304" pitchFamily="18" charset="0"/>
                </a:rPr>
                <a:t>TF</a:t>
              </a:r>
              <a:endParaRPr kumimoji="0" lang="zh-TW" altLang="en-US" sz="1200" b="0" i="0" u="none" strike="noStrike" cap="none" normalizeH="0" baseline="0" dirty="0">
                <a:ln>
                  <a:noFill/>
                </a:ln>
                <a:solidFill>
                  <a:schemeClr val="tx1"/>
                </a:solidFill>
                <a:effectLst/>
                <a:latin typeface="Times New Roman" panose="02020603050405020304" pitchFamily="18" charset="0"/>
              </a:endParaRPr>
            </a:p>
          </p:txBody>
        </p:sp>
        <p:sp>
          <p:nvSpPr>
            <p:cNvPr id="14" name="矩形 13">
              <a:extLst>
                <a:ext uri="{FF2B5EF4-FFF2-40B4-BE49-F238E27FC236}">
                  <a16:creationId xmlns:a16="http://schemas.microsoft.com/office/drawing/2014/main" id="{83D0C983-D731-429A-AE0A-B921235795A2}"/>
                </a:ext>
              </a:extLst>
            </p:cNvPr>
            <p:cNvSpPr/>
            <p:nvPr/>
          </p:nvSpPr>
          <p:spPr bwMode="auto">
            <a:xfrm>
              <a:off x="2267744" y="3140968"/>
              <a:ext cx="504056" cy="288032"/>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lang="en-US" altLang="zh-TW" dirty="0"/>
                <a:t>PHR</a:t>
              </a:r>
              <a:endParaRPr kumimoji="0" lang="zh-TW" altLang="en-US" sz="1200" b="0" i="0" u="none" strike="noStrike" cap="none" normalizeH="0" baseline="0" dirty="0">
                <a:ln>
                  <a:noFill/>
                </a:ln>
                <a:solidFill>
                  <a:schemeClr val="tx1"/>
                </a:solidFill>
                <a:effectLst/>
                <a:latin typeface="Times New Roman" panose="02020603050405020304" pitchFamily="18" charset="0"/>
              </a:endParaRPr>
            </a:p>
          </p:txBody>
        </p:sp>
        <p:sp>
          <p:nvSpPr>
            <p:cNvPr id="15" name="矩形 14">
              <a:extLst>
                <a:ext uri="{FF2B5EF4-FFF2-40B4-BE49-F238E27FC236}">
                  <a16:creationId xmlns:a16="http://schemas.microsoft.com/office/drawing/2014/main" id="{335EFAEE-F199-4E88-A946-846055CEE91C}"/>
                </a:ext>
              </a:extLst>
            </p:cNvPr>
            <p:cNvSpPr/>
            <p:nvPr/>
          </p:nvSpPr>
          <p:spPr bwMode="auto">
            <a:xfrm>
              <a:off x="2771800" y="3140968"/>
              <a:ext cx="1080120" cy="288032"/>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lang="en-US" altLang="zh-TW" dirty="0"/>
                <a:t>PHY Payload</a:t>
              </a:r>
              <a:endParaRPr kumimoji="0" lang="zh-TW" altLang="en-US" sz="1200" b="0" i="0" u="none" strike="noStrike" cap="none" normalizeH="0" baseline="0" dirty="0">
                <a:ln>
                  <a:noFill/>
                </a:ln>
                <a:solidFill>
                  <a:schemeClr val="tx1"/>
                </a:solidFill>
                <a:effectLst/>
                <a:latin typeface="Times New Roman" panose="02020603050405020304" pitchFamily="18" charset="0"/>
              </a:endParaRPr>
            </a:p>
          </p:txBody>
        </p:sp>
      </p:grpSp>
      <p:sp>
        <p:nvSpPr>
          <p:cNvPr id="10" name="文字方塊 2">
            <a:extLst>
              <a:ext uri="{FF2B5EF4-FFF2-40B4-BE49-F238E27FC236}">
                <a16:creationId xmlns:a16="http://schemas.microsoft.com/office/drawing/2014/main" id="{74518994-7CAB-4519-AB82-56AB2687754C}"/>
              </a:ext>
            </a:extLst>
          </p:cNvPr>
          <p:cNvSpPr txBox="1"/>
          <p:nvPr/>
        </p:nvSpPr>
        <p:spPr>
          <a:xfrm>
            <a:off x="5864348" y="4664546"/>
            <a:ext cx="1836204" cy="461665"/>
          </a:xfrm>
          <a:prstGeom prst="rect">
            <a:avLst/>
          </a:prstGeom>
          <a:noFill/>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zh-TW" dirty="0">
                <a:solidFill>
                  <a:srgbClr val="FF0000"/>
                </a:solidFill>
              </a:rPr>
              <a:t>PAYLOAD MCS is unknown here</a:t>
            </a:r>
            <a:endParaRPr lang="zh-TW" altLang="en-US" dirty="0">
              <a:solidFill>
                <a:srgbClr val="FF0000"/>
              </a:solidFill>
            </a:endParaRPr>
          </a:p>
        </p:txBody>
      </p:sp>
      <p:cxnSp>
        <p:nvCxnSpPr>
          <p:cNvPr id="11" name="直線單箭頭接點 10">
            <a:extLst>
              <a:ext uri="{FF2B5EF4-FFF2-40B4-BE49-F238E27FC236}">
                <a16:creationId xmlns:a16="http://schemas.microsoft.com/office/drawing/2014/main" id="{46249A51-A967-41BE-A0F9-FE93C10BECCC}"/>
              </a:ext>
            </a:extLst>
          </p:cNvPr>
          <p:cNvCxnSpPr/>
          <p:nvPr/>
        </p:nvCxnSpPr>
        <p:spPr bwMode="auto">
          <a:xfrm>
            <a:off x="6440412" y="5165898"/>
            <a:ext cx="0" cy="339726"/>
          </a:xfrm>
          <a:prstGeom prst="straightConnector1">
            <a:avLst/>
          </a:prstGeom>
          <a:solidFill>
            <a:schemeClr val="accent1"/>
          </a:solidFill>
          <a:ln w="12700" cap="flat" cmpd="sng" algn="ctr">
            <a:solidFill>
              <a:srgbClr val="FF0000"/>
            </a:solidFill>
            <a:prstDash val="solid"/>
            <a:round/>
            <a:headEnd type="none" w="sm" len="sm"/>
            <a:tailEnd type="triangle"/>
          </a:ln>
          <a:effectLst/>
          <a:extLst>
            <a:ext uri="{AF507438-7753-43e0-B8FC-AC1667EBCBE1}">
              <a14:hiddenEffects xmlns="" xmlns:a14="http://schemas.microsoft.com/office/drawing/2010/main" xmlns:lc="http://schemas.openxmlformats.org/drawingml/2006/lockedCanvas">
                <a:effectLst>
                  <a:outerShdw dist="35921" dir="2700000" algn="ctr" rotWithShape="0">
                    <a:schemeClr val="bg2"/>
                  </a:outerShdw>
                </a:effectLst>
              </a14:hiddenEffects>
            </a:ext>
          </a:extLst>
        </p:spPr>
      </p:cxn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CBC656C4-480A-4E75-A9BA-9F231C201EB2}"/>
              </a:ext>
            </a:extLst>
          </p:cNvPr>
          <p:cNvSpPr>
            <a:spLocks noGrp="1"/>
          </p:cNvSpPr>
          <p:nvPr>
            <p:ph type="title"/>
          </p:nvPr>
        </p:nvSpPr>
        <p:spPr/>
        <p:txBody>
          <a:bodyPr/>
          <a:lstStyle/>
          <a:p>
            <a:r>
              <a:rPr lang="en-US" altLang="zh-TW" dirty="0"/>
              <a:t>Definition</a:t>
            </a:r>
            <a:endParaRPr lang="zh-TW" altLang="en-US" dirty="0"/>
          </a:p>
        </p:txBody>
      </p:sp>
      <p:sp>
        <p:nvSpPr>
          <p:cNvPr id="3" name="內容版面配置區 2">
            <a:extLst>
              <a:ext uri="{FF2B5EF4-FFF2-40B4-BE49-F238E27FC236}">
                <a16:creationId xmlns:a16="http://schemas.microsoft.com/office/drawing/2014/main" id="{79433154-ED60-48D1-9496-6A4D8926F902}"/>
              </a:ext>
            </a:extLst>
          </p:cNvPr>
          <p:cNvSpPr>
            <a:spLocks noGrp="1"/>
          </p:cNvSpPr>
          <p:nvPr>
            <p:ph idx="1"/>
          </p:nvPr>
        </p:nvSpPr>
        <p:spPr/>
        <p:txBody>
          <a:bodyPr/>
          <a:lstStyle/>
          <a:p>
            <a:r>
              <a:rPr lang="en-US" altLang="zh-TW" sz="2400" b="1" dirty="0">
                <a:solidFill>
                  <a:srgbClr val="00B0F0"/>
                </a:solidFill>
              </a:rPr>
              <a:t>New low rate</a:t>
            </a:r>
            <a:r>
              <a:rPr lang="en-US" altLang="zh-TW" sz="2400" dirty="0">
                <a:solidFill>
                  <a:srgbClr val="00B0F0"/>
                </a:solidFill>
              </a:rPr>
              <a:t>:</a:t>
            </a:r>
          </a:p>
          <a:p>
            <a:pPr lvl="1"/>
            <a:r>
              <a:rPr lang="en-US" altLang="zh-TW" sz="2000" dirty="0"/>
              <a:t>OFDM Option 3 MCS0</a:t>
            </a:r>
          </a:p>
          <a:p>
            <a:pPr lvl="1"/>
            <a:r>
              <a:rPr lang="en-US" altLang="zh-TW" sz="2000" dirty="0"/>
              <a:t>OFDM Option 4 MCS0 and MCS1</a:t>
            </a:r>
          </a:p>
          <a:p>
            <a:r>
              <a:rPr lang="en-US" altLang="zh-TW" sz="2400" b="1" dirty="0">
                <a:solidFill>
                  <a:srgbClr val="00B0F0"/>
                </a:solidFill>
              </a:rPr>
              <a:t>Legacy device:</a:t>
            </a:r>
            <a:r>
              <a:rPr lang="en-US" altLang="zh-TW" sz="2400" dirty="0"/>
              <a:t> device that follows IEEE802.15.4-2015 which does not support new low rate</a:t>
            </a:r>
            <a:endParaRPr lang="zh-TW" altLang="en-US" sz="2400" dirty="0"/>
          </a:p>
        </p:txBody>
      </p:sp>
    </p:spTree>
    <p:extLst>
      <p:ext uri="{BB962C8B-B14F-4D97-AF65-F5344CB8AC3E}">
        <p14:creationId xmlns:p14="http://schemas.microsoft.com/office/powerpoint/2010/main" val="26302101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15D9025-01DE-4980-8CEE-03E64E9B1478}"/>
              </a:ext>
            </a:extLst>
          </p:cNvPr>
          <p:cNvSpPr>
            <a:spLocks noGrp="1"/>
          </p:cNvSpPr>
          <p:nvPr>
            <p:ph type="title"/>
          </p:nvPr>
        </p:nvSpPr>
        <p:spPr>
          <a:xfrm>
            <a:off x="685800" y="685800"/>
            <a:ext cx="7772400" cy="1066800"/>
          </a:xfrm>
        </p:spPr>
        <p:txBody>
          <a:bodyPr/>
          <a:lstStyle/>
          <a:p>
            <a:r>
              <a:rPr lang="en-US" altLang="zh-TW" dirty="0"/>
              <a:t>Resolutions</a:t>
            </a:r>
            <a:endParaRPr lang="zh-TW" altLang="en-US" dirty="0"/>
          </a:p>
        </p:txBody>
      </p:sp>
      <p:sp>
        <p:nvSpPr>
          <p:cNvPr id="3" name="內容版面配置區 2">
            <a:extLst>
              <a:ext uri="{FF2B5EF4-FFF2-40B4-BE49-F238E27FC236}">
                <a16:creationId xmlns:a16="http://schemas.microsoft.com/office/drawing/2014/main" id="{6EE15A01-8850-4D7B-958D-420C6615FF5D}"/>
              </a:ext>
            </a:extLst>
          </p:cNvPr>
          <p:cNvSpPr>
            <a:spLocks noGrp="1"/>
          </p:cNvSpPr>
          <p:nvPr>
            <p:ph idx="1"/>
          </p:nvPr>
        </p:nvSpPr>
        <p:spPr/>
        <p:txBody>
          <a:bodyPr/>
          <a:lstStyle/>
          <a:p>
            <a:r>
              <a:rPr lang="en-US" altLang="zh-TW" sz="2400" dirty="0"/>
              <a:t>Approach 1</a:t>
            </a:r>
          </a:p>
          <a:p>
            <a:pPr lvl="1"/>
            <a:r>
              <a:rPr lang="en-US" altLang="zh-TW" sz="2000" dirty="0"/>
              <a:t>PHR MCS dependent on the payload MCS. Provide the mechanism to inform the receiver the payload MCS in advance for new low rates</a:t>
            </a:r>
            <a:endParaRPr lang="en-US" altLang="zh-TW" sz="2400" dirty="0"/>
          </a:p>
          <a:p>
            <a:r>
              <a:rPr lang="en-US" altLang="zh-TW" sz="2400" dirty="0"/>
              <a:t>Approach 2</a:t>
            </a:r>
          </a:p>
          <a:p>
            <a:pPr lvl="1"/>
            <a:r>
              <a:rPr lang="en-US" altLang="zh-TW" sz="2000" dirty="0"/>
              <a:t>PHR use MCS1 for all rates of Option3</a:t>
            </a:r>
          </a:p>
          <a:p>
            <a:pPr lvl="1"/>
            <a:r>
              <a:rPr lang="en-US" altLang="zh-TW" sz="2000" dirty="0"/>
              <a:t>PHR use MCS2 for all rates of Option4</a:t>
            </a:r>
          </a:p>
          <a:p>
            <a:r>
              <a:rPr lang="en-US" altLang="zh-TW" sz="2400" dirty="0"/>
              <a:t>Approach 3</a:t>
            </a:r>
          </a:p>
          <a:p>
            <a:pPr lvl="1"/>
            <a:r>
              <a:rPr lang="en-US" altLang="zh-TW" sz="2000" dirty="0"/>
              <a:t>Proposal of PHR+PHR2</a:t>
            </a:r>
          </a:p>
          <a:p>
            <a:r>
              <a:rPr lang="en-US" altLang="zh-TW" sz="2400" dirty="0"/>
              <a:t>Approach 4</a:t>
            </a:r>
          </a:p>
          <a:p>
            <a:pPr lvl="1"/>
            <a:r>
              <a:rPr lang="en-US" altLang="zh-TW" sz="2000" dirty="0"/>
              <a:t>Cancel the support of new low rates</a:t>
            </a:r>
          </a:p>
          <a:p>
            <a:endParaRPr lang="zh-TW" altLang="en-US" sz="2400" dirty="0"/>
          </a:p>
        </p:txBody>
      </p:sp>
    </p:spTree>
    <p:extLst>
      <p:ext uri="{BB962C8B-B14F-4D97-AF65-F5344CB8AC3E}">
        <p14:creationId xmlns:p14="http://schemas.microsoft.com/office/powerpoint/2010/main" val="25513004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6F76AE5-8828-4CA0-A6B3-60633F6E101B}"/>
              </a:ext>
            </a:extLst>
          </p:cNvPr>
          <p:cNvSpPr>
            <a:spLocks noGrp="1"/>
          </p:cNvSpPr>
          <p:nvPr>
            <p:ph type="title"/>
          </p:nvPr>
        </p:nvSpPr>
        <p:spPr>
          <a:xfrm>
            <a:off x="685800" y="685800"/>
            <a:ext cx="7772400" cy="1066800"/>
          </a:xfrm>
        </p:spPr>
        <p:txBody>
          <a:bodyPr/>
          <a:lstStyle/>
          <a:p>
            <a:r>
              <a:rPr lang="en-US" altLang="zh-TW" dirty="0"/>
              <a:t>Approach 1</a:t>
            </a:r>
            <a:endParaRPr lang="zh-TW" altLang="en-US" dirty="0"/>
          </a:p>
        </p:txBody>
      </p:sp>
      <p:sp>
        <p:nvSpPr>
          <p:cNvPr id="3" name="內容版面配置區 2">
            <a:extLst>
              <a:ext uri="{FF2B5EF4-FFF2-40B4-BE49-F238E27FC236}">
                <a16:creationId xmlns:a16="http://schemas.microsoft.com/office/drawing/2014/main" id="{3E417EA8-7212-4B48-9314-DE341765AA7E}"/>
              </a:ext>
            </a:extLst>
          </p:cNvPr>
          <p:cNvSpPr>
            <a:spLocks noGrp="1"/>
          </p:cNvSpPr>
          <p:nvPr>
            <p:ph idx="1"/>
          </p:nvPr>
        </p:nvSpPr>
        <p:spPr>
          <a:xfrm>
            <a:off x="400000" y="1628799"/>
            <a:ext cx="7772400" cy="4846613"/>
          </a:xfrm>
        </p:spPr>
        <p:txBody>
          <a:bodyPr/>
          <a:lstStyle/>
          <a:p>
            <a:r>
              <a:rPr lang="en-US" altLang="zh-TW" sz="1800" dirty="0"/>
              <a:t>PHR use MCS1 for all rates of Option3, except for MCS0 in which PHR use MCS0.</a:t>
            </a:r>
          </a:p>
          <a:p>
            <a:r>
              <a:rPr lang="en-US" altLang="zh-TW" sz="1800" dirty="0"/>
              <a:t>PHR use MCS2 for all rates of Option4, except for MCS0~1 in which PHR use MCS0.</a:t>
            </a:r>
          </a:p>
          <a:p>
            <a:r>
              <a:rPr lang="en-US" altLang="zh-TW" sz="1800" dirty="0"/>
              <a:t>Solve the MCS ambiguity issue by providing a mechanism to inform the receiver the payload MCS in advance for new low rates</a:t>
            </a:r>
          </a:p>
          <a:p>
            <a:r>
              <a:rPr lang="en-US" altLang="zh-TW" sz="1800" b="1" dirty="0">
                <a:solidFill>
                  <a:srgbClr val="FF0000"/>
                </a:solidFill>
              </a:rPr>
              <a:t>Problems</a:t>
            </a:r>
            <a:r>
              <a:rPr lang="en-US" altLang="zh-TW" sz="1800" dirty="0"/>
              <a:t>:</a:t>
            </a:r>
          </a:p>
          <a:p>
            <a:pPr lvl="1"/>
            <a:r>
              <a:rPr lang="en-US" altLang="zh-TW" sz="1600" b="1" dirty="0">
                <a:solidFill>
                  <a:srgbClr val="00B0F0"/>
                </a:solidFill>
              </a:rPr>
              <a:t>Lack of the mechanism in current standard</a:t>
            </a:r>
          </a:p>
          <a:p>
            <a:pPr lvl="2"/>
            <a:r>
              <a:rPr lang="en-US" altLang="zh-TW" sz="1600" dirty="0"/>
              <a:t>Interop issue: proprietary mechanism used by </a:t>
            </a:r>
          </a:p>
          <a:p>
            <a:pPr marL="857250" lvl="2" indent="0">
              <a:buNone/>
            </a:pPr>
            <a:r>
              <a:rPr lang="en-US" altLang="zh-TW" sz="1600" dirty="0"/>
              <a:t>     one vendor cannot be recognized by the other </a:t>
            </a:r>
          </a:p>
          <a:p>
            <a:pPr marL="857250" lvl="2" indent="0">
              <a:buNone/>
            </a:pPr>
            <a:r>
              <a:rPr lang="en-US" altLang="zh-TW" sz="1600" dirty="0"/>
              <a:t>     vendors</a:t>
            </a:r>
          </a:p>
          <a:p>
            <a:pPr lvl="1"/>
            <a:r>
              <a:rPr lang="en-US" altLang="zh-TW" sz="1600" b="1" dirty="0">
                <a:solidFill>
                  <a:srgbClr val="00B0F0"/>
                </a:solidFill>
              </a:rPr>
              <a:t>Overhead:</a:t>
            </a:r>
          </a:p>
          <a:p>
            <a:pPr lvl="2"/>
            <a:r>
              <a:rPr lang="en-US" altLang="zh-TW" sz="1600" dirty="0"/>
              <a:t>Additional mechanism to inform the Rx in </a:t>
            </a:r>
          </a:p>
          <a:p>
            <a:pPr marL="857250" lvl="2" indent="0">
              <a:buNone/>
            </a:pPr>
            <a:r>
              <a:rPr lang="en-US" altLang="zh-TW" sz="1600" dirty="0"/>
              <a:t>    advance</a:t>
            </a:r>
          </a:p>
          <a:p>
            <a:pPr marL="857250" lvl="2" indent="0">
              <a:buNone/>
            </a:pPr>
            <a:r>
              <a:rPr lang="en-US" altLang="zh-TW" sz="1600" dirty="0"/>
              <a:t>	</a:t>
            </a:r>
          </a:p>
          <a:p>
            <a:pPr marL="457200" lvl="1" indent="0">
              <a:buNone/>
            </a:pPr>
            <a:endParaRPr lang="en-US" altLang="zh-TW" sz="1400" dirty="0"/>
          </a:p>
          <a:p>
            <a:pPr marL="457200" lvl="1" indent="0">
              <a:buNone/>
            </a:pPr>
            <a:endParaRPr lang="en-US" altLang="zh-TW" sz="1400" dirty="0"/>
          </a:p>
          <a:p>
            <a:pPr marL="457200" lvl="1" indent="0">
              <a:buNone/>
            </a:pPr>
            <a:endParaRPr lang="en-US" altLang="zh-TW" sz="1400" dirty="0"/>
          </a:p>
        </p:txBody>
      </p:sp>
      <p:graphicFrame>
        <p:nvGraphicFramePr>
          <p:cNvPr id="7" name="表格 7">
            <a:extLst>
              <a:ext uri="{FF2B5EF4-FFF2-40B4-BE49-F238E27FC236}">
                <a16:creationId xmlns:a16="http://schemas.microsoft.com/office/drawing/2014/main" id="{1615E90E-5A49-48D2-969A-AFAFD0DBA897}"/>
              </a:ext>
            </a:extLst>
          </p:cNvPr>
          <p:cNvGraphicFramePr>
            <a:graphicFrameLocks noGrp="1"/>
          </p:cNvGraphicFramePr>
          <p:nvPr/>
        </p:nvGraphicFramePr>
        <p:xfrm>
          <a:off x="5887888" y="4342472"/>
          <a:ext cx="3004592" cy="1894840"/>
        </p:xfrm>
        <a:graphic>
          <a:graphicData uri="http://schemas.openxmlformats.org/drawingml/2006/table">
            <a:tbl>
              <a:tblPr firstRow="1" bandRow="1">
                <a:tableStyleId>{ED083AE6-46FA-4A59-8FB0-9F97EB10719F}</a:tableStyleId>
              </a:tblPr>
              <a:tblGrid>
                <a:gridCol w="751148">
                  <a:extLst>
                    <a:ext uri="{9D8B030D-6E8A-4147-A177-3AD203B41FA5}">
                      <a16:colId xmlns:a16="http://schemas.microsoft.com/office/drawing/2014/main" val="1368457883"/>
                    </a:ext>
                  </a:extLst>
                </a:gridCol>
                <a:gridCol w="751148">
                  <a:extLst>
                    <a:ext uri="{9D8B030D-6E8A-4147-A177-3AD203B41FA5}">
                      <a16:colId xmlns:a16="http://schemas.microsoft.com/office/drawing/2014/main" val="2203896138"/>
                    </a:ext>
                  </a:extLst>
                </a:gridCol>
                <a:gridCol w="751148">
                  <a:extLst>
                    <a:ext uri="{9D8B030D-6E8A-4147-A177-3AD203B41FA5}">
                      <a16:colId xmlns:a16="http://schemas.microsoft.com/office/drawing/2014/main" val="1916824430"/>
                    </a:ext>
                  </a:extLst>
                </a:gridCol>
                <a:gridCol w="751148">
                  <a:extLst>
                    <a:ext uri="{9D8B030D-6E8A-4147-A177-3AD203B41FA5}">
                      <a16:colId xmlns:a16="http://schemas.microsoft.com/office/drawing/2014/main" val="1924947394"/>
                    </a:ext>
                  </a:extLst>
                </a:gridCol>
              </a:tblGrid>
              <a:tr h="370840">
                <a:tc>
                  <a:txBody>
                    <a:bodyPr/>
                    <a:lstStyle/>
                    <a:p>
                      <a:r>
                        <a:rPr lang="en-US" altLang="zh-TW" sz="1050" dirty="0"/>
                        <a:t>OFDM Option</a:t>
                      </a:r>
                      <a:endParaRPr lang="zh-TW" altLang="en-US" sz="1050" dirty="0"/>
                    </a:p>
                  </a:txBody>
                  <a:tcPr>
                    <a:noFill/>
                  </a:tcPr>
                </a:tc>
                <a:tc>
                  <a:txBody>
                    <a:bodyPr/>
                    <a:lstStyle/>
                    <a:p>
                      <a:r>
                        <a:rPr lang="en-US" altLang="zh-TW" sz="1050" dirty="0"/>
                        <a:t>PHR MCS</a:t>
                      </a:r>
                      <a:endParaRPr lang="zh-TW" altLang="en-US" sz="1050" dirty="0"/>
                    </a:p>
                  </a:txBody>
                  <a:tcPr>
                    <a:noFill/>
                  </a:tcPr>
                </a:tc>
                <a:tc>
                  <a:txBody>
                    <a:bodyPr/>
                    <a:lstStyle/>
                    <a:p>
                      <a:r>
                        <a:rPr lang="en-US" altLang="zh-TW" sz="1050" dirty="0"/>
                        <a:t>Payload MCS</a:t>
                      </a:r>
                      <a:endParaRPr lang="zh-TW" altLang="en-US" sz="1050" dirty="0"/>
                    </a:p>
                  </a:txBody>
                  <a:tcPr>
                    <a:noFill/>
                  </a:tcPr>
                </a:tc>
                <a:tc>
                  <a:txBody>
                    <a:bodyPr/>
                    <a:lstStyle/>
                    <a:p>
                      <a:r>
                        <a:rPr lang="en-US" altLang="zh-TW" sz="1050" dirty="0"/>
                        <a:t>PHR Symbols</a:t>
                      </a:r>
                      <a:endParaRPr lang="zh-TW" altLang="en-US" sz="1050" dirty="0"/>
                    </a:p>
                  </a:txBody>
                  <a:tcPr>
                    <a:noFill/>
                  </a:tcPr>
                </a:tc>
                <a:extLst>
                  <a:ext uri="{0D108BD9-81ED-4DB2-BD59-A6C34878D82A}">
                    <a16:rowId xmlns:a16="http://schemas.microsoft.com/office/drawing/2014/main" val="1839424527"/>
                  </a:ext>
                </a:extLst>
              </a:tr>
              <a:tr h="370840">
                <a:tc>
                  <a:txBody>
                    <a:bodyPr/>
                    <a:lstStyle/>
                    <a:p>
                      <a:r>
                        <a:rPr lang="en-US" altLang="zh-TW" sz="1050" dirty="0"/>
                        <a:t>3</a:t>
                      </a:r>
                      <a:endParaRPr lang="zh-TW" altLang="en-US" sz="1050" dirty="0"/>
                    </a:p>
                  </a:txBody>
                  <a:tcPr>
                    <a:noFill/>
                  </a:tcPr>
                </a:tc>
                <a:tc>
                  <a:txBody>
                    <a:bodyPr/>
                    <a:lstStyle/>
                    <a:p>
                      <a:r>
                        <a:rPr lang="en-US" altLang="zh-TW" sz="1050" dirty="0"/>
                        <a:t>1</a:t>
                      </a:r>
                      <a:endParaRPr lang="zh-TW" altLang="en-US" sz="1050" dirty="0"/>
                    </a:p>
                  </a:txBody>
                  <a:tcPr>
                    <a:noFill/>
                  </a:tcPr>
                </a:tc>
                <a:tc>
                  <a:txBody>
                    <a:bodyPr/>
                    <a:lstStyle/>
                    <a:p>
                      <a:r>
                        <a:rPr lang="en-US" altLang="zh-TW" sz="1050" dirty="0"/>
                        <a:t>1~6</a:t>
                      </a:r>
                      <a:endParaRPr lang="zh-TW" altLang="en-US" sz="1050" dirty="0"/>
                    </a:p>
                  </a:txBody>
                  <a:tcPr>
                    <a:noFill/>
                  </a:tcPr>
                </a:tc>
                <a:tc>
                  <a:txBody>
                    <a:bodyPr/>
                    <a:lstStyle/>
                    <a:p>
                      <a:r>
                        <a:rPr lang="en-US" altLang="zh-TW" sz="1050" dirty="0"/>
                        <a:t>6</a:t>
                      </a:r>
                      <a:endParaRPr lang="zh-TW" altLang="en-US" sz="1050" dirty="0"/>
                    </a:p>
                  </a:txBody>
                  <a:tcPr>
                    <a:noFill/>
                  </a:tcPr>
                </a:tc>
                <a:extLst>
                  <a:ext uri="{0D108BD9-81ED-4DB2-BD59-A6C34878D82A}">
                    <a16:rowId xmlns:a16="http://schemas.microsoft.com/office/drawing/2014/main" val="1014853734"/>
                  </a:ext>
                </a:extLst>
              </a:tr>
              <a:tr h="370840">
                <a:tc>
                  <a:txBody>
                    <a:bodyPr/>
                    <a:lstStyle/>
                    <a:p>
                      <a:r>
                        <a:rPr lang="en-US" altLang="zh-TW" sz="1050" dirty="0"/>
                        <a:t>3</a:t>
                      </a:r>
                      <a:endParaRPr lang="zh-TW" altLang="en-US" sz="1050" dirty="0"/>
                    </a:p>
                  </a:txBody>
                  <a:tcPr>
                    <a:noFill/>
                  </a:tcPr>
                </a:tc>
                <a:tc>
                  <a:txBody>
                    <a:bodyPr/>
                    <a:lstStyle/>
                    <a:p>
                      <a:r>
                        <a:rPr lang="en-US" altLang="zh-TW" sz="1050" dirty="0"/>
                        <a:t>0</a:t>
                      </a:r>
                      <a:endParaRPr lang="zh-TW" altLang="en-US" sz="1050" dirty="0"/>
                    </a:p>
                  </a:txBody>
                  <a:tcPr>
                    <a:noFill/>
                  </a:tcPr>
                </a:tc>
                <a:tc>
                  <a:txBody>
                    <a:bodyPr/>
                    <a:lstStyle/>
                    <a:p>
                      <a:r>
                        <a:rPr lang="en-US" altLang="zh-TW" sz="1050" dirty="0"/>
                        <a:t>0</a:t>
                      </a:r>
                      <a:endParaRPr lang="zh-TW" altLang="en-US" sz="1050" dirty="0"/>
                    </a:p>
                  </a:txBody>
                  <a:tcPr>
                    <a:noFill/>
                  </a:tcPr>
                </a:tc>
                <a:tc>
                  <a:txBody>
                    <a:bodyPr/>
                    <a:lstStyle/>
                    <a:p>
                      <a:r>
                        <a:rPr lang="en-US" altLang="zh-TW" sz="1050" dirty="0"/>
                        <a:t>12</a:t>
                      </a:r>
                      <a:endParaRPr lang="zh-TW" altLang="en-US" sz="1050" dirty="0"/>
                    </a:p>
                  </a:txBody>
                  <a:tcPr>
                    <a:noFill/>
                  </a:tcPr>
                </a:tc>
                <a:extLst>
                  <a:ext uri="{0D108BD9-81ED-4DB2-BD59-A6C34878D82A}">
                    <a16:rowId xmlns:a16="http://schemas.microsoft.com/office/drawing/2014/main" val="1517780281"/>
                  </a:ext>
                </a:extLst>
              </a:tr>
              <a:tr h="370840">
                <a:tc>
                  <a:txBody>
                    <a:bodyPr/>
                    <a:lstStyle/>
                    <a:p>
                      <a:r>
                        <a:rPr lang="en-US" altLang="zh-TW" sz="1050" dirty="0"/>
                        <a:t>4</a:t>
                      </a:r>
                      <a:endParaRPr lang="zh-TW" altLang="en-US" sz="1050" dirty="0"/>
                    </a:p>
                  </a:txBody>
                  <a:tcPr>
                    <a:noFill/>
                  </a:tcPr>
                </a:tc>
                <a:tc>
                  <a:txBody>
                    <a:bodyPr/>
                    <a:lstStyle/>
                    <a:p>
                      <a:r>
                        <a:rPr lang="en-US" altLang="zh-TW" sz="1050" dirty="0"/>
                        <a:t>2</a:t>
                      </a:r>
                      <a:endParaRPr lang="zh-TW" altLang="en-US" sz="1050" dirty="0"/>
                    </a:p>
                  </a:txBody>
                  <a:tcPr>
                    <a:noFill/>
                  </a:tcPr>
                </a:tc>
                <a:tc>
                  <a:txBody>
                    <a:bodyPr/>
                    <a:lstStyle/>
                    <a:p>
                      <a:r>
                        <a:rPr lang="en-US" altLang="zh-TW" sz="1050" dirty="0"/>
                        <a:t>2~6</a:t>
                      </a:r>
                      <a:endParaRPr lang="zh-TW" altLang="en-US" sz="1050" dirty="0"/>
                    </a:p>
                  </a:txBody>
                  <a:tcPr>
                    <a:noFill/>
                  </a:tcPr>
                </a:tc>
                <a:tc>
                  <a:txBody>
                    <a:bodyPr/>
                    <a:lstStyle/>
                    <a:p>
                      <a:r>
                        <a:rPr lang="en-US" altLang="zh-TW" sz="1050" dirty="0"/>
                        <a:t>12</a:t>
                      </a:r>
                      <a:endParaRPr lang="zh-TW" altLang="en-US" sz="1050" dirty="0"/>
                    </a:p>
                  </a:txBody>
                  <a:tcPr>
                    <a:noFill/>
                  </a:tcPr>
                </a:tc>
                <a:extLst>
                  <a:ext uri="{0D108BD9-81ED-4DB2-BD59-A6C34878D82A}">
                    <a16:rowId xmlns:a16="http://schemas.microsoft.com/office/drawing/2014/main" val="2683786790"/>
                  </a:ext>
                </a:extLst>
              </a:tr>
              <a:tr h="370840">
                <a:tc>
                  <a:txBody>
                    <a:bodyPr/>
                    <a:lstStyle/>
                    <a:p>
                      <a:r>
                        <a:rPr lang="en-US" altLang="zh-TW" sz="1050" dirty="0"/>
                        <a:t>4</a:t>
                      </a:r>
                      <a:endParaRPr lang="zh-TW" altLang="en-US" sz="1050" dirty="0"/>
                    </a:p>
                  </a:txBody>
                  <a:tcPr>
                    <a:noFill/>
                  </a:tcPr>
                </a:tc>
                <a:tc>
                  <a:txBody>
                    <a:bodyPr/>
                    <a:lstStyle/>
                    <a:p>
                      <a:r>
                        <a:rPr lang="en-US" altLang="zh-TW" sz="1050" dirty="0"/>
                        <a:t>0</a:t>
                      </a:r>
                      <a:endParaRPr lang="zh-TW" altLang="en-US" sz="1050" dirty="0"/>
                    </a:p>
                  </a:txBody>
                  <a:tcPr>
                    <a:noFill/>
                  </a:tcPr>
                </a:tc>
                <a:tc>
                  <a:txBody>
                    <a:bodyPr/>
                    <a:lstStyle/>
                    <a:p>
                      <a:r>
                        <a:rPr lang="en-US" altLang="zh-TW" sz="1050" dirty="0"/>
                        <a:t>0~1</a:t>
                      </a:r>
                      <a:endParaRPr lang="zh-TW" altLang="en-US" sz="1050" dirty="0"/>
                    </a:p>
                  </a:txBody>
                  <a:tcPr>
                    <a:noFill/>
                  </a:tcPr>
                </a:tc>
                <a:tc>
                  <a:txBody>
                    <a:bodyPr/>
                    <a:lstStyle/>
                    <a:p>
                      <a:r>
                        <a:rPr lang="en-US" altLang="zh-TW" sz="1050" dirty="0"/>
                        <a:t>24</a:t>
                      </a:r>
                      <a:endParaRPr lang="zh-TW" altLang="en-US" sz="1050" dirty="0"/>
                    </a:p>
                  </a:txBody>
                  <a:tcPr>
                    <a:noFill/>
                  </a:tcPr>
                </a:tc>
                <a:extLst>
                  <a:ext uri="{0D108BD9-81ED-4DB2-BD59-A6C34878D82A}">
                    <a16:rowId xmlns:a16="http://schemas.microsoft.com/office/drawing/2014/main" val="1257304623"/>
                  </a:ext>
                </a:extLst>
              </a:tr>
            </a:tbl>
          </a:graphicData>
        </a:graphic>
      </p:graphicFrame>
    </p:spTree>
    <p:extLst>
      <p:ext uri="{BB962C8B-B14F-4D97-AF65-F5344CB8AC3E}">
        <p14:creationId xmlns:p14="http://schemas.microsoft.com/office/powerpoint/2010/main" val="39071874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F3383751-44A9-4FC1-83FC-0303FDB9813F}"/>
              </a:ext>
            </a:extLst>
          </p:cNvPr>
          <p:cNvSpPr>
            <a:spLocks noGrp="1"/>
          </p:cNvSpPr>
          <p:nvPr>
            <p:ph type="title"/>
          </p:nvPr>
        </p:nvSpPr>
        <p:spPr/>
        <p:txBody>
          <a:bodyPr/>
          <a:lstStyle/>
          <a:p>
            <a:r>
              <a:rPr lang="en-US" altLang="zh-TW" dirty="0"/>
              <a:t>Approach 1</a:t>
            </a:r>
            <a:endParaRPr lang="zh-TW" altLang="en-US" dirty="0"/>
          </a:p>
        </p:txBody>
      </p:sp>
      <p:sp>
        <p:nvSpPr>
          <p:cNvPr id="3" name="內容版面配置區 2">
            <a:extLst>
              <a:ext uri="{FF2B5EF4-FFF2-40B4-BE49-F238E27FC236}">
                <a16:creationId xmlns:a16="http://schemas.microsoft.com/office/drawing/2014/main" id="{18F85596-1BC4-400B-B177-A1213344AF4F}"/>
              </a:ext>
            </a:extLst>
          </p:cNvPr>
          <p:cNvSpPr>
            <a:spLocks noGrp="1"/>
          </p:cNvSpPr>
          <p:nvPr>
            <p:ph idx="1"/>
          </p:nvPr>
        </p:nvSpPr>
        <p:spPr/>
        <p:txBody>
          <a:bodyPr>
            <a:normAutofit fontScale="70000" lnSpcReduction="20000"/>
          </a:bodyPr>
          <a:lstStyle/>
          <a:p>
            <a:r>
              <a:rPr lang="en-US" altLang="zh-TW" b="1" dirty="0">
                <a:solidFill>
                  <a:srgbClr val="FF0000"/>
                </a:solidFill>
              </a:rPr>
              <a:t>Problems (cont.):</a:t>
            </a:r>
          </a:p>
          <a:p>
            <a:pPr lvl="1"/>
            <a:r>
              <a:rPr lang="en-US" altLang="zh-TW" b="1" dirty="0">
                <a:solidFill>
                  <a:srgbClr val="00B0F0"/>
                </a:solidFill>
              </a:rPr>
              <a:t>Interference from legacy devices:</a:t>
            </a:r>
            <a:r>
              <a:rPr lang="en-US" altLang="zh-TW" dirty="0"/>
              <a:t> </a:t>
            </a:r>
          </a:p>
          <a:p>
            <a:pPr lvl="2"/>
            <a:r>
              <a:rPr lang="en-US" altLang="zh-TW" dirty="0"/>
              <a:t>Legacy device might consider unsupported modes as false alarm</a:t>
            </a:r>
          </a:p>
          <a:p>
            <a:pPr lvl="1"/>
            <a:endParaRPr lang="en-US" altLang="zh-TW" dirty="0"/>
          </a:p>
          <a:p>
            <a:pPr lvl="1"/>
            <a:endParaRPr lang="en-US" altLang="zh-TW" dirty="0"/>
          </a:p>
          <a:p>
            <a:pPr lvl="1"/>
            <a:endParaRPr lang="en-US" altLang="zh-TW" dirty="0"/>
          </a:p>
          <a:p>
            <a:pPr lvl="1"/>
            <a:endParaRPr lang="en-US" altLang="zh-TW" dirty="0"/>
          </a:p>
          <a:p>
            <a:pPr lvl="1"/>
            <a:endParaRPr lang="en-US" altLang="zh-TW" dirty="0"/>
          </a:p>
          <a:p>
            <a:pPr lvl="1"/>
            <a:r>
              <a:rPr lang="en-US" altLang="zh-TW" b="1" dirty="0">
                <a:solidFill>
                  <a:srgbClr val="00B0F0"/>
                </a:solidFill>
              </a:rPr>
              <a:t>Impractical: </a:t>
            </a:r>
          </a:p>
          <a:p>
            <a:pPr lvl="2"/>
            <a:r>
              <a:rPr lang="en-US" altLang="zh-TW" dirty="0"/>
              <a:t>New low rates are usually used when channel quality becomes poor. The receiver might not be able to receive the notification of PHR MCS with current rates.</a:t>
            </a:r>
          </a:p>
          <a:p>
            <a:pPr lvl="2"/>
            <a:r>
              <a:rPr lang="en-US" altLang="zh-TW" dirty="0"/>
              <a:t>Ex: Plan to change to MCS0 from MCS2, but failed to inform the Rx with current MCS2</a:t>
            </a:r>
          </a:p>
          <a:p>
            <a:pPr lvl="1"/>
            <a:endParaRPr lang="zh-TW" altLang="en-US" dirty="0"/>
          </a:p>
        </p:txBody>
      </p:sp>
      <p:sp>
        <p:nvSpPr>
          <p:cNvPr id="4" name="橢圓 3">
            <a:extLst>
              <a:ext uri="{FF2B5EF4-FFF2-40B4-BE49-F238E27FC236}">
                <a16:creationId xmlns:a16="http://schemas.microsoft.com/office/drawing/2014/main" id="{5CA600B5-CF5D-4CD0-A638-547C2BA68490}"/>
              </a:ext>
            </a:extLst>
          </p:cNvPr>
          <p:cNvSpPr/>
          <p:nvPr/>
        </p:nvSpPr>
        <p:spPr bwMode="auto">
          <a:xfrm>
            <a:off x="3531104" y="3459663"/>
            <a:ext cx="360040" cy="360040"/>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TW" sz="1200" b="0" i="0" u="none" strike="noStrike" cap="none" normalizeH="0" baseline="0" dirty="0">
                <a:ln>
                  <a:noFill/>
                </a:ln>
                <a:solidFill>
                  <a:schemeClr val="tx1"/>
                </a:solidFill>
                <a:effectLst/>
                <a:latin typeface="Times New Roman" panose="02020603050405020304" pitchFamily="18" charset="0"/>
              </a:rPr>
              <a:t>A</a:t>
            </a:r>
            <a:endParaRPr kumimoji="0" lang="zh-TW" altLang="en-US" sz="1200" b="0" i="0" u="none" strike="noStrike" cap="none" normalizeH="0" baseline="0" dirty="0">
              <a:ln>
                <a:noFill/>
              </a:ln>
              <a:solidFill>
                <a:schemeClr val="tx1"/>
              </a:solidFill>
              <a:effectLst/>
              <a:latin typeface="Times New Roman" panose="02020603050405020304" pitchFamily="18" charset="0"/>
            </a:endParaRPr>
          </a:p>
        </p:txBody>
      </p:sp>
      <p:sp>
        <p:nvSpPr>
          <p:cNvPr id="5" name="橢圓 4">
            <a:extLst>
              <a:ext uri="{FF2B5EF4-FFF2-40B4-BE49-F238E27FC236}">
                <a16:creationId xmlns:a16="http://schemas.microsoft.com/office/drawing/2014/main" id="{308DECF2-221B-4AF4-B61B-E648ADB3C3F9}"/>
              </a:ext>
            </a:extLst>
          </p:cNvPr>
          <p:cNvSpPr/>
          <p:nvPr/>
        </p:nvSpPr>
        <p:spPr bwMode="auto">
          <a:xfrm>
            <a:off x="4932040" y="3287437"/>
            <a:ext cx="360040" cy="360040"/>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TW" sz="1200" b="0" i="0" u="none" strike="noStrike" cap="none" normalizeH="0" baseline="0" dirty="0">
                <a:ln>
                  <a:noFill/>
                </a:ln>
                <a:solidFill>
                  <a:schemeClr val="tx1"/>
                </a:solidFill>
                <a:effectLst/>
                <a:latin typeface="Times New Roman" panose="02020603050405020304" pitchFamily="18" charset="0"/>
              </a:rPr>
              <a:t>B</a:t>
            </a:r>
            <a:endParaRPr kumimoji="0" lang="zh-TW" altLang="en-US" sz="1200" b="0" i="0" u="none" strike="noStrike" cap="none" normalizeH="0" baseline="0" dirty="0">
              <a:ln>
                <a:noFill/>
              </a:ln>
              <a:solidFill>
                <a:schemeClr val="tx1"/>
              </a:solidFill>
              <a:effectLst/>
              <a:latin typeface="Times New Roman" panose="02020603050405020304" pitchFamily="18" charset="0"/>
            </a:endParaRPr>
          </a:p>
        </p:txBody>
      </p:sp>
      <p:sp>
        <p:nvSpPr>
          <p:cNvPr id="6" name="橢圓 5">
            <a:extLst>
              <a:ext uri="{FF2B5EF4-FFF2-40B4-BE49-F238E27FC236}">
                <a16:creationId xmlns:a16="http://schemas.microsoft.com/office/drawing/2014/main" id="{D4DA9BC8-8542-44F3-A967-52ADF93859E9}"/>
              </a:ext>
            </a:extLst>
          </p:cNvPr>
          <p:cNvSpPr/>
          <p:nvPr/>
        </p:nvSpPr>
        <p:spPr bwMode="auto">
          <a:xfrm>
            <a:off x="4932040" y="3977801"/>
            <a:ext cx="360040" cy="360040"/>
          </a:xfrm>
          <a:prstGeom prst="ellipse">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TW" sz="1200" b="0" i="0" u="none" strike="noStrike" cap="none" normalizeH="0" baseline="0" dirty="0">
                <a:ln>
                  <a:noFill/>
                </a:ln>
                <a:solidFill>
                  <a:schemeClr val="tx1"/>
                </a:solidFill>
                <a:effectLst/>
                <a:latin typeface="Times New Roman" panose="02020603050405020304" pitchFamily="18" charset="0"/>
              </a:rPr>
              <a:t>C</a:t>
            </a:r>
            <a:endParaRPr kumimoji="0" lang="zh-TW" altLang="en-US" sz="1200" b="0" i="0" u="none" strike="noStrike" cap="none" normalizeH="0" baseline="0" dirty="0">
              <a:ln>
                <a:noFill/>
              </a:ln>
              <a:solidFill>
                <a:schemeClr val="tx1"/>
              </a:solidFill>
              <a:effectLst/>
              <a:latin typeface="Times New Roman" panose="02020603050405020304" pitchFamily="18" charset="0"/>
            </a:endParaRPr>
          </a:p>
        </p:txBody>
      </p:sp>
      <p:sp>
        <p:nvSpPr>
          <p:cNvPr id="7" name="橢圓 6">
            <a:extLst>
              <a:ext uri="{FF2B5EF4-FFF2-40B4-BE49-F238E27FC236}">
                <a16:creationId xmlns:a16="http://schemas.microsoft.com/office/drawing/2014/main" id="{09F02F02-C265-45BA-9E9B-2326E3F346C0}"/>
              </a:ext>
            </a:extLst>
          </p:cNvPr>
          <p:cNvSpPr/>
          <p:nvPr/>
        </p:nvSpPr>
        <p:spPr bwMode="auto">
          <a:xfrm>
            <a:off x="6498613" y="3819703"/>
            <a:ext cx="360040" cy="360040"/>
          </a:xfrm>
          <a:prstGeom prst="ellipse">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TW" sz="1200" b="0" i="0" u="none" strike="noStrike" cap="none" normalizeH="0" baseline="0" dirty="0">
                <a:ln>
                  <a:noFill/>
                </a:ln>
                <a:solidFill>
                  <a:schemeClr val="tx1"/>
                </a:solidFill>
                <a:effectLst/>
                <a:latin typeface="Times New Roman" panose="02020603050405020304" pitchFamily="18" charset="0"/>
              </a:rPr>
              <a:t>D</a:t>
            </a:r>
            <a:endParaRPr kumimoji="0" lang="zh-TW" altLang="en-US" sz="1200" b="0" i="0" u="none" strike="noStrike" cap="none" normalizeH="0" baseline="0" dirty="0">
              <a:ln>
                <a:noFill/>
              </a:ln>
              <a:solidFill>
                <a:schemeClr val="tx1"/>
              </a:solidFill>
              <a:effectLst/>
              <a:latin typeface="Times New Roman" panose="02020603050405020304" pitchFamily="18" charset="0"/>
            </a:endParaRPr>
          </a:p>
        </p:txBody>
      </p:sp>
      <p:sp>
        <p:nvSpPr>
          <p:cNvPr id="8" name="文字方塊 7">
            <a:extLst>
              <a:ext uri="{FF2B5EF4-FFF2-40B4-BE49-F238E27FC236}">
                <a16:creationId xmlns:a16="http://schemas.microsoft.com/office/drawing/2014/main" id="{A265517B-6D6D-41B7-93EC-7AB277978824}"/>
              </a:ext>
            </a:extLst>
          </p:cNvPr>
          <p:cNvSpPr txBox="1"/>
          <p:nvPr/>
        </p:nvSpPr>
        <p:spPr>
          <a:xfrm>
            <a:off x="2957272" y="3362802"/>
            <a:ext cx="360040" cy="257369"/>
          </a:xfrm>
          <a:prstGeom prst="rect">
            <a:avLst/>
          </a:prstGeom>
          <a:noFill/>
        </p:spPr>
        <p:txBody>
          <a:bodyPr wrap="square" lIns="36000" tIns="36000" rIns="36000" bIns="36000" rtlCol="0">
            <a:spAutoFit/>
          </a:bodyPr>
          <a:lstStyle/>
          <a:p>
            <a:pPr algn="ctr"/>
            <a:r>
              <a:rPr lang="en-US" altLang="zh-TW" dirty="0"/>
              <a:t>New</a:t>
            </a:r>
            <a:endParaRPr lang="zh-TW" altLang="en-US" dirty="0"/>
          </a:p>
        </p:txBody>
      </p:sp>
      <p:sp>
        <p:nvSpPr>
          <p:cNvPr id="9" name="文字方塊 8">
            <a:extLst>
              <a:ext uri="{FF2B5EF4-FFF2-40B4-BE49-F238E27FC236}">
                <a16:creationId xmlns:a16="http://schemas.microsoft.com/office/drawing/2014/main" id="{C871E678-6B54-4B69-BE7C-059DBDC03F3A}"/>
              </a:ext>
            </a:extLst>
          </p:cNvPr>
          <p:cNvSpPr txBox="1"/>
          <p:nvPr/>
        </p:nvSpPr>
        <p:spPr>
          <a:xfrm>
            <a:off x="5250677" y="3076503"/>
            <a:ext cx="360040" cy="257369"/>
          </a:xfrm>
          <a:prstGeom prst="rect">
            <a:avLst/>
          </a:prstGeom>
          <a:noFill/>
        </p:spPr>
        <p:txBody>
          <a:bodyPr wrap="square" lIns="36000" tIns="36000" rIns="36000" bIns="36000" rtlCol="0">
            <a:spAutoFit/>
          </a:bodyPr>
          <a:lstStyle/>
          <a:p>
            <a:pPr algn="ctr"/>
            <a:r>
              <a:rPr lang="en-US" altLang="zh-TW" dirty="0"/>
              <a:t>New</a:t>
            </a:r>
            <a:endParaRPr lang="zh-TW" altLang="en-US" dirty="0"/>
          </a:p>
        </p:txBody>
      </p:sp>
      <p:sp>
        <p:nvSpPr>
          <p:cNvPr id="10" name="文字方塊 9">
            <a:extLst>
              <a:ext uri="{FF2B5EF4-FFF2-40B4-BE49-F238E27FC236}">
                <a16:creationId xmlns:a16="http://schemas.microsoft.com/office/drawing/2014/main" id="{66B4E8BD-015E-4B2A-886D-49BB5B3244DE}"/>
              </a:ext>
            </a:extLst>
          </p:cNvPr>
          <p:cNvSpPr txBox="1"/>
          <p:nvPr/>
        </p:nvSpPr>
        <p:spPr>
          <a:xfrm>
            <a:off x="4441039" y="4179743"/>
            <a:ext cx="530225" cy="257369"/>
          </a:xfrm>
          <a:prstGeom prst="rect">
            <a:avLst/>
          </a:prstGeom>
          <a:noFill/>
        </p:spPr>
        <p:txBody>
          <a:bodyPr wrap="square" lIns="36000" tIns="36000" rIns="36000" bIns="36000" rtlCol="0">
            <a:spAutoFit/>
          </a:bodyPr>
          <a:lstStyle/>
          <a:p>
            <a:pPr algn="ctr"/>
            <a:r>
              <a:rPr lang="en-US" altLang="zh-TW" dirty="0"/>
              <a:t>legacy</a:t>
            </a:r>
            <a:endParaRPr lang="zh-TW" altLang="en-US" dirty="0"/>
          </a:p>
        </p:txBody>
      </p:sp>
      <p:sp>
        <p:nvSpPr>
          <p:cNvPr id="11" name="文字方塊 10">
            <a:extLst>
              <a:ext uri="{FF2B5EF4-FFF2-40B4-BE49-F238E27FC236}">
                <a16:creationId xmlns:a16="http://schemas.microsoft.com/office/drawing/2014/main" id="{8095366C-4992-43D1-8988-E6E024157F0C}"/>
              </a:ext>
            </a:extLst>
          </p:cNvPr>
          <p:cNvSpPr txBox="1"/>
          <p:nvPr/>
        </p:nvSpPr>
        <p:spPr>
          <a:xfrm>
            <a:off x="6778079" y="4035727"/>
            <a:ext cx="530225" cy="257369"/>
          </a:xfrm>
          <a:prstGeom prst="rect">
            <a:avLst/>
          </a:prstGeom>
          <a:noFill/>
        </p:spPr>
        <p:txBody>
          <a:bodyPr wrap="square" lIns="36000" tIns="36000" rIns="36000" bIns="36000" rtlCol="0">
            <a:spAutoFit/>
          </a:bodyPr>
          <a:lstStyle/>
          <a:p>
            <a:pPr algn="ctr"/>
            <a:r>
              <a:rPr lang="en-US" altLang="zh-TW" dirty="0"/>
              <a:t>legacy</a:t>
            </a:r>
            <a:endParaRPr lang="zh-TW" altLang="en-US" dirty="0"/>
          </a:p>
        </p:txBody>
      </p:sp>
      <p:cxnSp>
        <p:nvCxnSpPr>
          <p:cNvPr id="12" name="直線單箭頭接點 11">
            <a:extLst>
              <a:ext uri="{FF2B5EF4-FFF2-40B4-BE49-F238E27FC236}">
                <a16:creationId xmlns:a16="http://schemas.microsoft.com/office/drawing/2014/main" id="{2AD08F36-6915-4EE9-BAA2-CDB80139801D}"/>
              </a:ext>
            </a:extLst>
          </p:cNvPr>
          <p:cNvCxnSpPr>
            <a:stCxn id="4" idx="6"/>
            <a:endCxn id="5" idx="2"/>
          </p:cNvCxnSpPr>
          <p:nvPr/>
        </p:nvCxnSpPr>
        <p:spPr bwMode="auto">
          <a:xfrm flipV="1">
            <a:off x="3891144" y="3467457"/>
            <a:ext cx="1040896" cy="172226"/>
          </a:xfrm>
          <a:prstGeom prst="straightConnector1">
            <a:avLst/>
          </a:prstGeom>
          <a:solidFill>
            <a:schemeClr val="accent1"/>
          </a:solidFill>
          <a:ln w="28575"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 name="直線單箭頭接點 12">
            <a:extLst>
              <a:ext uri="{FF2B5EF4-FFF2-40B4-BE49-F238E27FC236}">
                <a16:creationId xmlns:a16="http://schemas.microsoft.com/office/drawing/2014/main" id="{9C7BEF7F-69B0-45A7-B3DB-207DA9430102}"/>
              </a:ext>
            </a:extLst>
          </p:cNvPr>
          <p:cNvCxnSpPr>
            <a:stCxn id="4" idx="6"/>
            <a:endCxn id="6" idx="2"/>
          </p:cNvCxnSpPr>
          <p:nvPr/>
        </p:nvCxnSpPr>
        <p:spPr bwMode="auto">
          <a:xfrm>
            <a:off x="3891144" y="3639683"/>
            <a:ext cx="1040896" cy="518138"/>
          </a:xfrm>
          <a:prstGeom prst="straightConnector1">
            <a:avLst/>
          </a:prstGeom>
          <a:solidFill>
            <a:schemeClr val="accent1"/>
          </a:solidFill>
          <a:ln w="12700" cap="flat" cmpd="sng" algn="ctr">
            <a:solidFill>
              <a:srgbClr val="FF0000"/>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直線單箭頭接點 13">
            <a:extLst>
              <a:ext uri="{FF2B5EF4-FFF2-40B4-BE49-F238E27FC236}">
                <a16:creationId xmlns:a16="http://schemas.microsoft.com/office/drawing/2014/main" id="{6BD3B9A5-CE67-4F4F-935A-702F5CAD581A}"/>
              </a:ext>
            </a:extLst>
          </p:cNvPr>
          <p:cNvCxnSpPr>
            <a:stCxn id="6" idx="6"/>
            <a:endCxn id="7" idx="2"/>
          </p:cNvCxnSpPr>
          <p:nvPr/>
        </p:nvCxnSpPr>
        <p:spPr bwMode="auto">
          <a:xfrm flipV="1">
            <a:off x="5292080" y="3999723"/>
            <a:ext cx="1206533" cy="158098"/>
          </a:xfrm>
          <a:prstGeom prst="straightConnector1">
            <a:avLst/>
          </a:prstGeom>
          <a:solidFill>
            <a:schemeClr val="accent1"/>
          </a:solidFill>
          <a:ln w="28575"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直線單箭頭接點 14">
            <a:extLst>
              <a:ext uri="{FF2B5EF4-FFF2-40B4-BE49-F238E27FC236}">
                <a16:creationId xmlns:a16="http://schemas.microsoft.com/office/drawing/2014/main" id="{603C2C23-F073-4567-BCC8-30FF66A8DAE2}"/>
              </a:ext>
            </a:extLst>
          </p:cNvPr>
          <p:cNvCxnSpPr>
            <a:stCxn id="6" idx="0"/>
            <a:endCxn id="5" idx="4"/>
          </p:cNvCxnSpPr>
          <p:nvPr/>
        </p:nvCxnSpPr>
        <p:spPr bwMode="auto">
          <a:xfrm flipV="1">
            <a:off x="5112060" y="3647477"/>
            <a:ext cx="0" cy="330324"/>
          </a:xfrm>
          <a:prstGeom prst="straightConnector1">
            <a:avLst/>
          </a:prstGeom>
          <a:solidFill>
            <a:schemeClr val="accent1"/>
          </a:solidFill>
          <a:ln w="12700" cap="flat" cmpd="sng" algn="ctr">
            <a:solidFill>
              <a:srgbClr val="FF0000"/>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文字方塊 15">
            <a:extLst>
              <a:ext uri="{FF2B5EF4-FFF2-40B4-BE49-F238E27FC236}">
                <a16:creationId xmlns:a16="http://schemas.microsoft.com/office/drawing/2014/main" id="{25B9CDF2-9225-4B5D-9552-5D0409A26694}"/>
              </a:ext>
            </a:extLst>
          </p:cNvPr>
          <p:cNvSpPr txBox="1"/>
          <p:nvPr/>
        </p:nvSpPr>
        <p:spPr>
          <a:xfrm>
            <a:off x="4104936" y="3243639"/>
            <a:ext cx="647084" cy="257369"/>
          </a:xfrm>
          <a:prstGeom prst="rect">
            <a:avLst/>
          </a:prstGeom>
          <a:noFill/>
        </p:spPr>
        <p:txBody>
          <a:bodyPr wrap="square" lIns="36000" tIns="36000" rIns="36000" bIns="36000" rtlCol="0">
            <a:spAutoFit/>
          </a:bodyPr>
          <a:lstStyle/>
          <a:p>
            <a:pPr algn="ctr"/>
            <a:r>
              <a:rPr lang="en-US" altLang="zh-TW" dirty="0"/>
              <a:t>MCS0</a:t>
            </a:r>
            <a:endParaRPr lang="zh-TW" altLang="en-US" dirty="0"/>
          </a:p>
        </p:txBody>
      </p:sp>
    </p:spTree>
    <p:extLst>
      <p:ext uri="{BB962C8B-B14F-4D97-AF65-F5344CB8AC3E}">
        <p14:creationId xmlns:p14="http://schemas.microsoft.com/office/powerpoint/2010/main" val="24755547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6F76AE5-8828-4CA0-A6B3-60633F6E101B}"/>
              </a:ext>
            </a:extLst>
          </p:cNvPr>
          <p:cNvSpPr>
            <a:spLocks noGrp="1"/>
          </p:cNvSpPr>
          <p:nvPr>
            <p:ph type="title"/>
          </p:nvPr>
        </p:nvSpPr>
        <p:spPr>
          <a:xfrm>
            <a:off x="685800" y="685800"/>
            <a:ext cx="7772400" cy="1066800"/>
          </a:xfrm>
        </p:spPr>
        <p:txBody>
          <a:bodyPr/>
          <a:lstStyle/>
          <a:p>
            <a:r>
              <a:rPr lang="en-US" altLang="zh-TW" dirty="0"/>
              <a:t>Approach 2</a:t>
            </a:r>
            <a:endParaRPr lang="zh-TW" altLang="en-US" dirty="0"/>
          </a:p>
        </p:txBody>
      </p:sp>
      <p:sp>
        <p:nvSpPr>
          <p:cNvPr id="3" name="內容版面配置區 2">
            <a:extLst>
              <a:ext uri="{FF2B5EF4-FFF2-40B4-BE49-F238E27FC236}">
                <a16:creationId xmlns:a16="http://schemas.microsoft.com/office/drawing/2014/main" id="{3E417EA8-7212-4B48-9314-DE341765AA7E}"/>
              </a:ext>
            </a:extLst>
          </p:cNvPr>
          <p:cNvSpPr>
            <a:spLocks noGrp="1"/>
          </p:cNvSpPr>
          <p:nvPr>
            <p:ph idx="1"/>
          </p:nvPr>
        </p:nvSpPr>
        <p:spPr>
          <a:xfrm>
            <a:off x="685800" y="1628800"/>
            <a:ext cx="7772400" cy="4467200"/>
          </a:xfrm>
        </p:spPr>
        <p:txBody>
          <a:bodyPr/>
          <a:lstStyle/>
          <a:p>
            <a:r>
              <a:rPr lang="en-US" altLang="zh-TW" sz="2400" dirty="0"/>
              <a:t>PHR use MCS1 for all rates of Option 3 and use MCS2 for all rates of Option 4. </a:t>
            </a:r>
          </a:p>
          <a:p>
            <a:r>
              <a:rPr lang="en-US" altLang="zh-TW" sz="2400" dirty="0"/>
              <a:t>No MCS ambiguity issue</a:t>
            </a:r>
          </a:p>
          <a:p>
            <a:endParaRPr lang="en-US" altLang="zh-TW" sz="2400" dirty="0"/>
          </a:p>
          <a:p>
            <a:r>
              <a:rPr lang="en-US" altLang="zh-TW" sz="2400" b="1" dirty="0">
                <a:solidFill>
                  <a:srgbClr val="FF0000"/>
                </a:solidFill>
              </a:rPr>
              <a:t>Problems</a:t>
            </a:r>
            <a:r>
              <a:rPr lang="en-US" altLang="zh-TW" sz="2400" dirty="0"/>
              <a:t>:</a:t>
            </a:r>
          </a:p>
          <a:p>
            <a:pPr lvl="1"/>
            <a:r>
              <a:rPr lang="en-US" altLang="zh-TW" sz="1800" b="1" dirty="0">
                <a:solidFill>
                  <a:srgbClr val="00B0F0"/>
                </a:solidFill>
              </a:rPr>
              <a:t>Sensitivity is limited by PHR error rate</a:t>
            </a:r>
          </a:p>
          <a:p>
            <a:pPr lvl="1"/>
            <a:r>
              <a:rPr lang="en-US" altLang="zh-TW" sz="1800" b="1" dirty="0">
                <a:solidFill>
                  <a:srgbClr val="00B0F0"/>
                </a:solidFill>
              </a:rPr>
              <a:t>Backward incompatibility:</a:t>
            </a:r>
          </a:p>
          <a:p>
            <a:pPr lvl="2"/>
            <a:r>
              <a:rPr lang="en-US" altLang="zh-TW" sz="1800" dirty="0"/>
              <a:t>Legacy device might consider unsupported modes as false alarm</a:t>
            </a:r>
          </a:p>
          <a:p>
            <a:pPr lvl="2"/>
            <a:r>
              <a:rPr lang="en-US" altLang="zh-TW" sz="1800" dirty="0"/>
              <a:t>Legacy device might calculate packet duration of unsupported modes incorrectly</a:t>
            </a:r>
            <a:endParaRPr lang="zh-TW" altLang="en-US" sz="1800" dirty="0"/>
          </a:p>
        </p:txBody>
      </p:sp>
      <p:graphicFrame>
        <p:nvGraphicFramePr>
          <p:cNvPr id="7" name="表格 7">
            <a:extLst>
              <a:ext uri="{FF2B5EF4-FFF2-40B4-BE49-F238E27FC236}">
                <a16:creationId xmlns:a16="http://schemas.microsoft.com/office/drawing/2014/main" id="{1615E90E-5A49-48D2-969A-AFAFD0DBA897}"/>
              </a:ext>
            </a:extLst>
          </p:cNvPr>
          <p:cNvGraphicFramePr>
            <a:graphicFrameLocks noGrp="1"/>
          </p:cNvGraphicFramePr>
          <p:nvPr/>
        </p:nvGraphicFramePr>
        <p:xfrm>
          <a:off x="5743872" y="2851904"/>
          <a:ext cx="3004592" cy="1153160"/>
        </p:xfrm>
        <a:graphic>
          <a:graphicData uri="http://schemas.openxmlformats.org/drawingml/2006/table">
            <a:tbl>
              <a:tblPr firstRow="1" bandRow="1">
                <a:tableStyleId>{ED083AE6-46FA-4A59-8FB0-9F97EB10719F}</a:tableStyleId>
              </a:tblPr>
              <a:tblGrid>
                <a:gridCol w="751148">
                  <a:extLst>
                    <a:ext uri="{9D8B030D-6E8A-4147-A177-3AD203B41FA5}">
                      <a16:colId xmlns:a16="http://schemas.microsoft.com/office/drawing/2014/main" val="1368457883"/>
                    </a:ext>
                  </a:extLst>
                </a:gridCol>
                <a:gridCol w="751148">
                  <a:extLst>
                    <a:ext uri="{9D8B030D-6E8A-4147-A177-3AD203B41FA5}">
                      <a16:colId xmlns:a16="http://schemas.microsoft.com/office/drawing/2014/main" val="2203896138"/>
                    </a:ext>
                  </a:extLst>
                </a:gridCol>
                <a:gridCol w="751148">
                  <a:extLst>
                    <a:ext uri="{9D8B030D-6E8A-4147-A177-3AD203B41FA5}">
                      <a16:colId xmlns:a16="http://schemas.microsoft.com/office/drawing/2014/main" val="1916824430"/>
                    </a:ext>
                  </a:extLst>
                </a:gridCol>
                <a:gridCol w="751148">
                  <a:extLst>
                    <a:ext uri="{9D8B030D-6E8A-4147-A177-3AD203B41FA5}">
                      <a16:colId xmlns:a16="http://schemas.microsoft.com/office/drawing/2014/main" val="1924947394"/>
                    </a:ext>
                  </a:extLst>
                </a:gridCol>
              </a:tblGrid>
              <a:tr h="370840">
                <a:tc>
                  <a:txBody>
                    <a:bodyPr/>
                    <a:lstStyle/>
                    <a:p>
                      <a:r>
                        <a:rPr lang="en-US" altLang="zh-TW" sz="1050" dirty="0"/>
                        <a:t>OFDM Option</a:t>
                      </a:r>
                      <a:endParaRPr lang="zh-TW" altLang="en-US" sz="1050" dirty="0"/>
                    </a:p>
                  </a:txBody>
                  <a:tcPr>
                    <a:noFill/>
                  </a:tcPr>
                </a:tc>
                <a:tc>
                  <a:txBody>
                    <a:bodyPr/>
                    <a:lstStyle/>
                    <a:p>
                      <a:r>
                        <a:rPr lang="en-US" altLang="zh-TW" sz="1050" dirty="0"/>
                        <a:t>PHR MCS</a:t>
                      </a:r>
                      <a:endParaRPr lang="zh-TW" altLang="en-US" sz="1050" dirty="0"/>
                    </a:p>
                  </a:txBody>
                  <a:tcPr>
                    <a:noFill/>
                  </a:tcPr>
                </a:tc>
                <a:tc>
                  <a:txBody>
                    <a:bodyPr/>
                    <a:lstStyle/>
                    <a:p>
                      <a:r>
                        <a:rPr lang="en-US" altLang="zh-TW" sz="1050" dirty="0"/>
                        <a:t>Payload MCS</a:t>
                      </a:r>
                      <a:endParaRPr lang="zh-TW" altLang="en-US" sz="1050" dirty="0"/>
                    </a:p>
                  </a:txBody>
                  <a:tcPr>
                    <a:noFill/>
                  </a:tcPr>
                </a:tc>
                <a:tc>
                  <a:txBody>
                    <a:bodyPr/>
                    <a:lstStyle/>
                    <a:p>
                      <a:r>
                        <a:rPr lang="en-US" altLang="zh-TW" sz="1050" dirty="0"/>
                        <a:t>PHR Symbols</a:t>
                      </a:r>
                      <a:endParaRPr lang="zh-TW" altLang="en-US" sz="1050" dirty="0"/>
                    </a:p>
                  </a:txBody>
                  <a:tcPr>
                    <a:noFill/>
                  </a:tcPr>
                </a:tc>
                <a:extLst>
                  <a:ext uri="{0D108BD9-81ED-4DB2-BD59-A6C34878D82A}">
                    <a16:rowId xmlns:a16="http://schemas.microsoft.com/office/drawing/2014/main" val="1839424527"/>
                  </a:ext>
                </a:extLst>
              </a:tr>
              <a:tr h="370840">
                <a:tc>
                  <a:txBody>
                    <a:bodyPr/>
                    <a:lstStyle/>
                    <a:p>
                      <a:r>
                        <a:rPr lang="en-US" altLang="zh-TW" sz="1050" dirty="0"/>
                        <a:t>3</a:t>
                      </a:r>
                      <a:endParaRPr lang="zh-TW" altLang="en-US" sz="1050" dirty="0"/>
                    </a:p>
                  </a:txBody>
                  <a:tcPr>
                    <a:noFill/>
                  </a:tcPr>
                </a:tc>
                <a:tc>
                  <a:txBody>
                    <a:bodyPr/>
                    <a:lstStyle/>
                    <a:p>
                      <a:r>
                        <a:rPr lang="en-US" altLang="zh-TW" sz="1050" dirty="0"/>
                        <a:t>1</a:t>
                      </a:r>
                      <a:endParaRPr lang="zh-TW" altLang="en-US" sz="1050" dirty="0"/>
                    </a:p>
                  </a:txBody>
                  <a:tcPr>
                    <a:noFill/>
                  </a:tcPr>
                </a:tc>
                <a:tc>
                  <a:txBody>
                    <a:bodyPr/>
                    <a:lstStyle/>
                    <a:p>
                      <a:r>
                        <a:rPr lang="en-US" altLang="zh-TW" sz="1050" dirty="0"/>
                        <a:t>0~6</a:t>
                      </a:r>
                      <a:endParaRPr lang="zh-TW" altLang="en-US" sz="1050" dirty="0"/>
                    </a:p>
                  </a:txBody>
                  <a:tcPr>
                    <a:noFill/>
                  </a:tcPr>
                </a:tc>
                <a:tc>
                  <a:txBody>
                    <a:bodyPr/>
                    <a:lstStyle/>
                    <a:p>
                      <a:r>
                        <a:rPr lang="en-US" altLang="zh-TW" sz="1050" dirty="0"/>
                        <a:t>6</a:t>
                      </a:r>
                      <a:endParaRPr lang="zh-TW" altLang="en-US" sz="1050" dirty="0"/>
                    </a:p>
                  </a:txBody>
                  <a:tcPr>
                    <a:noFill/>
                  </a:tcPr>
                </a:tc>
                <a:extLst>
                  <a:ext uri="{0D108BD9-81ED-4DB2-BD59-A6C34878D82A}">
                    <a16:rowId xmlns:a16="http://schemas.microsoft.com/office/drawing/2014/main" val="1014853734"/>
                  </a:ext>
                </a:extLst>
              </a:tr>
              <a:tr h="370840">
                <a:tc>
                  <a:txBody>
                    <a:bodyPr/>
                    <a:lstStyle/>
                    <a:p>
                      <a:r>
                        <a:rPr lang="en-US" altLang="zh-TW" sz="1050" dirty="0"/>
                        <a:t>4</a:t>
                      </a:r>
                      <a:endParaRPr lang="zh-TW" altLang="en-US" sz="1050" dirty="0"/>
                    </a:p>
                  </a:txBody>
                  <a:tcPr>
                    <a:noFill/>
                  </a:tcPr>
                </a:tc>
                <a:tc>
                  <a:txBody>
                    <a:bodyPr/>
                    <a:lstStyle/>
                    <a:p>
                      <a:r>
                        <a:rPr lang="en-US" altLang="zh-TW" sz="1050" dirty="0"/>
                        <a:t>2</a:t>
                      </a:r>
                      <a:endParaRPr lang="zh-TW" altLang="en-US" sz="1050" dirty="0"/>
                    </a:p>
                  </a:txBody>
                  <a:tcPr>
                    <a:noFill/>
                  </a:tcPr>
                </a:tc>
                <a:tc>
                  <a:txBody>
                    <a:bodyPr/>
                    <a:lstStyle/>
                    <a:p>
                      <a:r>
                        <a:rPr lang="en-US" altLang="zh-TW" sz="1050" dirty="0"/>
                        <a:t>0~6</a:t>
                      </a:r>
                      <a:endParaRPr lang="zh-TW" altLang="en-US" sz="1050" dirty="0"/>
                    </a:p>
                  </a:txBody>
                  <a:tcPr>
                    <a:noFill/>
                  </a:tcPr>
                </a:tc>
                <a:tc>
                  <a:txBody>
                    <a:bodyPr/>
                    <a:lstStyle/>
                    <a:p>
                      <a:r>
                        <a:rPr lang="en-US" altLang="zh-TW" sz="1050" dirty="0"/>
                        <a:t>12</a:t>
                      </a:r>
                      <a:endParaRPr lang="zh-TW" altLang="en-US" sz="1050" dirty="0"/>
                    </a:p>
                  </a:txBody>
                  <a:tcPr>
                    <a:noFill/>
                  </a:tcPr>
                </a:tc>
                <a:extLst>
                  <a:ext uri="{0D108BD9-81ED-4DB2-BD59-A6C34878D82A}">
                    <a16:rowId xmlns:a16="http://schemas.microsoft.com/office/drawing/2014/main" val="2683786790"/>
                  </a:ext>
                </a:extLst>
              </a:tr>
            </a:tbl>
          </a:graphicData>
        </a:graphic>
      </p:graphicFrame>
    </p:spTree>
    <p:extLst>
      <p:ext uri="{BB962C8B-B14F-4D97-AF65-F5344CB8AC3E}">
        <p14:creationId xmlns:p14="http://schemas.microsoft.com/office/powerpoint/2010/main" val="38615521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6F76AE5-8828-4CA0-A6B3-60633F6E101B}"/>
              </a:ext>
            </a:extLst>
          </p:cNvPr>
          <p:cNvSpPr>
            <a:spLocks noGrp="1"/>
          </p:cNvSpPr>
          <p:nvPr>
            <p:ph type="title"/>
          </p:nvPr>
        </p:nvSpPr>
        <p:spPr>
          <a:xfrm>
            <a:off x="685800" y="685800"/>
            <a:ext cx="7772400" cy="1066800"/>
          </a:xfrm>
        </p:spPr>
        <p:txBody>
          <a:bodyPr/>
          <a:lstStyle/>
          <a:p>
            <a:r>
              <a:rPr lang="en-US" altLang="zh-TW" dirty="0"/>
              <a:t>Approach 3</a:t>
            </a:r>
            <a:endParaRPr lang="zh-TW" altLang="en-US" dirty="0"/>
          </a:p>
        </p:txBody>
      </p:sp>
      <p:sp>
        <p:nvSpPr>
          <p:cNvPr id="3" name="內容版面配置區 2">
            <a:extLst>
              <a:ext uri="{FF2B5EF4-FFF2-40B4-BE49-F238E27FC236}">
                <a16:creationId xmlns:a16="http://schemas.microsoft.com/office/drawing/2014/main" id="{3E417EA8-7212-4B48-9314-DE341765AA7E}"/>
              </a:ext>
            </a:extLst>
          </p:cNvPr>
          <p:cNvSpPr>
            <a:spLocks noGrp="1"/>
          </p:cNvSpPr>
          <p:nvPr>
            <p:ph idx="1"/>
          </p:nvPr>
        </p:nvSpPr>
        <p:spPr>
          <a:xfrm>
            <a:off x="685800" y="1628800"/>
            <a:ext cx="7772400" cy="4467200"/>
          </a:xfrm>
        </p:spPr>
        <p:txBody>
          <a:bodyPr>
            <a:normAutofit/>
          </a:bodyPr>
          <a:lstStyle/>
          <a:p>
            <a:r>
              <a:rPr lang="en-US" altLang="zh-TW" sz="2000" dirty="0"/>
              <a:t>Proposal of PHR + PHR2</a:t>
            </a:r>
          </a:p>
          <a:p>
            <a:pPr lvl="1"/>
            <a:r>
              <a:rPr lang="en-US" altLang="zh-TW" sz="1600" dirty="0"/>
              <a:t>Backward compatible by keeping PHR</a:t>
            </a:r>
          </a:p>
          <a:p>
            <a:pPr lvl="1"/>
            <a:r>
              <a:rPr lang="en-US" altLang="zh-TW" sz="1600" dirty="0"/>
              <a:t>Sensitivity not limited by PHR error rate by adding PHR2 with MCS0</a:t>
            </a:r>
          </a:p>
          <a:p>
            <a:pPr lvl="1"/>
            <a:r>
              <a:rPr lang="en-US" altLang="zh-TW" sz="1600" dirty="0"/>
              <a:t>No MCS ambiguity issue</a:t>
            </a:r>
          </a:p>
          <a:p>
            <a:endParaRPr lang="en-US" altLang="zh-TW" sz="2000" dirty="0"/>
          </a:p>
          <a:p>
            <a:r>
              <a:rPr lang="en-US" altLang="zh-TW" sz="2000" b="1" dirty="0">
                <a:solidFill>
                  <a:srgbClr val="FF0000"/>
                </a:solidFill>
              </a:rPr>
              <a:t>Problems</a:t>
            </a:r>
            <a:r>
              <a:rPr lang="en-US" altLang="zh-TW" sz="2000" dirty="0"/>
              <a:t>:</a:t>
            </a:r>
          </a:p>
          <a:p>
            <a:pPr lvl="1"/>
            <a:r>
              <a:rPr lang="en-US" altLang="zh-TW" sz="1600" b="1" dirty="0">
                <a:solidFill>
                  <a:srgbClr val="00B0F0"/>
                </a:solidFill>
              </a:rPr>
              <a:t>Overhead</a:t>
            </a:r>
          </a:p>
          <a:p>
            <a:pPr lvl="2"/>
            <a:r>
              <a:rPr lang="en-US" altLang="zh-TW" sz="1400" dirty="0"/>
              <a:t>12 or 24 more symbols of overhead are added</a:t>
            </a:r>
          </a:p>
          <a:p>
            <a:pPr lvl="2"/>
            <a:r>
              <a:rPr lang="en-US" altLang="zh-TW" sz="1400" dirty="0"/>
              <a:t>Overhead is less than that of Approach 1</a:t>
            </a:r>
          </a:p>
          <a:p>
            <a:pPr lvl="1"/>
            <a:r>
              <a:rPr lang="en-US" altLang="zh-TW" sz="1600" b="1" dirty="0">
                <a:solidFill>
                  <a:srgbClr val="00B0F0"/>
                </a:solidFill>
              </a:rPr>
              <a:t>Significant modification</a:t>
            </a:r>
          </a:p>
          <a:p>
            <a:pPr lvl="2"/>
            <a:r>
              <a:rPr lang="en-US" altLang="zh-TW" sz="1400" dirty="0"/>
              <a:t>Adding PHR2 is significant change for </a:t>
            </a:r>
          </a:p>
          <a:p>
            <a:pPr marL="857250" lvl="2" indent="0">
              <a:buNone/>
            </a:pPr>
            <a:r>
              <a:rPr lang="en-US" altLang="zh-TW" sz="1400" dirty="0"/>
              <a:t>     corrigendum</a:t>
            </a:r>
            <a:endParaRPr lang="en-US" altLang="zh-TW" sz="1200" dirty="0"/>
          </a:p>
        </p:txBody>
      </p:sp>
      <p:grpSp>
        <p:nvGrpSpPr>
          <p:cNvPr id="8" name="群組 7">
            <a:extLst>
              <a:ext uri="{FF2B5EF4-FFF2-40B4-BE49-F238E27FC236}">
                <a16:creationId xmlns:a16="http://schemas.microsoft.com/office/drawing/2014/main" id="{887E8A47-8A90-453F-BDB5-F198429969FF}"/>
              </a:ext>
            </a:extLst>
          </p:cNvPr>
          <p:cNvGrpSpPr/>
          <p:nvPr/>
        </p:nvGrpSpPr>
        <p:grpSpPr>
          <a:xfrm>
            <a:off x="5337967" y="3341075"/>
            <a:ext cx="3266481" cy="288032"/>
            <a:chOff x="4545732" y="3140968"/>
            <a:chExt cx="3266481" cy="288032"/>
          </a:xfrm>
        </p:grpSpPr>
        <p:sp>
          <p:nvSpPr>
            <p:cNvPr id="9" name="矩形 8">
              <a:extLst>
                <a:ext uri="{FF2B5EF4-FFF2-40B4-BE49-F238E27FC236}">
                  <a16:creationId xmlns:a16="http://schemas.microsoft.com/office/drawing/2014/main" id="{1EEC47F3-0033-4803-B561-879753FB7D1A}"/>
                </a:ext>
              </a:extLst>
            </p:cNvPr>
            <p:cNvSpPr/>
            <p:nvPr/>
          </p:nvSpPr>
          <p:spPr bwMode="auto">
            <a:xfrm>
              <a:off x="4545732" y="3140968"/>
              <a:ext cx="504056" cy="288032"/>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TW" sz="1200" b="0" i="0" u="none" strike="noStrike" cap="none" normalizeH="0" baseline="0" dirty="0">
                  <a:ln>
                    <a:noFill/>
                  </a:ln>
                  <a:solidFill>
                    <a:schemeClr val="tx1"/>
                  </a:solidFill>
                  <a:effectLst/>
                  <a:latin typeface="Times New Roman" panose="02020603050405020304" pitchFamily="18" charset="0"/>
                </a:rPr>
                <a:t>STF</a:t>
              </a:r>
              <a:endParaRPr kumimoji="0" lang="zh-TW" altLang="en-US" sz="1200" b="0" i="0" u="none" strike="noStrike" cap="none" normalizeH="0" baseline="0" dirty="0">
                <a:ln>
                  <a:noFill/>
                </a:ln>
                <a:solidFill>
                  <a:schemeClr val="tx1"/>
                </a:solidFill>
                <a:effectLst/>
                <a:latin typeface="Times New Roman" panose="02020603050405020304" pitchFamily="18" charset="0"/>
              </a:endParaRPr>
            </a:p>
          </p:txBody>
        </p:sp>
        <p:sp>
          <p:nvSpPr>
            <p:cNvPr id="10" name="矩形 9">
              <a:extLst>
                <a:ext uri="{FF2B5EF4-FFF2-40B4-BE49-F238E27FC236}">
                  <a16:creationId xmlns:a16="http://schemas.microsoft.com/office/drawing/2014/main" id="{7C53456D-63AB-4CEE-9973-EBC393F05780}"/>
                </a:ext>
              </a:extLst>
            </p:cNvPr>
            <p:cNvSpPr/>
            <p:nvPr/>
          </p:nvSpPr>
          <p:spPr bwMode="auto">
            <a:xfrm>
              <a:off x="5049788" y="3140968"/>
              <a:ext cx="504056" cy="288032"/>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TW" dirty="0"/>
                <a:t>L</a:t>
              </a:r>
              <a:r>
                <a:rPr kumimoji="0" lang="en-US" altLang="zh-TW" sz="1200" b="0" i="0" u="none" strike="noStrike" cap="none" normalizeH="0" baseline="0" dirty="0">
                  <a:ln>
                    <a:noFill/>
                  </a:ln>
                  <a:solidFill>
                    <a:schemeClr val="tx1"/>
                  </a:solidFill>
                  <a:effectLst/>
                  <a:latin typeface="Times New Roman" panose="02020603050405020304" pitchFamily="18" charset="0"/>
                </a:rPr>
                <a:t>TF</a:t>
              </a:r>
              <a:endParaRPr kumimoji="0" lang="zh-TW" altLang="en-US" sz="1200" b="0" i="0" u="none" strike="noStrike" cap="none" normalizeH="0" baseline="0" dirty="0">
                <a:ln>
                  <a:noFill/>
                </a:ln>
                <a:solidFill>
                  <a:schemeClr val="tx1"/>
                </a:solidFill>
                <a:effectLst/>
                <a:latin typeface="Times New Roman" panose="02020603050405020304" pitchFamily="18" charset="0"/>
              </a:endParaRPr>
            </a:p>
          </p:txBody>
        </p:sp>
        <p:sp>
          <p:nvSpPr>
            <p:cNvPr id="11" name="矩形 10">
              <a:extLst>
                <a:ext uri="{FF2B5EF4-FFF2-40B4-BE49-F238E27FC236}">
                  <a16:creationId xmlns:a16="http://schemas.microsoft.com/office/drawing/2014/main" id="{B12F1090-F6AE-4FCC-AB58-06AF9043AF3D}"/>
                </a:ext>
              </a:extLst>
            </p:cNvPr>
            <p:cNvSpPr/>
            <p:nvPr/>
          </p:nvSpPr>
          <p:spPr bwMode="auto">
            <a:xfrm>
              <a:off x="5553844" y="3140968"/>
              <a:ext cx="504056" cy="288032"/>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TW" dirty="0"/>
                <a:t>PHR</a:t>
              </a:r>
              <a:endParaRPr kumimoji="0" lang="zh-TW" altLang="en-US" sz="1200" b="0" i="0" u="none" strike="noStrike" cap="none" normalizeH="0" baseline="0" dirty="0">
                <a:ln>
                  <a:noFill/>
                </a:ln>
                <a:solidFill>
                  <a:schemeClr val="tx1"/>
                </a:solidFill>
                <a:effectLst/>
                <a:latin typeface="Times New Roman" panose="02020603050405020304" pitchFamily="18" charset="0"/>
              </a:endParaRPr>
            </a:p>
          </p:txBody>
        </p:sp>
        <p:sp>
          <p:nvSpPr>
            <p:cNvPr id="12" name="矩形 11">
              <a:extLst>
                <a:ext uri="{FF2B5EF4-FFF2-40B4-BE49-F238E27FC236}">
                  <a16:creationId xmlns:a16="http://schemas.microsoft.com/office/drawing/2014/main" id="{7167E3AB-F8E5-429E-81D4-378D0F350BA7}"/>
                </a:ext>
              </a:extLst>
            </p:cNvPr>
            <p:cNvSpPr/>
            <p:nvPr/>
          </p:nvSpPr>
          <p:spPr bwMode="auto">
            <a:xfrm>
              <a:off x="6057900" y="3140968"/>
              <a:ext cx="674340" cy="288032"/>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TW" dirty="0"/>
                <a:t>PHR2</a:t>
              </a:r>
              <a:endParaRPr kumimoji="0" lang="zh-TW" altLang="en-US" sz="1200" b="0" i="0" u="none" strike="noStrike" cap="none" normalizeH="0" baseline="0" dirty="0">
                <a:ln>
                  <a:noFill/>
                </a:ln>
                <a:solidFill>
                  <a:schemeClr val="tx1"/>
                </a:solidFill>
                <a:effectLst/>
                <a:latin typeface="Times New Roman" panose="02020603050405020304" pitchFamily="18" charset="0"/>
              </a:endParaRPr>
            </a:p>
          </p:txBody>
        </p:sp>
        <p:sp>
          <p:nvSpPr>
            <p:cNvPr id="13" name="矩形 12">
              <a:extLst>
                <a:ext uri="{FF2B5EF4-FFF2-40B4-BE49-F238E27FC236}">
                  <a16:creationId xmlns:a16="http://schemas.microsoft.com/office/drawing/2014/main" id="{630EC363-95D8-4E16-93DF-CB8F134D3396}"/>
                </a:ext>
              </a:extLst>
            </p:cNvPr>
            <p:cNvSpPr/>
            <p:nvPr/>
          </p:nvSpPr>
          <p:spPr bwMode="auto">
            <a:xfrm>
              <a:off x="6732093" y="3140968"/>
              <a:ext cx="1080120" cy="288032"/>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TW" dirty="0"/>
                <a:t>PHY Payload</a:t>
              </a:r>
              <a:endParaRPr kumimoji="0" lang="zh-TW" altLang="en-US" sz="1200" b="0" i="0" u="none" strike="noStrike" cap="none" normalizeH="0" baseline="0" dirty="0">
                <a:ln>
                  <a:noFill/>
                </a:ln>
                <a:solidFill>
                  <a:schemeClr val="tx1"/>
                </a:solidFill>
                <a:effectLst/>
                <a:latin typeface="Times New Roman" panose="02020603050405020304" pitchFamily="18" charset="0"/>
              </a:endParaRPr>
            </a:p>
          </p:txBody>
        </p:sp>
      </p:grpSp>
      <p:sp>
        <p:nvSpPr>
          <p:cNvPr id="14" name="文字方塊 13">
            <a:extLst>
              <a:ext uri="{FF2B5EF4-FFF2-40B4-BE49-F238E27FC236}">
                <a16:creationId xmlns:a16="http://schemas.microsoft.com/office/drawing/2014/main" id="{390E003E-09B7-42F8-9667-076441567F3B}"/>
              </a:ext>
            </a:extLst>
          </p:cNvPr>
          <p:cNvSpPr txBox="1"/>
          <p:nvPr/>
        </p:nvSpPr>
        <p:spPr>
          <a:xfrm>
            <a:off x="5265959" y="2996952"/>
            <a:ext cx="2042492" cy="276999"/>
          </a:xfrm>
          <a:prstGeom prst="rect">
            <a:avLst/>
          </a:prstGeom>
          <a:noFill/>
        </p:spPr>
        <p:txBody>
          <a:bodyPr wrap="square" rtlCol="0">
            <a:spAutoFit/>
          </a:bodyPr>
          <a:lstStyle/>
          <a:p>
            <a:r>
              <a:rPr lang="en-US" altLang="zh-TW" b="1" dirty="0">
                <a:solidFill>
                  <a:srgbClr val="00B050"/>
                </a:solidFill>
              </a:rPr>
              <a:t>802.15.4x new low data rate</a:t>
            </a:r>
            <a:endParaRPr lang="zh-TW" altLang="en-US" b="1" dirty="0">
              <a:solidFill>
                <a:srgbClr val="00B050"/>
              </a:solidFill>
            </a:endParaRPr>
          </a:p>
        </p:txBody>
      </p:sp>
      <p:graphicFrame>
        <p:nvGraphicFramePr>
          <p:cNvPr id="15" name="表格 7">
            <a:extLst>
              <a:ext uri="{FF2B5EF4-FFF2-40B4-BE49-F238E27FC236}">
                <a16:creationId xmlns:a16="http://schemas.microsoft.com/office/drawing/2014/main" id="{099C53A8-9B63-4672-BA6B-C9681D5D6086}"/>
              </a:ext>
            </a:extLst>
          </p:cNvPr>
          <p:cNvGraphicFramePr>
            <a:graphicFrameLocks noGrp="1"/>
          </p:cNvGraphicFramePr>
          <p:nvPr>
            <p:extLst>
              <p:ext uri="{D42A27DB-BD31-4B8C-83A1-F6EECF244321}">
                <p14:modId xmlns:p14="http://schemas.microsoft.com/office/powerpoint/2010/main" val="1784890362"/>
              </p:ext>
            </p:extLst>
          </p:nvPr>
        </p:nvGraphicFramePr>
        <p:xfrm>
          <a:off x="5364088" y="4297640"/>
          <a:ext cx="3004592" cy="2011680"/>
        </p:xfrm>
        <a:graphic>
          <a:graphicData uri="http://schemas.openxmlformats.org/drawingml/2006/table">
            <a:tbl>
              <a:tblPr firstRow="1" bandRow="1">
                <a:tableStyleId>{ED083AE6-46FA-4A59-8FB0-9F97EB10719F}</a:tableStyleId>
              </a:tblPr>
              <a:tblGrid>
                <a:gridCol w="751148">
                  <a:extLst>
                    <a:ext uri="{9D8B030D-6E8A-4147-A177-3AD203B41FA5}">
                      <a16:colId xmlns:a16="http://schemas.microsoft.com/office/drawing/2014/main" val="1368457883"/>
                    </a:ext>
                  </a:extLst>
                </a:gridCol>
                <a:gridCol w="751148">
                  <a:extLst>
                    <a:ext uri="{9D8B030D-6E8A-4147-A177-3AD203B41FA5}">
                      <a16:colId xmlns:a16="http://schemas.microsoft.com/office/drawing/2014/main" val="2203896138"/>
                    </a:ext>
                  </a:extLst>
                </a:gridCol>
                <a:gridCol w="751148">
                  <a:extLst>
                    <a:ext uri="{9D8B030D-6E8A-4147-A177-3AD203B41FA5}">
                      <a16:colId xmlns:a16="http://schemas.microsoft.com/office/drawing/2014/main" val="1916824430"/>
                    </a:ext>
                  </a:extLst>
                </a:gridCol>
                <a:gridCol w="751148">
                  <a:extLst>
                    <a:ext uri="{9D8B030D-6E8A-4147-A177-3AD203B41FA5}">
                      <a16:colId xmlns:a16="http://schemas.microsoft.com/office/drawing/2014/main" val="1924947394"/>
                    </a:ext>
                  </a:extLst>
                </a:gridCol>
              </a:tblGrid>
              <a:tr h="162890">
                <a:tc>
                  <a:txBody>
                    <a:bodyPr/>
                    <a:lstStyle/>
                    <a:p>
                      <a:r>
                        <a:rPr lang="en-US" altLang="zh-TW" sz="1050" dirty="0"/>
                        <a:t>Option 1</a:t>
                      </a:r>
                      <a:endParaRPr lang="zh-TW" altLang="en-US" sz="1050" dirty="0"/>
                    </a:p>
                  </a:txBody>
                  <a:tcPr>
                    <a:solidFill>
                      <a:schemeClr val="accent1">
                        <a:lumMod val="40000"/>
                        <a:lumOff val="60000"/>
                      </a:schemeClr>
                    </a:solidFill>
                  </a:tcPr>
                </a:tc>
                <a:tc>
                  <a:txBody>
                    <a:bodyPr/>
                    <a:lstStyle/>
                    <a:p>
                      <a:r>
                        <a:rPr lang="en-US" altLang="zh-TW" sz="1050" dirty="0"/>
                        <a:t>Option2</a:t>
                      </a:r>
                      <a:endParaRPr lang="zh-TW" altLang="en-US" sz="1050" dirty="0"/>
                    </a:p>
                  </a:txBody>
                  <a:tcPr>
                    <a:solidFill>
                      <a:schemeClr val="accent1">
                        <a:lumMod val="40000"/>
                        <a:lumOff val="60000"/>
                      </a:schemeClr>
                    </a:solidFill>
                  </a:tcPr>
                </a:tc>
                <a:tc>
                  <a:txBody>
                    <a:bodyPr/>
                    <a:lstStyle/>
                    <a:p>
                      <a:r>
                        <a:rPr lang="en-US" altLang="zh-TW" sz="1050" dirty="0"/>
                        <a:t>Option3</a:t>
                      </a:r>
                      <a:endParaRPr lang="zh-TW" altLang="en-US" sz="1050" dirty="0"/>
                    </a:p>
                  </a:txBody>
                  <a:tcPr>
                    <a:solidFill>
                      <a:schemeClr val="accent1">
                        <a:lumMod val="40000"/>
                        <a:lumOff val="60000"/>
                      </a:schemeClr>
                    </a:solidFill>
                  </a:tcPr>
                </a:tc>
                <a:tc>
                  <a:txBody>
                    <a:bodyPr/>
                    <a:lstStyle/>
                    <a:p>
                      <a:r>
                        <a:rPr lang="en-US" altLang="zh-TW" sz="1050" dirty="0"/>
                        <a:t>Option4</a:t>
                      </a:r>
                      <a:endParaRPr lang="zh-TW" altLang="en-US" sz="1050" dirty="0"/>
                    </a:p>
                  </a:txBody>
                  <a:tcPr>
                    <a:solidFill>
                      <a:schemeClr val="accent1">
                        <a:lumMod val="40000"/>
                        <a:lumOff val="60000"/>
                      </a:schemeClr>
                    </a:solidFill>
                  </a:tcPr>
                </a:tc>
                <a:extLst>
                  <a:ext uri="{0D108BD9-81ED-4DB2-BD59-A6C34878D82A}">
                    <a16:rowId xmlns:a16="http://schemas.microsoft.com/office/drawing/2014/main" val="1839424527"/>
                  </a:ext>
                </a:extLst>
              </a:tr>
              <a:tr h="162890">
                <a:tc>
                  <a:txBody>
                    <a:bodyPr/>
                    <a:lstStyle/>
                    <a:p>
                      <a:r>
                        <a:rPr lang="en-US" altLang="zh-TW" sz="1050" dirty="0"/>
                        <a:t>MCS0</a:t>
                      </a:r>
                      <a:endParaRPr lang="zh-TW" altLang="en-US" sz="1050" dirty="0"/>
                    </a:p>
                  </a:txBody>
                  <a:tcPr>
                    <a:solidFill>
                      <a:srgbClr val="92D050"/>
                    </a:solidFill>
                  </a:tcPr>
                </a:tc>
                <a:tc>
                  <a:txBody>
                    <a:bodyPr/>
                    <a:lstStyle/>
                    <a:p>
                      <a:r>
                        <a:rPr lang="en-US" altLang="zh-TW" sz="1050" dirty="0"/>
                        <a:t>MCS0</a:t>
                      </a:r>
                      <a:endParaRPr lang="zh-TW" altLang="en-US" sz="1050" dirty="0"/>
                    </a:p>
                  </a:txBody>
                  <a:tcPr>
                    <a:solidFill>
                      <a:srgbClr val="92D050"/>
                    </a:solidFill>
                  </a:tcPr>
                </a:tc>
                <a:tc>
                  <a:txBody>
                    <a:bodyPr/>
                    <a:lstStyle/>
                    <a:p>
                      <a:r>
                        <a:rPr lang="en-US" altLang="zh-TW" sz="1050" dirty="0"/>
                        <a:t>MCS0</a:t>
                      </a:r>
                      <a:endParaRPr lang="zh-TW" altLang="en-US" sz="1050" dirty="0"/>
                    </a:p>
                  </a:txBody>
                  <a:tcPr>
                    <a:solidFill>
                      <a:srgbClr val="FF0000"/>
                    </a:solidFill>
                  </a:tcPr>
                </a:tc>
                <a:tc>
                  <a:txBody>
                    <a:bodyPr/>
                    <a:lstStyle/>
                    <a:p>
                      <a:r>
                        <a:rPr lang="en-US" altLang="zh-TW" sz="1050" dirty="0"/>
                        <a:t>MCS0</a:t>
                      </a:r>
                      <a:endParaRPr lang="zh-TW" altLang="en-US" sz="1050" dirty="0"/>
                    </a:p>
                  </a:txBody>
                  <a:tcPr>
                    <a:solidFill>
                      <a:srgbClr val="FF0000"/>
                    </a:solidFill>
                  </a:tcPr>
                </a:tc>
                <a:extLst>
                  <a:ext uri="{0D108BD9-81ED-4DB2-BD59-A6C34878D82A}">
                    <a16:rowId xmlns:a16="http://schemas.microsoft.com/office/drawing/2014/main" val="1014853734"/>
                  </a:ext>
                </a:extLst>
              </a:tr>
              <a:tr h="162890">
                <a:tc>
                  <a:txBody>
                    <a:bodyPr/>
                    <a:lstStyle/>
                    <a:p>
                      <a:r>
                        <a:rPr lang="en-US" altLang="zh-TW" sz="1050" dirty="0"/>
                        <a:t>MCS1</a:t>
                      </a:r>
                      <a:endParaRPr lang="zh-TW" altLang="en-US" sz="1050" dirty="0"/>
                    </a:p>
                  </a:txBody>
                  <a:tcPr>
                    <a:solidFill>
                      <a:srgbClr val="92D050"/>
                    </a:solidFill>
                  </a:tcPr>
                </a:tc>
                <a:tc>
                  <a:txBody>
                    <a:bodyPr/>
                    <a:lstStyle/>
                    <a:p>
                      <a:r>
                        <a:rPr lang="en-US" altLang="zh-TW" sz="1050" dirty="0"/>
                        <a:t>MCS1</a:t>
                      </a:r>
                      <a:endParaRPr lang="zh-TW" altLang="en-US" sz="1050" dirty="0"/>
                    </a:p>
                  </a:txBody>
                  <a:tcPr>
                    <a:solidFill>
                      <a:srgbClr val="92D050"/>
                    </a:solidFill>
                  </a:tcPr>
                </a:tc>
                <a:tc>
                  <a:txBody>
                    <a:bodyPr/>
                    <a:lstStyle/>
                    <a:p>
                      <a:r>
                        <a:rPr lang="en-US" altLang="zh-TW" sz="1050" dirty="0"/>
                        <a:t>MCS1</a:t>
                      </a:r>
                      <a:endParaRPr lang="zh-TW" altLang="en-US" sz="1050" dirty="0"/>
                    </a:p>
                  </a:txBody>
                  <a:tcPr>
                    <a:solidFill>
                      <a:srgbClr val="92D050"/>
                    </a:solidFill>
                  </a:tcPr>
                </a:tc>
                <a:tc>
                  <a:txBody>
                    <a:bodyPr/>
                    <a:lstStyle/>
                    <a:p>
                      <a:r>
                        <a:rPr lang="en-US" altLang="zh-TW" sz="1050" dirty="0"/>
                        <a:t>MCS1</a:t>
                      </a:r>
                      <a:endParaRPr lang="zh-TW" altLang="en-US" sz="1050" dirty="0"/>
                    </a:p>
                  </a:txBody>
                  <a:tcPr>
                    <a:solidFill>
                      <a:srgbClr val="FF0000"/>
                    </a:solidFill>
                  </a:tcPr>
                </a:tc>
                <a:extLst>
                  <a:ext uri="{0D108BD9-81ED-4DB2-BD59-A6C34878D82A}">
                    <a16:rowId xmlns:a16="http://schemas.microsoft.com/office/drawing/2014/main" val="2683786790"/>
                  </a:ext>
                </a:extLst>
              </a:tr>
              <a:tr h="162890">
                <a:tc>
                  <a:txBody>
                    <a:bodyPr/>
                    <a:lstStyle/>
                    <a:p>
                      <a:r>
                        <a:rPr lang="en-US" altLang="zh-TW" sz="1050" dirty="0"/>
                        <a:t>MCS2</a:t>
                      </a:r>
                      <a:endParaRPr lang="zh-TW" altLang="en-US" sz="1050" dirty="0"/>
                    </a:p>
                  </a:txBody>
                  <a:tcPr>
                    <a:solidFill>
                      <a:srgbClr val="92D050"/>
                    </a:solidFill>
                  </a:tcPr>
                </a:tc>
                <a:tc>
                  <a:txBody>
                    <a:bodyPr/>
                    <a:lstStyle/>
                    <a:p>
                      <a:r>
                        <a:rPr lang="en-US" altLang="zh-TW" sz="1050" dirty="0"/>
                        <a:t>MCS2</a:t>
                      </a:r>
                      <a:endParaRPr lang="zh-TW" altLang="en-US" sz="1050" dirty="0"/>
                    </a:p>
                  </a:txBody>
                  <a:tcPr>
                    <a:solidFill>
                      <a:srgbClr val="92D050"/>
                    </a:solidFill>
                  </a:tcPr>
                </a:tc>
                <a:tc>
                  <a:txBody>
                    <a:bodyPr/>
                    <a:lstStyle/>
                    <a:p>
                      <a:r>
                        <a:rPr lang="en-US" altLang="zh-TW" sz="1050" dirty="0"/>
                        <a:t>MCS2</a:t>
                      </a:r>
                      <a:endParaRPr lang="zh-TW" altLang="en-US" sz="1050" dirty="0"/>
                    </a:p>
                  </a:txBody>
                  <a:tcPr>
                    <a:solidFill>
                      <a:srgbClr val="92D050"/>
                    </a:solidFill>
                  </a:tcPr>
                </a:tc>
                <a:tc>
                  <a:txBody>
                    <a:bodyPr/>
                    <a:lstStyle/>
                    <a:p>
                      <a:r>
                        <a:rPr lang="en-US" altLang="zh-TW" sz="1050" dirty="0"/>
                        <a:t>MCS2</a:t>
                      </a:r>
                      <a:endParaRPr lang="zh-TW" altLang="en-US" sz="1050" dirty="0"/>
                    </a:p>
                  </a:txBody>
                  <a:tcPr>
                    <a:solidFill>
                      <a:srgbClr val="92D050"/>
                    </a:solidFill>
                  </a:tcPr>
                </a:tc>
                <a:extLst>
                  <a:ext uri="{0D108BD9-81ED-4DB2-BD59-A6C34878D82A}">
                    <a16:rowId xmlns:a16="http://schemas.microsoft.com/office/drawing/2014/main" val="1860655026"/>
                  </a:ext>
                </a:extLst>
              </a:tr>
              <a:tr h="162890">
                <a:tc>
                  <a:txBody>
                    <a:bodyPr/>
                    <a:lstStyle/>
                    <a:p>
                      <a:r>
                        <a:rPr lang="en-US" altLang="zh-TW" sz="1050" dirty="0"/>
                        <a:t>MCS3</a:t>
                      </a:r>
                      <a:endParaRPr lang="zh-TW" altLang="en-US" sz="1050" dirty="0"/>
                    </a:p>
                  </a:txBody>
                  <a:tcPr>
                    <a:solidFill>
                      <a:srgbClr val="92D050"/>
                    </a:solidFill>
                  </a:tcPr>
                </a:tc>
                <a:tc>
                  <a:txBody>
                    <a:bodyPr/>
                    <a:lstStyle/>
                    <a:p>
                      <a:r>
                        <a:rPr lang="en-US" altLang="zh-TW" sz="1050" dirty="0"/>
                        <a:t>MCS3</a:t>
                      </a:r>
                      <a:endParaRPr lang="zh-TW" altLang="en-US" sz="1050" dirty="0"/>
                    </a:p>
                  </a:txBody>
                  <a:tcPr>
                    <a:solidFill>
                      <a:srgbClr val="92D050"/>
                    </a:solidFill>
                  </a:tcPr>
                </a:tc>
                <a:tc>
                  <a:txBody>
                    <a:bodyPr/>
                    <a:lstStyle/>
                    <a:p>
                      <a:r>
                        <a:rPr lang="en-US" altLang="zh-TW" sz="1050" dirty="0"/>
                        <a:t>MCS3</a:t>
                      </a:r>
                      <a:endParaRPr lang="zh-TW" altLang="en-US" sz="1050" dirty="0"/>
                    </a:p>
                  </a:txBody>
                  <a:tcPr>
                    <a:solidFill>
                      <a:srgbClr val="92D050"/>
                    </a:solidFill>
                  </a:tcPr>
                </a:tc>
                <a:tc>
                  <a:txBody>
                    <a:bodyPr/>
                    <a:lstStyle/>
                    <a:p>
                      <a:r>
                        <a:rPr lang="en-US" altLang="zh-TW" sz="1050" dirty="0"/>
                        <a:t>MCS3</a:t>
                      </a:r>
                      <a:endParaRPr lang="zh-TW" altLang="en-US" sz="1050" dirty="0"/>
                    </a:p>
                  </a:txBody>
                  <a:tcPr>
                    <a:solidFill>
                      <a:srgbClr val="92D050"/>
                    </a:solidFill>
                  </a:tcPr>
                </a:tc>
                <a:extLst>
                  <a:ext uri="{0D108BD9-81ED-4DB2-BD59-A6C34878D82A}">
                    <a16:rowId xmlns:a16="http://schemas.microsoft.com/office/drawing/2014/main" val="2280116124"/>
                  </a:ext>
                </a:extLst>
              </a:tr>
              <a:tr h="162890">
                <a:tc>
                  <a:txBody>
                    <a:bodyPr/>
                    <a:lstStyle/>
                    <a:p>
                      <a:r>
                        <a:rPr lang="en-US" altLang="zh-TW" sz="1050" dirty="0"/>
                        <a:t>MCS4</a:t>
                      </a:r>
                      <a:endParaRPr lang="zh-TW" altLang="en-US" sz="1050" dirty="0"/>
                    </a:p>
                  </a:txBody>
                  <a:tcPr>
                    <a:solidFill>
                      <a:srgbClr val="92D050"/>
                    </a:solidFill>
                  </a:tcPr>
                </a:tc>
                <a:tc>
                  <a:txBody>
                    <a:bodyPr/>
                    <a:lstStyle/>
                    <a:p>
                      <a:r>
                        <a:rPr lang="en-US" altLang="zh-TW" sz="1050" dirty="0"/>
                        <a:t>MCS4</a:t>
                      </a:r>
                      <a:endParaRPr lang="zh-TW" altLang="en-US" sz="1050" dirty="0"/>
                    </a:p>
                  </a:txBody>
                  <a:tcPr>
                    <a:solidFill>
                      <a:srgbClr val="92D050"/>
                    </a:solidFill>
                  </a:tcPr>
                </a:tc>
                <a:tc>
                  <a:txBody>
                    <a:bodyPr/>
                    <a:lstStyle/>
                    <a:p>
                      <a:r>
                        <a:rPr lang="en-US" altLang="zh-TW" sz="1050" dirty="0"/>
                        <a:t>MCS4</a:t>
                      </a:r>
                      <a:endParaRPr lang="zh-TW" altLang="en-US" sz="1050" dirty="0"/>
                    </a:p>
                  </a:txBody>
                  <a:tcPr>
                    <a:solidFill>
                      <a:srgbClr val="92D050"/>
                    </a:solidFill>
                  </a:tcPr>
                </a:tc>
                <a:tc>
                  <a:txBody>
                    <a:bodyPr/>
                    <a:lstStyle/>
                    <a:p>
                      <a:r>
                        <a:rPr lang="en-US" altLang="zh-TW" sz="1050" dirty="0"/>
                        <a:t>MCS4</a:t>
                      </a:r>
                      <a:endParaRPr lang="zh-TW" altLang="en-US" sz="1050" dirty="0"/>
                    </a:p>
                  </a:txBody>
                  <a:tcPr>
                    <a:solidFill>
                      <a:srgbClr val="92D050"/>
                    </a:solidFill>
                  </a:tcPr>
                </a:tc>
                <a:extLst>
                  <a:ext uri="{0D108BD9-81ED-4DB2-BD59-A6C34878D82A}">
                    <a16:rowId xmlns:a16="http://schemas.microsoft.com/office/drawing/2014/main" val="2949195473"/>
                  </a:ext>
                </a:extLst>
              </a:tr>
              <a:tr h="162890">
                <a:tc>
                  <a:txBody>
                    <a:bodyPr/>
                    <a:lstStyle/>
                    <a:p>
                      <a:r>
                        <a:rPr lang="en-US" altLang="zh-TW" sz="1050" dirty="0"/>
                        <a:t>MCS5</a:t>
                      </a:r>
                      <a:endParaRPr lang="zh-TW" altLang="en-US" sz="1050" dirty="0"/>
                    </a:p>
                  </a:txBody>
                  <a:tcPr>
                    <a:solidFill>
                      <a:srgbClr val="92D050"/>
                    </a:solidFill>
                  </a:tcPr>
                </a:tc>
                <a:tc>
                  <a:txBody>
                    <a:bodyPr/>
                    <a:lstStyle/>
                    <a:p>
                      <a:r>
                        <a:rPr lang="en-US" altLang="zh-TW" sz="1050" dirty="0"/>
                        <a:t>MCS5</a:t>
                      </a:r>
                      <a:endParaRPr lang="zh-TW" altLang="en-US" sz="1050" dirty="0"/>
                    </a:p>
                  </a:txBody>
                  <a:tcPr>
                    <a:solidFill>
                      <a:srgbClr val="92D050"/>
                    </a:solidFill>
                  </a:tcPr>
                </a:tc>
                <a:tc>
                  <a:txBody>
                    <a:bodyPr/>
                    <a:lstStyle/>
                    <a:p>
                      <a:r>
                        <a:rPr lang="en-US" altLang="zh-TW" sz="1050" dirty="0"/>
                        <a:t>MCS5</a:t>
                      </a:r>
                      <a:endParaRPr lang="zh-TW" altLang="en-US" sz="1050" dirty="0"/>
                    </a:p>
                  </a:txBody>
                  <a:tcPr>
                    <a:solidFill>
                      <a:srgbClr val="92D050"/>
                    </a:solidFill>
                  </a:tcPr>
                </a:tc>
                <a:tc>
                  <a:txBody>
                    <a:bodyPr/>
                    <a:lstStyle/>
                    <a:p>
                      <a:r>
                        <a:rPr lang="en-US" altLang="zh-TW" sz="1050" dirty="0"/>
                        <a:t>MCS5</a:t>
                      </a:r>
                      <a:endParaRPr lang="zh-TW" altLang="en-US" sz="1050" dirty="0"/>
                    </a:p>
                  </a:txBody>
                  <a:tcPr>
                    <a:solidFill>
                      <a:srgbClr val="92D050"/>
                    </a:solidFill>
                  </a:tcPr>
                </a:tc>
                <a:extLst>
                  <a:ext uri="{0D108BD9-81ED-4DB2-BD59-A6C34878D82A}">
                    <a16:rowId xmlns:a16="http://schemas.microsoft.com/office/drawing/2014/main" val="3667866443"/>
                  </a:ext>
                </a:extLst>
              </a:tr>
              <a:tr h="162890">
                <a:tc>
                  <a:txBody>
                    <a:bodyPr/>
                    <a:lstStyle/>
                    <a:p>
                      <a:r>
                        <a:rPr lang="en-US" altLang="zh-TW" sz="1050" dirty="0"/>
                        <a:t>MCS6</a:t>
                      </a:r>
                      <a:endParaRPr lang="zh-TW" altLang="en-US" sz="1050" dirty="0"/>
                    </a:p>
                  </a:txBody>
                  <a:tcPr>
                    <a:solidFill>
                      <a:srgbClr val="92D050"/>
                    </a:solidFill>
                  </a:tcPr>
                </a:tc>
                <a:tc>
                  <a:txBody>
                    <a:bodyPr/>
                    <a:lstStyle/>
                    <a:p>
                      <a:r>
                        <a:rPr lang="en-US" altLang="zh-TW" sz="1050" dirty="0"/>
                        <a:t>MCS6</a:t>
                      </a:r>
                      <a:endParaRPr lang="zh-TW" altLang="en-US" sz="1050" dirty="0"/>
                    </a:p>
                  </a:txBody>
                  <a:tcPr>
                    <a:solidFill>
                      <a:srgbClr val="92D050"/>
                    </a:solidFill>
                  </a:tcPr>
                </a:tc>
                <a:tc>
                  <a:txBody>
                    <a:bodyPr/>
                    <a:lstStyle/>
                    <a:p>
                      <a:r>
                        <a:rPr lang="en-US" altLang="zh-TW" sz="1050" dirty="0"/>
                        <a:t>MCS6</a:t>
                      </a:r>
                      <a:endParaRPr lang="zh-TW" altLang="en-US" sz="1050" dirty="0"/>
                    </a:p>
                  </a:txBody>
                  <a:tcPr>
                    <a:solidFill>
                      <a:srgbClr val="92D050"/>
                    </a:solidFill>
                  </a:tcPr>
                </a:tc>
                <a:tc>
                  <a:txBody>
                    <a:bodyPr/>
                    <a:lstStyle/>
                    <a:p>
                      <a:r>
                        <a:rPr lang="en-US" altLang="zh-TW" sz="1050" dirty="0"/>
                        <a:t>MCS6</a:t>
                      </a:r>
                      <a:endParaRPr lang="zh-TW" altLang="en-US" sz="1050" dirty="0"/>
                    </a:p>
                  </a:txBody>
                  <a:tcPr>
                    <a:solidFill>
                      <a:srgbClr val="92D050"/>
                    </a:solidFill>
                  </a:tcPr>
                </a:tc>
                <a:extLst>
                  <a:ext uri="{0D108BD9-81ED-4DB2-BD59-A6C34878D82A}">
                    <a16:rowId xmlns:a16="http://schemas.microsoft.com/office/drawing/2014/main" val="1419608073"/>
                  </a:ext>
                </a:extLst>
              </a:tr>
            </a:tbl>
          </a:graphicData>
        </a:graphic>
      </p:graphicFrame>
      <p:sp>
        <p:nvSpPr>
          <p:cNvPr id="16" name="文字方塊 15">
            <a:extLst>
              <a:ext uri="{FF2B5EF4-FFF2-40B4-BE49-F238E27FC236}">
                <a16:creationId xmlns:a16="http://schemas.microsoft.com/office/drawing/2014/main" id="{30AF0BEB-2C3B-4F20-89D5-39B424EB42F6}"/>
              </a:ext>
            </a:extLst>
          </p:cNvPr>
          <p:cNvSpPr txBox="1"/>
          <p:nvPr/>
        </p:nvSpPr>
        <p:spPr>
          <a:xfrm>
            <a:off x="8458200" y="5445224"/>
            <a:ext cx="685800" cy="461665"/>
          </a:xfrm>
          <a:prstGeom prst="rect">
            <a:avLst/>
          </a:prstGeom>
          <a:noFill/>
        </p:spPr>
        <p:txBody>
          <a:bodyPr wrap="square" rtlCol="0">
            <a:spAutoFit/>
          </a:bodyPr>
          <a:lstStyle/>
          <a:p>
            <a:r>
              <a:rPr lang="en-US" altLang="zh-TW" b="1" dirty="0">
                <a:solidFill>
                  <a:srgbClr val="00B050"/>
                </a:solidFill>
              </a:rPr>
              <a:t>PHR only</a:t>
            </a:r>
            <a:endParaRPr lang="zh-TW" altLang="en-US" b="1" dirty="0">
              <a:solidFill>
                <a:srgbClr val="00B050"/>
              </a:solidFill>
            </a:endParaRPr>
          </a:p>
        </p:txBody>
      </p:sp>
      <p:sp>
        <p:nvSpPr>
          <p:cNvPr id="17" name="文字方塊 16">
            <a:extLst>
              <a:ext uri="{FF2B5EF4-FFF2-40B4-BE49-F238E27FC236}">
                <a16:creationId xmlns:a16="http://schemas.microsoft.com/office/drawing/2014/main" id="{E7013123-1E8A-4A89-BCB3-49601F177A44}"/>
              </a:ext>
            </a:extLst>
          </p:cNvPr>
          <p:cNvSpPr txBox="1"/>
          <p:nvPr/>
        </p:nvSpPr>
        <p:spPr>
          <a:xfrm>
            <a:off x="8388424" y="4551511"/>
            <a:ext cx="685800" cy="461665"/>
          </a:xfrm>
          <a:prstGeom prst="rect">
            <a:avLst/>
          </a:prstGeom>
          <a:noFill/>
        </p:spPr>
        <p:txBody>
          <a:bodyPr wrap="square" rtlCol="0">
            <a:spAutoFit/>
          </a:bodyPr>
          <a:lstStyle/>
          <a:p>
            <a:r>
              <a:rPr lang="en-US" altLang="zh-TW" b="1" dirty="0">
                <a:solidFill>
                  <a:srgbClr val="FF0000"/>
                </a:solidFill>
              </a:rPr>
              <a:t>PHR+PHR2</a:t>
            </a:r>
            <a:endParaRPr lang="zh-TW" altLang="en-US" b="1" dirty="0">
              <a:solidFill>
                <a:srgbClr val="FF0000"/>
              </a:solidFill>
            </a:endParaRPr>
          </a:p>
        </p:txBody>
      </p:sp>
    </p:spTree>
    <p:extLst>
      <p:ext uri="{BB962C8B-B14F-4D97-AF65-F5344CB8AC3E}">
        <p14:creationId xmlns:p14="http://schemas.microsoft.com/office/powerpoint/2010/main" val="2972962780"/>
      </p:ext>
    </p:extLst>
  </p:cSld>
  <p:clrMapOvr>
    <a:masterClrMapping/>
  </p:clrMapOvr>
</p:sld>
</file>

<file path=ppt/theme/theme1.xml><?xml version="1.0" encoding="utf-8"?>
<a:theme xmlns:a="http://schemas.openxmlformats.org/drawingml/2006/main" name="Office 佈景主題">
  <a:themeElements>
    <a:clrScheme name="Office 佈景主題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佈景主題">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zh-TW"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zh-TW"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佈景主題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佈景主題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佈景主題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佈景主題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佈景主題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佈景主題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佈景主題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佈景主題">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IEEE-P802_15_template</Template>
  <TotalTime>387</TotalTime>
  <Words>1040</Words>
  <Application>Microsoft Office PowerPoint</Application>
  <PresentationFormat>如螢幕大小 (4:3)</PresentationFormat>
  <Paragraphs>207</Paragraphs>
  <Slides>11</Slides>
  <Notes>1</Notes>
  <HiddenSlides>0</HiddenSlides>
  <MMClips>0</MMClips>
  <ScaleCrop>false</ScaleCrop>
  <HeadingPairs>
    <vt:vector size="6" baseType="variant">
      <vt:variant>
        <vt:lpstr>使用字型</vt:lpstr>
      </vt:variant>
      <vt:variant>
        <vt:i4>2</vt:i4>
      </vt:variant>
      <vt:variant>
        <vt:lpstr>佈景主題</vt:lpstr>
      </vt:variant>
      <vt:variant>
        <vt:i4>1</vt:i4>
      </vt:variant>
      <vt:variant>
        <vt:lpstr>投影片標題</vt:lpstr>
      </vt:variant>
      <vt:variant>
        <vt:i4>11</vt:i4>
      </vt:variant>
    </vt:vector>
  </HeadingPairs>
  <TitlesOfParts>
    <vt:vector size="14" baseType="lpstr">
      <vt:lpstr>Times New Roman</vt:lpstr>
      <vt:lpstr>Arial</vt:lpstr>
      <vt:lpstr>Office 佈景主題</vt:lpstr>
      <vt:lpstr>PowerPoint 簡報</vt:lpstr>
      <vt:lpstr>Resolutions for SUN-OFDM PHR of New Low Rates</vt:lpstr>
      <vt:lpstr>Problem Description</vt:lpstr>
      <vt:lpstr>Definition</vt:lpstr>
      <vt:lpstr>Resolutions</vt:lpstr>
      <vt:lpstr>Approach 1</vt:lpstr>
      <vt:lpstr>Approach 1</vt:lpstr>
      <vt:lpstr>Approach 2</vt:lpstr>
      <vt:lpstr>Approach 3</vt:lpstr>
      <vt:lpstr>Approach 3</vt:lpstr>
      <vt:lpstr>Approach 4</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subject>IEEE 802.15 &lt;subject&gt;</dc:subject>
  <dc:creator>js.jiang(江政憲)</dc:creator>
  <cp:keywords/>
  <dc:description>&lt;doc#&gt;</dc:description>
  <cp:lastModifiedBy>js.jiang(江政憲)</cp:lastModifiedBy>
  <cp:revision>86</cp:revision>
  <cp:lastPrinted>1998-02-10T13:28:06Z</cp:lastPrinted>
  <dcterms:created xsi:type="dcterms:W3CDTF">2020-12-15T05:31:51Z</dcterms:created>
  <dcterms:modified xsi:type="dcterms:W3CDTF">2020-12-15T11:59:14Z</dcterms:modified>
</cp:coreProperties>
</file>