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3" r:id="rId2"/>
    <p:sldId id="270" r:id="rId3"/>
    <p:sldId id="271" r:id="rId4"/>
    <p:sldId id="275" r:id="rId5"/>
    <p:sldId id="304" r:id="rId6"/>
    <p:sldId id="276" r:id="rId7"/>
    <p:sldId id="305" r:id="rId8"/>
    <p:sldId id="30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752" userDrawn="1">
          <p15:clr>
            <a:srgbClr val="A4A3A4"/>
          </p15:clr>
        </p15:guide>
        <p15:guide id="2" pos="4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39"/>
    <p:restoredTop sz="94762"/>
  </p:normalViewPr>
  <p:slideViewPr>
    <p:cSldViewPr showGuides="1">
      <p:cViewPr varScale="1">
        <p:scale>
          <a:sx n="108" d="100"/>
          <a:sy n="108" d="100"/>
        </p:scale>
        <p:origin x="2004" y="66"/>
      </p:cViewPr>
      <p:guideLst>
        <p:guide orient="horz" pos="1752"/>
        <p:guide pos="431"/>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3</a:t>
            </a:fld>
            <a:endParaRPr lang="en-US" altLang="ja-JP"/>
          </a:p>
        </p:txBody>
      </p:sp>
    </p:spTree>
    <p:extLst>
      <p:ext uri="{BB962C8B-B14F-4D97-AF65-F5344CB8AC3E}">
        <p14:creationId xmlns:p14="http://schemas.microsoft.com/office/powerpoint/2010/main" val="749672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4" name="タイトル 3">
            <a:extLst>
              <a:ext uri="{FF2B5EF4-FFF2-40B4-BE49-F238E27FC236}">
                <a16:creationId xmlns:a16="http://schemas.microsoft.com/office/drawing/2014/main" id="{09CEBB09-EA25-4192-8245-A9A907A95613}"/>
              </a:ext>
            </a:extLst>
          </p:cNvPr>
          <p:cNvSpPr>
            <a:spLocks noGrp="1"/>
          </p:cNvSpPr>
          <p:nvPr>
            <p:ph type="title"/>
          </p:nvPr>
        </p:nvSpPr>
        <p:spPr/>
        <p:txBody>
          <a:bodyPr/>
          <a:lstStyle/>
          <a:p>
            <a:r>
              <a:rPr lang="ja-JP" altLang="en-US"/>
              <a:t>マスター タイトルの書式設定</a:t>
            </a:r>
            <a:endParaRPr lang="en-001"/>
          </a:p>
        </p:txBody>
      </p:sp>
      <p:sp>
        <p:nvSpPr>
          <p:cNvPr id="9" name="日付プレースホルダー 3">
            <a:extLst>
              <a:ext uri="{FF2B5EF4-FFF2-40B4-BE49-F238E27FC236}">
                <a16:creationId xmlns:a16="http://schemas.microsoft.com/office/drawing/2014/main" id="{03D54D2B-9089-400F-8F6F-C07F7C952346}"/>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11" name="フッター プレースホルダー 2">
            <a:extLst>
              <a:ext uri="{FF2B5EF4-FFF2-40B4-BE49-F238E27FC236}">
                <a16:creationId xmlns:a16="http://schemas.microsoft.com/office/drawing/2014/main" id="{692D29E5-2F47-4D5D-ADEF-27E82154352F}"/>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Hiroshi Harada, Ryota Okumura (Kyoto University)</a:t>
            </a:r>
          </a:p>
          <a:p>
            <a:r>
              <a:rPr lang="en-US" altLang="ja-JP" dirty="0"/>
              <a:t>                      </a:t>
            </a:r>
            <a:r>
              <a:rPr lang="en-US" altLang="ja-JP" dirty="0" err="1"/>
              <a:t>Takasmitsu</a:t>
            </a:r>
            <a:r>
              <a:rPr lang="en-US" altLang="ja-JP" dirty="0"/>
              <a:t> Hafuka(Lapis Technology)</a:t>
            </a:r>
          </a:p>
        </p:txBody>
      </p:sp>
      <p:sp>
        <p:nvSpPr>
          <p:cNvPr id="12" name="スライド番号プレースホルダー 3">
            <a:extLst>
              <a:ext uri="{FF2B5EF4-FFF2-40B4-BE49-F238E27FC236}">
                <a16:creationId xmlns:a16="http://schemas.microsoft.com/office/drawing/2014/main" id="{1AB64E5F-6218-44B3-8527-9B9D849D8692}"/>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9" name="日付プレースホルダー 3">
            <a:extLst>
              <a:ext uri="{FF2B5EF4-FFF2-40B4-BE49-F238E27FC236}">
                <a16:creationId xmlns:a16="http://schemas.microsoft.com/office/drawing/2014/main" id="{D73589A8-421A-4314-AC1C-595D7D38FEE7}"/>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11" name="フッター プレースホルダー 2">
            <a:extLst>
              <a:ext uri="{FF2B5EF4-FFF2-40B4-BE49-F238E27FC236}">
                <a16:creationId xmlns:a16="http://schemas.microsoft.com/office/drawing/2014/main" id="{077199C9-373D-4D2D-8780-D29575CA7520}"/>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Hiroshi Harada, Ryota Okumura (Kyoto University)</a:t>
            </a:r>
          </a:p>
          <a:p>
            <a:r>
              <a:rPr lang="en-US" altLang="ja-JP" dirty="0"/>
              <a:t>                      </a:t>
            </a:r>
            <a:r>
              <a:rPr lang="en-US" altLang="ja-JP" dirty="0" err="1"/>
              <a:t>Takasmitsu</a:t>
            </a:r>
            <a:r>
              <a:rPr lang="en-US" altLang="ja-JP" dirty="0"/>
              <a:t> Hafuka(Lapis Technology)</a:t>
            </a:r>
          </a:p>
        </p:txBody>
      </p:sp>
      <p:sp>
        <p:nvSpPr>
          <p:cNvPr id="12" name="スライド番号プレースホルダー 3">
            <a:extLst>
              <a:ext uri="{FF2B5EF4-FFF2-40B4-BE49-F238E27FC236}">
                <a16:creationId xmlns:a16="http://schemas.microsoft.com/office/drawing/2014/main" id="{4B39A6F8-4615-4858-AEAE-49D3067DC05B}"/>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8" name="日付プレースホルダー 3">
            <a:extLst>
              <a:ext uri="{FF2B5EF4-FFF2-40B4-BE49-F238E27FC236}">
                <a16:creationId xmlns:a16="http://schemas.microsoft.com/office/drawing/2014/main" id="{F0131215-E6DD-47D9-8B59-CF246D731C6A}"/>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10" name="フッター プレースホルダー 2">
            <a:extLst>
              <a:ext uri="{FF2B5EF4-FFF2-40B4-BE49-F238E27FC236}">
                <a16:creationId xmlns:a16="http://schemas.microsoft.com/office/drawing/2014/main" id="{4E849CEE-6408-4968-A967-E577A6DB31E2}"/>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Hiroshi Harada, Ryota Okumura (Kyoto University)</a:t>
            </a:r>
          </a:p>
          <a:p>
            <a:r>
              <a:rPr lang="en-US" altLang="ja-JP" dirty="0"/>
              <a:t>                      </a:t>
            </a:r>
            <a:r>
              <a:rPr lang="en-US" altLang="ja-JP" dirty="0" err="1"/>
              <a:t>Takasmitsu</a:t>
            </a:r>
            <a:r>
              <a:rPr lang="en-US" altLang="ja-JP" dirty="0"/>
              <a:t> Hafuka(Lapis Technology)</a:t>
            </a:r>
          </a:p>
        </p:txBody>
      </p:sp>
      <p:sp>
        <p:nvSpPr>
          <p:cNvPr id="11" name="スライド番号プレースホルダー 3">
            <a:extLst>
              <a:ext uri="{FF2B5EF4-FFF2-40B4-BE49-F238E27FC236}">
                <a16:creationId xmlns:a16="http://schemas.microsoft.com/office/drawing/2014/main" id="{90D7D8BF-C991-4B3D-8B94-DCD2BCD5D462}"/>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6" name="日付プレースホルダー 3">
            <a:extLst>
              <a:ext uri="{FF2B5EF4-FFF2-40B4-BE49-F238E27FC236}">
                <a16:creationId xmlns:a16="http://schemas.microsoft.com/office/drawing/2014/main" id="{929F6CED-EE9C-442B-B550-0E762F1E2CAD}"/>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7" name="フッター プレースホルダー 2">
            <a:extLst>
              <a:ext uri="{FF2B5EF4-FFF2-40B4-BE49-F238E27FC236}">
                <a16:creationId xmlns:a16="http://schemas.microsoft.com/office/drawing/2014/main" id="{714CC96C-5179-4E5B-A0A2-E76F14A10045}"/>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Hiroshi Harada, Ryota Okumura (Kyoto University)</a:t>
            </a:r>
          </a:p>
          <a:p>
            <a:r>
              <a:rPr lang="en-US" altLang="ja-JP" dirty="0"/>
              <a:t>                      </a:t>
            </a:r>
            <a:r>
              <a:rPr lang="en-US" altLang="ja-JP" dirty="0" err="1"/>
              <a:t>Takasmitsu</a:t>
            </a:r>
            <a:r>
              <a:rPr lang="en-US" altLang="ja-JP" dirty="0"/>
              <a:t> Hafuka(Lapis Technology)</a:t>
            </a:r>
          </a:p>
        </p:txBody>
      </p:sp>
      <p:sp>
        <p:nvSpPr>
          <p:cNvPr id="8" name="スライド番号プレースホルダー 3">
            <a:extLst>
              <a:ext uri="{FF2B5EF4-FFF2-40B4-BE49-F238E27FC236}">
                <a16:creationId xmlns:a16="http://schemas.microsoft.com/office/drawing/2014/main" id="{2B1865FE-1586-4E34-8426-B217CC108B6F}"/>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802.15-20-0385-00-04aa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3" name="日付プレースホルダー 3">
            <a:extLst>
              <a:ext uri="{FF2B5EF4-FFF2-40B4-BE49-F238E27FC236}">
                <a16:creationId xmlns:a16="http://schemas.microsoft.com/office/drawing/2014/main" id="{6B4B79AF-4DDE-4520-B66C-0224792A3F86}"/>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15" name="フッター プレースホルダー 2">
            <a:extLst>
              <a:ext uri="{FF2B5EF4-FFF2-40B4-BE49-F238E27FC236}">
                <a16:creationId xmlns:a16="http://schemas.microsoft.com/office/drawing/2014/main" id="{3D3258ED-CB1C-4B08-B2CE-0501FD203306}"/>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Hiroshi Harada, Ryota Okumura (Kyoto University)</a:t>
            </a:r>
          </a:p>
          <a:p>
            <a:r>
              <a:rPr lang="en-US" altLang="ja-JP" dirty="0"/>
              <a:t>                      </a:t>
            </a:r>
            <a:r>
              <a:rPr lang="en-US" altLang="ja-JP" dirty="0" err="1"/>
              <a:t>Takasmitsu</a:t>
            </a:r>
            <a:r>
              <a:rPr lang="en-US" altLang="ja-JP" dirty="0"/>
              <a:t> Hafuka(Lapis Technology)</a:t>
            </a:r>
          </a:p>
        </p:txBody>
      </p:sp>
      <p:sp>
        <p:nvSpPr>
          <p:cNvPr id="16" name="スライド番号プレースホルダー 3">
            <a:extLst>
              <a:ext uri="{FF2B5EF4-FFF2-40B4-BE49-F238E27FC236}">
                <a16:creationId xmlns:a16="http://schemas.microsoft.com/office/drawing/2014/main" id="{E7FDAB77-171B-4E4B-99A9-9F78472A2DB6}"/>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685800" y="378280"/>
            <a:ext cx="1600200" cy="215444"/>
          </a:xfrm>
          <a:prstGeom prst="rect">
            <a:avLst/>
          </a:prstGeom>
        </p:spPr>
        <p:txBody>
          <a:bodyPr/>
          <a:lstStyle/>
          <a:p>
            <a:r>
              <a:rPr lang="en-001" altLang="ja-JP"/>
              <a:t>&lt;December,2020&gt;</a:t>
            </a:r>
            <a:endParaRPr lang="en-US" altLang="ja-JP" dirty="0"/>
          </a:p>
        </p:txBody>
      </p:sp>
      <p:sp>
        <p:nvSpPr>
          <p:cNvPr id="6" name="スライド番号プレースホルダー 5"/>
          <p:cNvSpPr>
            <a:spLocks noGrp="1"/>
          </p:cNvSpPr>
          <p:nvPr>
            <p:ph type="sldNum" sz="quarter" idx="4"/>
          </p:nvPr>
        </p:nvSpPr>
        <p:spPr>
          <a:xfrm>
            <a:off x="3995936" y="6475412"/>
            <a:ext cx="642678" cy="265955"/>
          </a:xfrm>
        </p:spPr>
        <p:txBody>
          <a:bodyPr/>
          <a:lstStyle/>
          <a:p>
            <a:r>
              <a:rPr lang="en-US" altLang="ja-JP" dirty="0"/>
              <a:t>Slide </a:t>
            </a:r>
            <a:fld id="{A6DDE607-0C69-4706-A6D7-4AC89CFAEDDB}" type="slidenum">
              <a:rPr lang="en-US" altLang="ja-JP" smtClean="0"/>
              <a:pPr/>
              <a:t>1</a:t>
            </a:fld>
            <a:endParaRPr lang="en-US" altLang="ja-JP" dirty="0"/>
          </a:p>
        </p:txBody>
      </p:sp>
      <p:sp>
        <p:nvSpPr>
          <p:cNvPr id="7" name="Rectangle 3"/>
          <p:cNvSpPr>
            <a:spLocks noChangeArrowheads="1"/>
          </p:cNvSpPr>
          <p:nvPr/>
        </p:nvSpPr>
        <p:spPr bwMode="auto">
          <a:xfrm>
            <a:off x="152400" y="609600"/>
            <a:ext cx="899160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Consolidated Technical Proposal for TG4aa JRE]</a:t>
            </a:r>
            <a:r>
              <a:rPr lang="en-US" altLang="ja-JP" sz="1600" dirty="0">
                <a:ea typeface="ＭＳ Ｐゴシック" charset="-128"/>
              </a:rPr>
              <a:t>	</a:t>
            </a:r>
          </a:p>
          <a:p>
            <a:r>
              <a:rPr lang="en-US" altLang="ja-JP" sz="1600" b="1" dirty="0">
                <a:ea typeface="ＭＳ Ｐゴシック" charset="-128"/>
              </a:rPr>
              <a:t>Date Submitted: [14th December, 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Hiroshi Harada, Ryota Okumura</a:t>
            </a:r>
            <a:r>
              <a:rPr lang="en-US" altLang="ja-JP" sz="1600" dirty="0">
                <a:ea typeface="ＭＳ Ｐゴシック" charset="-128"/>
              </a:rPr>
              <a:t>] Company [</a:t>
            </a:r>
            <a:r>
              <a:rPr lang="en-US" altLang="ja-JP" sz="1600" b="1" dirty="0">
                <a:ea typeface="ＭＳ Ｐゴシック" charset="-128"/>
              </a:rPr>
              <a:t>Kyoto University</a:t>
            </a:r>
            <a:r>
              <a:rPr lang="en-US" altLang="ja-JP" sz="1600" dirty="0">
                <a:ea typeface="ＭＳ Ｐゴシック" charset="-128"/>
              </a:rPr>
              <a:t>]</a:t>
            </a:r>
          </a:p>
          <a:p>
            <a:r>
              <a:rPr lang="ja-JP" altLang="en-US" sz="1600" dirty="0">
                <a:ea typeface="ＭＳ Ｐゴシック" charset="-128"/>
              </a:rPr>
              <a:t>　　　　 　</a:t>
            </a:r>
            <a:r>
              <a:rPr lang="en-US" altLang="ja-JP" sz="1600" dirty="0">
                <a:ea typeface="ＭＳ Ｐゴシック" charset="-128"/>
              </a:rPr>
              <a:t>[</a:t>
            </a:r>
            <a:r>
              <a:rPr lang="en-US" altLang="ja-JP" sz="1600" b="1" dirty="0">
                <a:ea typeface="ＭＳ Ｐゴシック" charset="-128"/>
              </a:rPr>
              <a:t>Takamitsu Hafuka</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 Kyoto University [</a:t>
            </a:r>
            <a:r>
              <a:rPr lang="en-US" altLang="ja-JP" sz="1600" b="1" dirty="0" err="1">
                <a:ea typeface="ＭＳ Ｐゴシック" charset="-128"/>
              </a:rPr>
              <a:t>Yoshidahonmachi</a:t>
            </a:r>
            <a:r>
              <a:rPr lang="en-US" altLang="ja-JP" sz="1600" b="1" dirty="0">
                <a:ea typeface="ＭＳ Ｐゴシック" charset="-128"/>
              </a:rPr>
              <a:t>, Sakyo-</a:t>
            </a:r>
            <a:r>
              <a:rPr lang="en-US" altLang="ja-JP" sz="1600" b="1" dirty="0" err="1">
                <a:ea typeface="ＭＳ Ｐゴシック" charset="-128"/>
              </a:rPr>
              <a:t>ku</a:t>
            </a:r>
            <a:r>
              <a:rPr lang="en-US" altLang="ja-JP" sz="1600" b="1" dirty="0">
                <a:ea typeface="ＭＳ Ｐゴシック" charset="-128"/>
              </a:rPr>
              <a:t>, Kyoto 606-8501 Japan</a:t>
            </a:r>
            <a:r>
              <a:rPr lang="en-US" altLang="ja-JP" sz="1600" dirty="0">
                <a:ea typeface="ＭＳ Ｐゴシック" charset="-128"/>
              </a:rPr>
              <a:t>]</a:t>
            </a:r>
          </a:p>
          <a:p>
            <a:r>
              <a:rPr lang="en-US" altLang="ja-JP" sz="1600" dirty="0">
                <a:ea typeface="ＭＳ Ｐゴシック" charset="-128"/>
              </a:rPr>
              <a:t>                Lapis Technology[</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+81-75-753-5318</a:t>
            </a:r>
            <a:r>
              <a:rPr lang="en-US" altLang="ja-JP" sz="1600" dirty="0">
                <a:ea typeface="ＭＳ Ｐゴシック" charset="-128"/>
              </a:rPr>
              <a:t>], FAX: [], E-Mail:[</a:t>
            </a:r>
            <a:r>
              <a:rPr lang="en-US" altLang="ja-JP" sz="1600" b="1" dirty="0" err="1">
                <a:ea typeface="ＭＳ Ｐゴシック" charset="-128"/>
              </a:rPr>
              <a:t>hiroshi.harada@i.kyoto-u.ac.jp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includes Technical Contributions toward the development the amendment of  IEEE Std 802.15.4-2020</a:t>
            </a:r>
            <a:r>
              <a:rPr lang="en-US" altLang="ja-JP" sz="1600" dirty="0">
                <a:ea typeface="ＭＳ Ｐゴシック" charset="-128"/>
              </a:rPr>
              <a: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a:t>
            </a:r>
            <a:r>
              <a:rPr lang="en-US" altLang="ja-JP" sz="1600" b="1" dirty="0">
                <a:ea typeface="ＭＳ Ｐゴシック" charset="-128"/>
              </a:rPr>
              <a:t>Consolidated</a:t>
            </a:r>
            <a:r>
              <a:rPr lang="en-US" altLang="ja-JP" sz="1600" dirty="0">
                <a:ea typeface="ＭＳ Ｐゴシック" charset="-128"/>
              </a:rPr>
              <a:t> </a:t>
            </a:r>
            <a:r>
              <a:rPr lang="en-US" altLang="ja-JP" sz="1600" b="1" dirty="0">
                <a:ea typeface="ＭＳ Ｐゴシック" charset="-128"/>
              </a:rPr>
              <a:t>Technical Proposal for TG4aa JRE</a:t>
            </a:r>
            <a:r>
              <a:rPr lang="en-US" altLang="ja-JP" sz="1600" dirty="0">
                <a:ea typeface="ＭＳ Ｐゴシック" charset="-128"/>
              </a:rPr>
              <a:t>.]</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フッター プレースホルダー 2">
            <a:extLst>
              <a:ext uri="{FF2B5EF4-FFF2-40B4-BE49-F238E27FC236}">
                <a16:creationId xmlns:a16="http://schemas.microsoft.com/office/drawing/2014/main" id="{BCF9A681-2926-49C3-8A64-16F02FD8D7A0}"/>
              </a:ext>
            </a:extLst>
          </p:cNvPr>
          <p:cNvSpPr>
            <a:spLocks noGrp="1"/>
          </p:cNvSpPr>
          <p:nvPr>
            <p:ph type="ftr" sz="quarter" idx="3"/>
          </p:nvPr>
        </p:nvSpPr>
        <p:spPr>
          <a:xfrm>
            <a:off x="5220072" y="6423722"/>
            <a:ext cx="3750568" cy="434277"/>
          </a:xfrm>
        </p:spPr>
        <p:txBody>
          <a:bodyPr/>
          <a:lstStyle>
            <a:lvl1pPr>
              <a:defRPr/>
            </a:lvl1pPr>
          </a:lstStyle>
          <a:p>
            <a:pPr algn="r"/>
            <a:r>
              <a:rPr lang="en-US" altLang="ja-JP" dirty="0"/>
              <a:t>Hiroshi Harada, Ryota Okumura (Kyoto University)                       </a:t>
            </a:r>
            <a:r>
              <a:rPr lang="en-US" altLang="ja-JP" dirty="0" err="1"/>
              <a:t>Takasmitsu</a:t>
            </a:r>
            <a:r>
              <a:rPr lang="en-US" altLang="ja-JP" dirty="0"/>
              <a:t> Hafuka(Lapis Technology)</a:t>
            </a:r>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33A76889-C988-7542-AA0E-6A5B9A29AA66}"/>
              </a:ext>
            </a:extLst>
          </p:cNvPr>
          <p:cNvSpPr>
            <a:spLocks noGrp="1"/>
          </p:cNvSpPr>
          <p:nvPr>
            <p:ph type="sldNum" sz="quarter" idx="4"/>
          </p:nvPr>
        </p:nvSpPr>
        <p:spPr>
          <a:xfrm>
            <a:off x="3995936" y="6475413"/>
            <a:ext cx="642678" cy="182562"/>
          </a:xfrm>
        </p:spPr>
        <p:txBody>
          <a:bodyPr/>
          <a:lstStyle/>
          <a:p>
            <a:r>
              <a:rPr lang="en-US" altLang="ja-JP" dirty="0"/>
              <a:t>Slide </a:t>
            </a:r>
            <a:fld id="{EED9155A-5036-44B5-A27C-97F620582CD6}" type="slidenum">
              <a:rPr lang="en-US" altLang="ja-JP" smtClean="0"/>
              <a:pPr/>
              <a:t>2</a:t>
            </a:fld>
            <a:endParaRPr lang="en-US" altLang="ja-JP" dirty="0"/>
          </a:p>
        </p:txBody>
      </p:sp>
      <p:sp>
        <p:nvSpPr>
          <p:cNvPr id="4" name="日付プレースホルダー 3">
            <a:extLst>
              <a:ext uri="{FF2B5EF4-FFF2-40B4-BE49-F238E27FC236}">
                <a16:creationId xmlns:a16="http://schemas.microsoft.com/office/drawing/2014/main" id="{B76B1786-75B8-C64B-97F3-739B0DD1C362}"/>
              </a:ext>
            </a:extLst>
          </p:cNvPr>
          <p:cNvSpPr>
            <a:spLocks noGrp="1"/>
          </p:cNvSpPr>
          <p:nvPr>
            <p:ph type="dt" sz="half" idx="2"/>
          </p:nvPr>
        </p:nvSpPr>
        <p:spPr>
          <a:xfrm>
            <a:off x="685800" y="378281"/>
            <a:ext cx="1600200" cy="215444"/>
          </a:xfrm>
          <a:prstGeom prst="rect">
            <a:avLst/>
          </a:prstGeom>
        </p:spPr>
        <p:txBody>
          <a:bodyPr/>
          <a:lstStyle/>
          <a:p>
            <a:r>
              <a:rPr lang="en-001" altLang="ja-JP"/>
              <a:t>&lt;December,2020&gt;</a:t>
            </a:r>
            <a:endParaRPr lang="en-US" altLang="ja-JP" dirty="0"/>
          </a:p>
        </p:txBody>
      </p:sp>
      <p:sp>
        <p:nvSpPr>
          <p:cNvPr id="6" name="Rectangle 2">
            <a:extLst>
              <a:ext uri="{FF2B5EF4-FFF2-40B4-BE49-F238E27FC236}">
                <a16:creationId xmlns:a16="http://schemas.microsoft.com/office/drawing/2014/main" id="{DDE071B7-9DF1-CF40-856E-6AFFE359BD41}"/>
              </a:ext>
            </a:extLst>
          </p:cNvPr>
          <p:cNvSpPr txBox="1">
            <a:spLocks noChangeArrowheads="1"/>
          </p:cNvSpPr>
          <p:nvPr/>
        </p:nvSpPr>
        <p:spPr>
          <a:xfrm>
            <a:off x="0" y="685800"/>
            <a:ext cx="9144000" cy="1066800"/>
          </a:xfrm>
          <a:prstGeom prst="rect">
            <a:avLst/>
          </a:prstGeom>
          <a:ln/>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800" kern="0" dirty="0"/>
              <a:t>Current SUN FSK options for Japan in IEEE 802.15.4</a:t>
            </a:r>
            <a:endParaRPr lang="ja-JP" altLang="ja-JP" sz="2800" kern="0" dirty="0"/>
          </a:p>
        </p:txBody>
      </p:sp>
      <p:graphicFrame>
        <p:nvGraphicFramePr>
          <p:cNvPr id="9" name="コンテンツ プレースホルダー 6">
            <a:extLst>
              <a:ext uri="{FF2B5EF4-FFF2-40B4-BE49-F238E27FC236}">
                <a16:creationId xmlns:a16="http://schemas.microsoft.com/office/drawing/2014/main" id="{28F774D8-A932-4BCF-91EE-14B0C738F2E0}"/>
              </a:ext>
            </a:extLst>
          </p:cNvPr>
          <p:cNvGraphicFramePr>
            <a:graphicFrameLocks/>
          </p:cNvGraphicFramePr>
          <p:nvPr>
            <p:extLst>
              <p:ext uri="{D42A27DB-BD31-4B8C-83A1-F6EECF244321}">
                <p14:modId xmlns:p14="http://schemas.microsoft.com/office/powerpoint/2010/main" val="4014578042"/>
              </p:ext>
            </p:extLst>
          </p:nvPr>
        </p:nvGraphicFramePr>
        <p:xfrm>
          <a:off x="179512" y="1556792"/>
          <a:ext cx="8496943" cy="3617554"/>
        </p:xfrm>
        <a:graphic>
          <a:graphicData uri="http://schemas.openxmlformats.org/drawingml/2006/table">
            <a:tbl>
              <a:tblPr firstRow="1" bandRow="1">
                <a:tableStyleId>{5940675A-B579-460E-94D1-54222C63F5DA}</a:tableStyleId>
              </a:tblPr>
              <a:tblGrid>
                <a:gridCol w="1224136">
                  <a:extLst>
                    <a:ext uri="{9D8B030D-6E8A-4147-A177-3AD203B41FA5}">
                      <a16:colId xmlns:a16="http://schemas.microsoft.com/office/drawing/2014/main" val="20000"/>
                    </a:ext>
                  </a:extLst>
                </a:gridCol>
                <a:gridCol w="957047">
                  <a:extLst>
                    <a:ext uri="{9D8B030D-6E8A-4147-A177-3AD203B41FA5}">
                      <a16:colId xmlns:a16="http://schemas.microsoft.com/office/drawing/2014/main" val="20001"/>
                    </a:ext>
                  </a:extLst>
                </a:gridCol>
                <a:gridCol w="789470">
                  <a:extLst>
                    <a:ext uri="{9D8B030D-6E8A-4147-A177-3AD203B41FA5}">
                      <a16:colId xmlns:a16="http://schemas.microsoft.com/office/drawing/2014/main" val="20002"/>
                    </a:ext>
                  </a:extLst>
                </a:gridCol>
                <a:gridCol w="789470">
                  <a:extLst>
                    <a:ext uri="{9D8B030D-6E8A-4147-A177-3AD203B41FA5}">
                      <a16:colId xmlns:a16="http://schemas.microsoft.com/office/drawing/2014/main" val="20003"/>
                    </a:ext>
                  </a:extLst>
                </a:gridCol>
                <a:gridCol w="789470">
                  <a:extLst>
                    <a:ext uri="{9D8B030D-6E8A-4147-A177-3AD203B41FA5}">
                      <a16:colId xmlns:a16="http://schemas.microsoft.com/office/drawing/2014/main" val="20004"/>
                    </a:ext>
                  </a:extLst>
                </a:gridCol>
                <a:gridCol w="789470">
                  <a:extLst>
                    <a:ext uri="{9D8B030D-6E8A-4147-A177-3AD203B41FA5}">
                      <a16:colId xmlns:a16="http://schemas.microsoft.com/office/drawing/2014/main" val="20005"/>
                    </a:ext>
                  </a:extLst>
                </a:gridCol>
                <a:gridCol w="789470">
                  <a:extLst>
                    <a:ext uri="{9D8B030D-6E8A-4147-A177-3AD203B41FA5}">
                      <a16:colId xmlns:a16="http://schemas.microsoft.com/office/drawing/2014/main" val="20006"/>
                    </a:ext>
                  </a:extLst>
                </a:gridCol>
                <a:gridCol w="789470">
                  <a:extLst>
                    <a:ext uri="{9D8B030D-6E8A-4147-A177-3AD203B41FA5}">
                      <a16:colId xmlns:a16="http://schemas.microsoft.com/office/drawing/2014/main" val="20007"/>
                    </a:ext>
                  </a:extLst>
                </a:gridCol>
                <a:gridCol w="789470">
                  <a:extLst>
                    <a:ext uri="{9D8B030D-6E8A-4147-A177-3AD203B41FA5}">
                      <a16:colId xmlns:a16="http://schemas.microsoft.com/office/drawing/2014/main" val="20008"/>
                    </a:ext>
                  </a:extLst>
                </a:gridCol>
                <a:gridCol w="789470">
                  <a:extLst>
                    <a:ext uri="{9D8B030D-6E8A-4147-A177-3AD203B41FA5}">
                      <a16:colId xmlns:a16="http://schemas.microsoft.com/office/drawing/2014/main" val="20009"/>
                    </a:ext>
                  </a:extLst>
                </a:gridCol>
              </a:tblGrid>
              <a:tr h="288032">
                <a:tc rowSpan="2">
                  <a:txBody>
                    <a:bodyPr/>
                    <a:lstStyle/>
                    <a:p>
                      <a:r>
                        <a:rPr kumimoji="1" lang="en-US" altLang="ja-JP" sz="1100" dirty="0"/>
                        <a:t>Frequency band</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8">
                  <a:txBody>
                    <a:bodyPr/>
                    <a:lstStyle/>
                    <a:p>
                      <a:r>
                        <a:rPr kumimoji="1" lang="en-US" altLang="ja-JP" sz="1100" dirty="0"/>
                        <a:t>Operating mode</a:t>
                      </a:r>
                      <a:endParaRPr kumimoji="1" lang="ja-JP" altLang="en-US" sz="11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38646">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tc>
                <a:tc>
                  <a:txBody>
                    <a:bodyPr/>
                    <a:lstStyle/>
                    <a:p>
                      <a:r>
                        <a:rPr kumimoji="1" lang="en-US" altLang="ja-JP" sz="1100" dirty="0"/>
                        <a:t>#4</a:t>
                      </a:r>
                      <a:endParaRPr kumimoji="1" lang="ja-JP" altLang="en-US" sz="1100" dirty="0"/>
                    </a:p>
                  </a:txBody>
                  <a:tcPr/>
                </a:tc>
                <a:tc>
                  <a:txBody>
                    <a:bodyPr/>
                    <a:lstStyle/>
                    <a:p>
                      <a:endParaRPr kumimoji="1" lang="ja-JP" altLang="en-US" sz="1100" b="1" dirty="0">
                        <a:solidFill>
                          <a:schemeClr val="accent6"/>
                        </a:solidFill>
                      </a:endParaRPr>
                    </a:p>
                  </a:txBody>
                  <a:tcPr>
                    <a:solidFill>
                      <a:schemeClr val="bg2"/>
                    </a:solidFill>
                  </a:tcPr>
                </a:tc>
                <a:tc>
                  <a:txBody>
                    <a:bodyPr/>
                    <a:lstStyle/>
                    <a:p>
                      <a:endParaRPr kumimoji="1" lang="ja-JP" altLang="en-US" sz="1100" b="1" dirty="0">
                        <a:solidFill>
                          <a:schemeClr val="accent6"/>
                        </a:solidFill>
                      </a:endParaRPr>
                    </a:p>
                  </a:txBody>
                  <a:tcPr>
                    <a:solidFill>
                      <a:schemeClr val="bg2"/>
                    </a:solidFill>
                  </a:tcPr>
                </a:tc>
                <a:tc>
                  <a:txBody>
                    <a:bodyPr/>
                    <a:lstStyle/>
                    <a:p>
                      <a:endParaRPr kumimoji="1" lang="ja-JP" altLang="en-US" sz="1100" b="1" dirty="0">
                        <a:solidFill>
                          <a:schemeClr val="accent6"/>
                        </a:solidFill>
                      </a:endParaRPr>
                    </a:p>
                  </a:txBody>
                  <a:tcPr>
                    <a:solidFill>
                      <a:schemeClr val="bg2"/>
                    </a:solidFill>
                  </a:tcPr>
                </a:tc>
                <a:tc>
                  <a:txBody>
                    <a:bodyPr/>
                    <a:lstStyle/>
                    <a:p>
                      <a:endParaRPr kumimoji="1" lang="ja-JP" altLang="en-US" sz="1100" b="1" dirty="0">
                        <a:solidFill>
                          <a:schemeClr val="accent6"/>
                        </a:solidFill>
                      </a:endParaRPr>
                    </a:p>
                  </a:txBody>
                  <a:tcPr>
                    <a:solidFill>
                      <a:schemeClr val="bg2"/>
                    </a:solidFill>
                  </a:tcPr>
                </a:tc>
                <a:extLst>
                  <a:ext uri="{0D108BD9-81ED-4DB2-BD59-A6C34878D82A}">
                    <a16:rowId xmlns:a16="http://schemas.microsoft.com/office/drawing/2014/main" val="10001"/>
                  </a:ext>
                </a:extLst>
              </a:tr>
              <a:tr h="541474">
                <a:tc rowSpan="5">
                  <a:txBody>
                    <a:bodyPr/>
                    <a:lstStyle/>
                    <a:p>
                      <a:r>
                        <a:rPr kumimoji="1" lang="en-US" altLang="ja-JP" sz="1100" dirty="0"/>
                        <a:t>920-928</a:t>
                      </a:r>
                    </a:p>
                    <a:p>
                      <a:r>
                        <a:rPr kumimoji="1" lang="en-US" altLang="ja-JP" sz="1100" dirty="0"/>
                        <a:t>MHz</a:t>
                      </a:r>
                    </a:p>
                    <a:p>
                      <a:endParaRPr kumimoji="1" lang="en-US" altLang="ja-JP" sz="1100" dirty="0"/>
                    </a:p>
                  </a:txBody>
                  <a:tcPr/>
                </a:tc>
                <a:tc>
                  <a:txBody>
                    <a:bodyPr/>
                    <a:lstStyle/>
                    <a:p>
                      <a:r>
                        <a:rPr kumimoji="1" lang="en-US" altLang="ja-JP" sz="1100" dirty="0"/>
                        <a:t>Data rate</a:t>
                      </a:r>
                    </a:p>
                    <a:p>
                      <a:r>
                        <a:rPr kumimoji="1" lang="en-US" altLang="ja-JP" sz="1100" dirty="0"/>
                        <a:t>(kb/s)</a:t>
                      </a:r>
                      <a:endParaRPr kumimoji="1" lang="ja-JP" altLang="en-US" sz="1100" dirty="0"/>
                    </a:p>
                  </a:txBody>
                  <a:tcPr/>
                </a:tc>
                <a:tc>
                  <a:txBody>
                    <a:bodyPr/>
                    <a:lstStyle/>
                    <a:p>
                      <a:r>
                        <a:rPr kumimoji="1" lang="en-US" altLang="ja-JP" sz="1100" dirty="0"/>
                        <a:t>50</a:t>
                      </a:r>
                      <a:endParaRPr kumimoji="1" lang="ja-JP" altLang="en-US" sz="1100" dirty="0"/>
                    </a:p>
                  </a:txBody>
                  <a:tcPr/>
                </a:tc>
                <a:tc>
                  <a:txBody>
                    <a:bodyPr/>
                    <a:lstStyle/>
                    <a:p>
                      <a:r>
                        <a:rPr kumimoji="1" lang="en-US" altLang="ja-JP" sz="1100" dirty="0"/>
                        <a:t>100</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tc>
                <a:tc>
                  <a:txBody>
                    <a:bodyPr/>
                    <a:lstStyle/>
                    <a:p>
                      <a:endParaRPr kumimoji="1" lang="ja-JP" altLang="en-US" sz="1100" b="1" dirty="0">
                        <a:solidFill>
                          <a:schemeClr val="accent6"/>
                        </a:solidFill>
                      </a:endParaRPr>
                    </a:p>
                  </a:txBody>
                  <a:tcPr>
                    <a:solidFill>
                      <a:schemeClr val="bg2"/>
                    </a:solidFill>
                  </a:tcPr>
                </a:tc>
                <a:tc>
                  <a:txBody>
                    <a:bodyPr/>
                    <a:lstStyle/>
                    <a:p>
                      <a:endParaRPr kumimoji="1" lang="ja-JP" altLang="en-US" sz="1100" b="1" dirty="0">
                        <a:solidFill>
                          <a:schemeClr val="accent6"/>
                        </a:solidFill>
                      </a:endParaRPr>
                    </a:p>
                  </a:txBody>
                  <a:tcPr>
                    <a:solidFill>
                      <a:schemeClr val="bg2"/>
                    </a:solidFill>
                  </a:tcPr>
                </a:tc>
                <a:tc>
                  <a:txBody>
                    <a:bodyPr/>
                    <a:lstStyle/>
                    <a:p>
                      <a:endParaRPr kumimoji="1" lang="ja-JP" altLang="en-US" sz="1100" b="1" dirty="0">
                        <a:solidFill>
                          <a:schemeClr val="accent6"/>
                        </a:solidFill>
                      </a:endParaRPr>
                    </a:p>
                  </a:txBody>
                  <a:tcPr>
                    <a:solidFill>
                      <a:schemeClr val="bg2"/>
                    </a:solidFill>
                  </a:tcPr>
                </a:tc>
                <a:tc>
                  <a:txBody>
                    <a:bodyPr/>
                    <a:lstStyle/>
                    <a:p>
                      <a:endParaRPr kumimoji="1" lang="ja-JP" altLang="en-US" sz="1100" b="1" dirty="0">
                        <a:solidFill>
                          <a:schemeClr val="accent6"/>
                        </a:solidFill>
                      </a:endParaRPr>
                    </a:p>
                  </a:txBody>
                  <a:tcPr>
                    <a:solidFill>
                      <a:schemeClr val="bg2"/>
                    </a:solidFill>
                  </a:tcPr>
                </a:tc>
                <a:extLst>
                  <a:ext uri="{0D108BD9-81ED-4DB2-BD59-A6C34878D82A}">
                    <a16:rowId xmlns:a16="http://schemas.microsoft.com/office/drawing/2014/main" val="10002"/>
                  </a:ext>
                </a:extLst>
              </a:tr>
              <a:tr h="434367">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100" dirty="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accent6"/>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accent6"/>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accent6"/>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accent6"/>
                        </a:solidFill>
                      </a:endParaRPr>
                    </a:p>
                  </a:txBody>
                  <a:tcPr>
                    <a:solidFill>
                      <a:schemeClr val="bg2"/>
                    </a:solidFill>
                  </a:tcPr>
                </a:tc>
                <a:extLst>
                  <a:ext uri="{0D108BD9-81ED-4DB2-BD59-A6C34878D82A}">
                    <a16:rowId xmlns:a16="http://schemas.microsoft.com/office/drawing/2014/main" val="10003"/>
                  </a:ext>
                </a:extLst>
              </a:tr>
              <a:tr h="605012">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0.33</a:t>
                      </a:r>
                      <a:endParaRPr kumimoji="1" lang="ja-JP" altLang="en-US" sz="1100" dirty="0"/>
                    </a:p>
                  </a:txBody>
                  <a:tcPr/>
                </a:tc>
                <a:tc>
                  <a:txBody>
                    <a:bodyPr/>
                    <a:lstStyle/>
                    <a:p>
                      <a:endParaRPr kumimoji="1" lang="ja-JP" altLang="en-US" sz="1100" b="1" dirty="0">
                        <a:solidFill>
                          <a:schemeClr val="accent6"/>
                        </a:solidFill>
                      </a:endParaRPr>
                    </a:p>
                  </a:txBody>
                  <a:tcPr>
                    <a:solidFill>
                      <a:schemeClr val="bg2"/>
                    </a:solidFill>
                  </a:tcPr>
                </a:tc>
                <a:tc>
                  <a:txBody>
                    <a:bodyPr/>
                    <a:lstStyle/>
                    <a:p>
                      <a:endParaRPr kumimoji="1" lang="ja-JP" altLang="en-US" sz="1100" b="1" dirty="0">
                        <a:solidFill>
                          <a:schemeClr val="accent6"/>
                        </a:solidFill>
                      </a:endParaRPr>
                    </a:p>
                  </a:txBody>
                  <a:tcPr>
                    <a:solidFill>
                      <a:schemeClr val="bg2"/>
                    </a:solidFill>
                  </a:tcPr>
                </a:tc>
                <a:tc>
                  <a:txBody>
                    <a:bodyPr/>
                    <a:lstStyle/>
                    <a:p>
                      <a:endParaRPr kumimoji="1" lang="ja-JP" altLang="en-US" sz="1100" b="1" dirty="0">
                        <a:solidFill>
                          <a:schemeClr val="accent6"/>
                        </a:solidFill>
                      </a:endParaRPr>
                    </a:p>
                  </a:txBody>
                  <a:tcPr>
                    <a:solidFill>
                      <a:schemeClr val="bg2"/>
                    </a:solidFill>
                  </a:tcPr>
                </a:tc>
                <a:tc>
                  <a:txBody>
                    <a:bodyPr/>
                    <a:lstStyle/>
                    <a:p>
                      <a:endParaRPr kumimoji="1" lang="ja-JP" altLang="en-US" sz="1100" b="1" dirty="0">
                        <a:solidFill>
                          <a:schemeClr val="accent6"/>
                        </a:solidFill>
                      </a:endParaRPr>
                    </a:p>
                  </a:txBody>
                  <a:tcPr>
                    <a:solidFill>
                      <a:schemeClr val="bg2"/>
                    </a:solidFill>
                  </a:tcPr>
                </a:tc>
                <a:extLst>
                  <a:ext uri="{0D108BD9-81ED-4DB2-BD59-A6C34878D82A}">
                    <a16:rowId xmlns:a16="http://schemas.microsoft.com/office/drawing/2014/main" val="10004"/>
                  </a:ext>
                </a:extLst>
              </a:tr>
              <a:tr h="775656">
                <a:tc vMerge="1">
                  <a:txBody>
                    <a:bodyPr/>
                    <a:lstStyle/>
                    <a:p>
                      <a:endParaRPr kumimoji="1" lang="ja-JP" altLang="en-US" sz="1100" dirty="0"/>
                    </a:p>
                  </a:txBody>
                  <a:tcPr/>
                </a:tc>
                <a:tc>
                  <a:txBody>
                    <a:bodyPr/>
                    <a:lstStyle/>
                    <a:p>
                      <a:r>
                        <a:rPr kumimoji="1" lang="en-US" altLang="ja-JP" sz="1100" dirty="0"/>
                        <a:t>Channel spacing</a:t>
                      </a:r>
                    </a:p>
                    <a:p>
                      <a:r>
                        <a:rPr kumimoji="1" lang="en-US" altLang="ja-JP" sz="1100" dirty="0"/>
                        <a:t>(kHz)</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tc>
                <a:tc>
                  <a:txBody>
                    <a:bodyPr/>
                    <a:lstStyle/>
                    <a:p>
                      <a:r>
                        <a:rPr kumimoji="1" lang="en-US" altLang="ja-JP" sz="1100" dirty="0"/>
                        <a:t>600</a:t>
                      </a:r>
                      <a:endParaRPr kumimoji="1" lang="ja-JP" altLang="en-US" sz="1100" dirty="0"/>
                    </a:p>
                  </a:txBody>
                  <a:tcPr/>
                </a:tc>
                <a:tc>
                  <a:txBody>
                    <a:bodyPr/>
                    <a:lstStyle/>
                    <a:p>
                      <a:r>
                        <a:rPr kumimoji="1" lang="en-US" altLang="ja-JP" sz="1100" dirty="0"/>
                        <a:t>600</a:t>
                      </a:r>
                      <a:endParaRPr kumimoji="1" lang="ja-JP" altLang="en-US" sz="1100" dirty="0"/>
                    </a:p>
                  </a:txBody>
                  <a:tcPr/>
                </a:tc>
                <a:tc>
                  <a:txBody>
                    <a:bodyPr/>
                    <a:lstStyle/>
                    <a:p>
                      <a:endParaRPr kumimoji="1" lang="ja-JP" altLang="en-US" sz="1100" b="1" dirty="0">
                        <a:solidFill>
                          <a:schemeClr val="accent6"/>
                        </a:solidFill>
                      </a:endParaRPr>
                    </a:p>
                  </a:txBody>
                  <a:tcPr>
                    <a:solidFill>
                      <a:schemeClr val="bg2"/>
                    </a:solidFill>
                  </a:tcPr>
                </a:tc>
                <a:tc>
                  <a:txBody>
                    <a:bodyPr/>
                    <a:lstStyle/>
                    <a:p>
                      <a:endParaRPr kumimoji="1" lang="en-US" altLang="ja-JP" sz="1100" b="1" dirty="0">
                        <a:solidFill>
                          <a:schemeClr val="accent6"/>
                        </a:solidFill>
                      </a:endParaRPr>
                    </a:p>
                  </a:txBody>
                  <a:tcPr>
                    <a:solidFill>
                      <a:schemeClr val="bg2"/>
                    </a:solidFill>
                  </a:tcPr>
                </a:tc>
                <a:tc>
                  <a:txBody>
                    <a:bodyPr/>
                    <a:lstStyle/>
                    <a:p>
                      <a:endParaRPr kumimoji="1" lang="en-US" altLang="ja-JP" sz="1100" b="1" dirty="0">
                        <a:solidFill>
                          <a:schemeClr val="accent6"/>
                        </a:solidFill>
                      </a:endParaRPr>
                    </a:p>
                  </a:txBody>
                  <a:tcPr>
                    <a:solidFill>
                      <a:schemeClr val="bg2"/>
                    </a:solidFill>
                  </a:tcPr>
                </a:tc>
                <a:tc>
                  <a:txBody>
                    <a:bodyPr/>
                    <a:lstStyle/>
                    <a:p>
                      <a:endParaRPr kumimoji="1" lang="en-US" altLang="ja-JP" sz="1100" b="1" dirty="0">
                        <a:solidFill>
                          <a:schemeClr val="accent6"/>
                        </a:solidFill>
                      </a:endParaRPr>
                    </a:p>
                  </a:txBody>
                  <a:tcPr>
                    <a:solidFill>
                      <a:schemeClr val="bg2"/>
                    </a:solidFill>
                  </a:tcPr>
                </a:tc>
                <a:extLst>
                  <a:ext uri="{0D108BD9-81ED-4DB2-BD59-A6C34878D82A}">
                    <a16:rowId xmlns:a16="http://schemas.microsoft.com/office/drawing/2014/main" val="10005"/>
                  </a:ext>
                </a:extLst>
              </a:tr>
              <a:tr h="434367">
                <a:tc vMerge="1">
                  <a:txBody>
                    <a:bodyPr/>
                    <a:lstStyle/>
                    <a:p>
                      <a:endParaRPr kumimoji="1" lang="ja-JP" altLang="en-US" sz="1100" dirty="0"/>
                    </a:p>
                  </a:txBody>
                  <a:tcPr/>
                </a:tc>
                <a:tc>
                  <a:txBody>
                    <a:bodyPr/>
                    <a:lstStyle/>
                    <a:p>
                      <a:r>
                        <a:rPr kumimoji="1" lang="en-US" altLang="ja-JP" sz="1100" dirty="0"/>
                        <a:t>Standard</a:t>
                      </a:r>
                      <a:endParaRPr kumimoji="1" lang="ja-JP" altLang="en-US" sz="1100" dirty="0"/>
                    </a:p>
                  </a:txBody>
                  <a:tcPr/>
                </a:tc>
                <a:tc gridSpan="4">
                  <a:txBody>
                    <a:bodyPr/>
                    <a:lstStyle/>
                    <a:p>
                      <a:r>
                        <a:rPr kumimoji="1" lang="en-US" altLang="ja-JP" sz="1100" dirty="0"/>
                        <a:t>802.15.4-2020 [1]</a:t>
                      </a:r>
                      <a:endParaRPr kumimoji="1" lang="ja-JP" altLang="en-US" sz="1100" dirty="0"/>
                    </a:p>
                  </a:txBody>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accent6"/>
                        </a:solidFill>
                      </a:endParaRPr>
                    </a:p>
                  </a:txBody>
                  <a:tcPr>
                    <a:solidFill>
                      <a:schemeClr val="bg2"/>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extLst>
                  <a:ext uri="{0D108BD9-81ED-4DB2-BD59-A6C34878D82A}">
                    <a16:rowId xmlns:a16="http://schemas.microsoft.com/office/drawing/2014/main" val="10006"/>
                  </a:ext>
                </a:extLst>
              </a:tr>
            </a:tbl>
          </a:graphicData>
        </a:graphic>
      </p:graphicFrame>
      <p:sp>
        <p:nvSpPr>
          <p:cNvPr id="7" name="フッター プレースホルダー 2">
            <a:extLst>
              <a:ext uri="{FF2B5EF4-FFF2-40B4-BE49-F238E27FC236}">
                <a16:creationId xmlns:a16="http://schemas.microsoft.com/office/drawing/2014/main" id="{B887AB3E-922A-4884-8F6D-D32C92FA8377}"/>
              </a:ext>
            </a:extLst>
          </p:cNvPr>
          <p:cNvSpPr>
            <a:spLocks noGrp="1"/>
          </p:cNvSpPr>
          <p:nvPr>
            <p:ph type="ftr" sz="quarter" idx="3"/>
          </p:nvPr>
        </p:nvSpPr>
        <p:spPr>
          <a:xfrm>
            <a:off x="5220072" y="6423722"/>
            <a:ext cx="3750568" cy="434277"/>
          </a:xfrm>
        </p:spPr>
        <p:txBody>
          <a:bodyPr/>
          <a:lstStyle>
            <a:lvl1pPr>
              <a:defRPr/>
            </a:lvl1pPr>
          </a:lstStyle>
          <a:p>
            <a:pPr algn="r"/>
            <a:r>
              <a:rPr lang="en-US" altLang="ja-JP" dirty="0"/>
              <a:t>Hiroshi Harada, Ryota Okumura (Kyoto University)                       </a:t>
            </a:r>
            <a:r>
              <a:rPr lang="en-US" altLang="ja-JP" dirty="0" err="1"/>
              <a:t>Takasmitsu</a:t>
            </a:r>
            <a:r>
              <a:rPr lang="en-US" altLang="ja-JP" dirty="0"/>
              <a:t> Hafuka(Lapis Technology)</a:t>
            </a:r>
          </a:p>
        </p:txBody>
      </p:sp>
    </p:spTree>
    <p:extLst>
      <p:ext uri="{BB962C8B-B14F-4D97-AF65-F5344CB8AC3E}">
        <p14:creationId xmlns:p14="http://schemas.microsoft.com/office/powerpoint/2010/main" val="680955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7C67BB7-2F39-3444-A3CA-C7AACFCDA639}"/>
              </a:ext>
            </a:extLst>
          </p:cNvPr>
          <p:cNvSpPr>
            <a:spLocks noGrp="1"/>
          </p:cNvSpPr>
          <p:nvPr>
            <p:ph type="sldNum" sz="quarter" idx="4"/>
          </p:nvPr>
        </p:nvSpPr>
        <p:spPr>
          <a:xfrm>
            <a:off x="3995936" y="6475413"/>
            <a:ext cx="642678" cy="288462"/>
          </a:xfrm>
        </p:spPr>
        <p:txBody>
          <a:bodyPr/>
          <a:lstStyle/>
          <a:p>
            <a:r>
              <a:rPr lang="en-US" altLang="ja-JP" dirty="0"/>
              <a:t>Slide </a:t>
            </a:r>
            <a:fld id="{EED9155A-5036-44B5-A27C-97F620582CD6}" type="slidenum">
              <a:rPr lang="en-US" altLang="ja-JP" smtClean="0"/>
              <a:pPr/>
              <a:t>3</a:t>
            </a:fld>
            <a:endParaRPr lang="en-US" altLang="ja-JP" dirty="0"/>
          </a:p>
        </p:txBody>
      </p:sp>
      <p:sp>
        <p:nvSpPr>
          <p:cNvPr id="4" name="日付プレースホルダー 3">
            <a:extLst>
              <a:ext uri="{FF2B5EF4-FFF2-40B4-BE49-F238E27FC236}">
                <a16:creationId xmlns:a16="http://schemas.microsoft.com/office/drawing/2014/main" id="{1822F34A-467A-4243-B08D-822A4D980AB6}"/>
              </a:ext>
            </a:extLst>
          </p:cNvPr>
          <p:cNvSpPr>
            <a:spLocks noGrp="1"/>
          </p:cNvSpPr>
          <p:nvPr>
            <p:ph type="dt" sz="half" idx="2"/>
          </p:nvPr>
        </p:nvSpPr>
        <p:spPr>
          <a:xfrm>
            <a:off x="685800" y="378281"/>
            <a:ext cx="1600200" cy="215444"/>
          </a:xfrm>
          <a:prstGeom prst="rect">
            <a:avLst/>
          </a:prstGeom>
        </p:spPr>
        <p:txBody>
          <a:bodyPr/>
          <a:lstStyle/>
          <a:p>
            <a:r>
              <a:rPr lang="en-001" altLang="ja-JP" dirty="0"/>
              <a:t>&lt;December,2020&gt;</a:t>
            </a:r>
            <a:endParaRPr lang="en-US" altLang="ja-JP" dirty="0"/>
          </a:p>
        </p:txBody>
      </p:sp>
      <p:graphicFrame>
        <p:nvGraphicFramePr>
          <p:cNvPr id="5" name="コンテンツ プレースホルダー 6">
            <a:extLst>
              <a:ext uri="{FF2B5EF4-FFF2-40B4-BE49-F238E27FC236}">
                <a16:creationId xmlns:a16="http://schemas.microsoft.com/office/drawing/2014/main" id="{E398F356-3882-FC49-92A9-EF580AA720BC}"/>
              </a:ext>
            </a:extLst>
          </p:cNvPr>
          <p:cNvGraphicFramePr>
            <a:graphicFrameLocks/>
          </p:cNvGraphicFramePr>
          <p:nvPr>
            <p:extLst>
              <p:ext uri="{D42A27DB-BD31-4B8C-83A1-F6EECF244321}">
                <p14:modId xmlns:p14="http://schemas.microsoft.com/office/powerpoint/2010/main" val="3170491356"/>
              </p:ext>
            </p:extLst>
          </p:nvPr>
        </p:nvGraphicFramePr>
        <p:xfrm>
          <a:off x="179512" y="1556792"/>
          <a:ext cx="8496943" cy="3771538"/>
        </p:xfrm>
        <a:graphic>
          <a:graphicData uri="http://schemas.openxmlformats.org/drawingml/2006/table">
            <a:tbl>
              <a:tblPr firstRow="1" bandRow="1">
                <a:tableStyleId>{5940675A-B579-460E-94D1-54222C63F5DA}</a:tableStyleId>
              </a:tblPr>
              <a:tblGrid>
                <a:gridCol w="1224136">
                  <a:extLst>
                    <a:ext uri="{9D8B030D-6E8A-4147-A177-3AD203B41FA5}">
                      <a16:colId xmlns:a16="http://schemas.microsoft.com/office/drawing/2014/main" val="20000"/>
                    </a:ext>
                  </a:extLst>
                </a:gridCol>
                <a:gridCol w="957047">
                  <a:extLst>
                    <a:ext uri="{9D8B030D-6E8A-4147-A177-3AD203B41FA5}">
                      <a16:colId xmlns:a16="http://schemas.microsoft.com/office/drawing/2014/main" val="20001"/>
                    </a:ext>
                  </a:extLst>
                </a:gridCol>
                <a:gridCol w="789470">
                  <a:extLst>
                    <a:ext uri="{9D8B030D-6E8A-4147-A177-3AD203B41FA5}">
                      <a16:colId xmlns:a16="http://schemas.microsoft.com/office/drawing/2014/main" val="20002"/>
                    </a:ext>
                  </a:extLst>
                </a:gridCol>
                <a:gridCol w="789470">
                  <a:extLst>
                    <a:ext uri="{9D8B030D-6E8A-4147-A177-3AD203B41FA5}">
                      <a16:colId xmlns:a16="http://schemas.microsoft.com/office/drawing/2014/main" val="20003"/>
                    </a:ext>
                  </a:extLst>
                </a:gridCol>
                <a:gridCol w="789470">
                  <a:extLst>
                    <a:ext uri="{9D8B030D-6E8A-4147-A177-3AD203B41FA5}">
                      <a16:colId xmlns:a16="http://schemas.microsoft.com/office/drawing/2014/main" val="20004"/>
                    </a:ext>
                  </a:extLst>
                </a:gridCol>
                <a:gridCol w="789470">
                  <a:extLst>
                    <a:ext uri="{9D8B030D-6E8A-4147-A177-3AD203B41FA5}">
                      <a16:colId xmlns:a16="http://schemas.microsoft.com/office/drawing/2014/main" val="20005"/>
                    </a:ext>
                  </a:extLst>
                </a:gridCol>
                <a:gridCol w="789470">
                  <a:extLst>
                    <a:ext uri="{9D8B030D-6E8A-4147-A177-3AD203B41FA5}">
                      <a16:colId xmlns:a16="http://schemas.microsoft.com/office/drawing/2014/main" val="20006"/>
                    </a:ext>
                  </a:extLst>
                </a:gridCol>
                <a:gridCol w="789470">
                  <a:extLst>
                    <a:ext uri="{9D8B030D-6E8A-4147-A177-3AD203B41FA5}">
                      <a16:colId xmlns:a16="http://schemas.microsoft.com/office/drawing/2014/main" val="20007"/>
                    </a:ext>
                  </a:extLst>
                </a:gridCol>
                <a:gridCol w="789470">
                  <a:extLst>
                    <a:ext uri="{9D8B030D-6E8A-4147-A177-3AD203B41FA5}">
                      <a16:colId xmlns:a16="http://schemas.microsoft.com/office/drawing/2014/main" val="20008"/>
                    </a:ext>
                  </a:extLst>
                </a:gridCol>
                <a:gridCol w="789470">
                  <a:extLst>
                    <a:ext uri="{9D8B030D-6E8A-4147-A177-3AD203B41FA5}">
                      <a16:colId xmlns:a16="http://schemas.microsoft.com/office/drawing/2014/main" val="20009"/>
                    </a:ext>
                  </a:extLst>
                </a:gridCol>
              </a:tblGrid>
              <a:tr h="288032">
                <a:tc rowSpan="2">
                  <a:txBody>
                    <a:bodyPr/>
                    <a:lstStyle/>
                    <a:p>
                      <a:r>
                        <a:rPr kumimoji="1" lang="en-US" altLang="ja-JP" sz="1100" dirty="0"/>
                        <a:t>Frequency band</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8">
                  <a:txBody>
                    <a:bodyPr/>
                    <a:lstStyle/>
                    <a:p>
                      <a:r>
                        <a:rPr kumimoji="1" lang="en-US" altLang="ja-JP" sz="1100" dirty="0"/>
                        <a:t>Operating mode</a:t>
                      </a:r>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38646">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#2</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#3</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#4</a:t>
                      </a:r>
                      <a:endParaRPr kumimoji="1" lang="ja-JP" altLang="en-US" sz="1100" dirty="0"/>
                    </a:p>
                  </a:txBody>
                  <a:tcPr>
                    <a:lnR w="38100" cap="flat" cmpd="sng" algn="ctr">
                      <a:solidFill>
                        <a:schemeClr val="accent6"/>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en-US" altLang="ja-JP" sz="1100" b="1">
                          <a:solidFill>
                            <a:schemeClr val="accent6"/>
                          </a:solidFill>
                        </a:rPr>
                        <a:t>#XX</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T w="38100" cap="flat" cmpd="sng" algn="ctr">
                      <a:solidFill>
                        <a:schemeClr val="accent6"/>
                      </a:solidFill>
                      <a:prstDash val="solid"/>
                      <a:round/>
                      <a:headEnd type="none" w="med" len="med"/>
                      <a:tailEnd type="none" w="med" len="med"/>
                    </a:lnT>
                  </a:tcPr>
                </a:tc>
                <a:tc>
                  <a:txBody>
                    <a:bodyPr/>
                    <a:lstStyle/>
                    <a:p>
                      <a:r>
                        <a:rPr kumimoji="1" lang="en-US" altLang="ja-JP" sz="1100" b="1">
                          <a:solidFill>
                            <a:schemeClr val="accent6"/>
                          </a:solidFill>
                        </a:rPr>
                        <a:t>#XX</a:t>
                      </a:r>
                      <a:endParaRPr kumimoji="1" lang="ja-JP" altLang="en-US" sz="1100" b="1" dirty="0">
                        <a:solidFill>
                          <a:schemeClr val="accent6"/>
                        </a:solidFill>
                      </a:endParaRPr>
                    </a:p>
                  </a:txBody>
                  <a:tcPr>
                    <a:lnT w="38100" cap="flat" cmpd="sng" algn="ctr">
                      <a:solidFill>
                        <a:schemeClr val="accent6"/>
                      </a:solidFill>
                      <a:prstDash val="solid"/>
                      <a:round/>
                      <a:headEnd type="none" w="med" len="med"/>
                      <a:tailEnd type="none" w="med" len="med"/>
                    </a:lnT>
                  </a:tcPr>
                </a:tc>
                <a:tc>
                  <a:txBody>
                    <a:bodyPr/>
                    <a:lstStyle/>
                    <a:p>
                      <a:r>
                        <a:rPr kumimoji="1" lang="en-US" altLang="ja-JP" sz="1100" b="1">
                          <a:solidFill>
                            <a:schemeClr val="accent6"/>
                          </a:solidFill>
                        </a:rPr>
                        <a:t>#XX</a:t>
                      </a:r>
                      <a:endParaRPr kumimoji="1" lang="ja-JP" altLang="en-US" sz="1100" b="1" dirty="0">
                        <a:solidFill>
                          <a:schemeClr val="accent6"/>
                        </a:solidFill>
                      </a:endParaRPr>
                    </a:p>
                  </a:txBody>
                  <a:tcPr>
                    <a:lnT w="38100" cap="flat" cmpd="sng" algn="ctr">
                      <a:solidFill>
                        <a:schemeClr val="accent6"/>
                      </a:solidFill>
                      <a:prstDash val="solid"/>
                      <a:round/>
                      <a:headEnd type="none" w="med" len="med"/>
                      <a:tailEnd type="none" w="med" len="med"/>
                    </a:lnT>
                  </a:tcPr>
                </a:tc>
                <a:tc>
                  <a:txBody>
                    <a:bodyPr/>
                    <a:lstStyle/>
                    <a:p>
                      <a:r>
                        <a:rPr kumimoji="1" lang="en-US" altLang="ja-JP" sz="1100" b="1">
                          <a:solidFill>
                            <a:schemeClr val="accent6"/>
                          </a:solidFill>
                        </a:rPr>
                        <a:t>#XX</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lnT w="38100" cap="flat" cmpd="sng" algn="ctr">
                      <a:solidFill>
                        <a:schemeClr val="accent6"/>
                      </a:solidFill>
                      <a:prstDash val="solid"/>
                      <a:round/>
                      <a:headEnd type="none" w="med" len="med"/>
                      <a:tailEnd type="none" w="med" len="med"/>
                    </a:lnT>
                  </a:tcPr>
                </a:tc>
                <a:extLst>
                  <a:ext uri="{0D108BD9-81ED-4DB2-BD59-A6C34878D82A}">
                    <a16:rowId xmlns:a16="http://schemas.microsoft.com/office/drawing/2014/main" val="10001"/>
                  </a:ext>
                </a:extLst>
              </a:tr>
              <a:tr h="541474">
                <a:tc rowSpan="5">
                  <a:txBody>
                    <a:bodyPr/>
                    <a:lstStyle/>
                    <a:p>
                      <a:r>
                        <a:rPr kumimoji="1" lang="en-US" altLang="ja-JP" sz="1100" dirty="0"/>
                        <a:t>920-928</a:t>
                      </a:r>
                    </a:p>
                    <a:p>
                      <a:r>
                        <a:rPr kumimoji="1" lang="en-US" altLang="ja-JP" sz="1100" dirty="0"/>
                        <a:t>MHz</a:t>
                      </a:r>
                    </a:p>
                    <a:p>
                      <a:endParaRPr kumimoji="1" lang="en-US" altLang="ja-JP" sz="1100" dirty="0"/>
                    </a:p>
                  </a:txBody>
                  <a:tcPr/>
                </a:tc>
                <a:tc>
                  <a:txBody>
                    <a:bodyPr/>
                    <a:lstStyle/>
                    <a:p>
                      <a:r>
                        <a:rPr kumimoji="1" lang="en-US" altLang="ja-JP" sz="1100" dirty="0"/>
                        <a:t>Data rate</a:t>
                      </a:r>
                    </a:p>
                    <a:p>
                      <a:r>
                        <a:rPr kumimoji="1" lang="en-US" altLang="ja-JP" sz="1100" dirty="0"/>
                        <a:t>(kb/s)</a:t>
                      </a:r>
                      <a:endParaRPr kumimoji="1" lang="ja-JP" altLang="en-US" sz="1100" dirty="0"/>
                    </a:p>
                  </a:txBody>
                  <a:tcPr/>
                </a:tc>
                <a:tc>
                  <a:txBody>
                    <a:bodyPr/>
                    <a:lstStyle/>
                    <a:p>
                      <a:r>
                        <a:rPr kumimoji="1" lang="en-US" altLang="ja-JP" sz="1100" dirty="0"/>
                        <a:t>50</a:t>
                      </a:r>
                      <a:endParaRPr kumimoji="1" lang="ja-JP" altLang="en-US" sz="1100" dirty="0"/>
                    </a:p>
                  </a:txBody>
                  <a:tcPr/>
                </a:tc>
                <a:tc>
                  <a:txBody>
                    <a:bodyPr/>
                    <a:lstStyle/>
                    <a:p>
                      <a:r>
                        <a:rPr kumimoji="1" lang="en-US" altLang="ja-JP" sz="1100" dirty="0"/>
                        <a:t>100</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a:solidFill>
                            <a:schemeClr val="accent6"/>
                          </a:solidFill>
                        </a:rPr>
                        <a:t>400</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a:solidFill>
                            <a:schemeClr val="accent6"/>
                          </a:solidFill>
                        </a:rPr>
                        <a:t>600</a:t>
                      </a:r>
                      <a:endParaRPr kumimoji="1" lang="ja-JP" altLang="en-US" sz="1100" b="1" dirty="0">
                        <a:solidFill>
                          <a:schemeClr val="accent6"/>
                        </a:solidFill>
                      </a:endParaRPr>
                    </a:p>
                  </a:txBody>
                  <a:tcPr/>
                </a:tc>
                <a:tc>
                  <a:txBody>
                    <a:bodyPr/>
                    <a:lstStyle/>
                    <a:p>
                      <a:r>
                        <a:rPr kumimoji="1" lang="en-US" altLang="ja-JP" sz="1100" b="1">
                          <a:solidFill>
                            <a:schemeClr val="accent6"/>
                          </a:solidFill>
                        </a:rPr>
                        <a:t>600</a:t>
                      </a:r>
                      <a:endParaRPr kumimoji="1" lang="ja-JP" altLang="en-US" sz="1100" b="1" dirty="0">
                        <a:solidFill>
                          <a:schemeClr val="accent6"/>
                        </a:solidFill>
                      </a:endParaRPr>
                    </a:p>
                  </a:txBody>
                  <a:tcPr/>
                </a:tc>
                <a:tc>
                  <a:txBody>
                    <a:bodyPr/>
                    <a:lstStyle/>
                    <a:p>
                      <a:r>
                        <a:rPr kumimoji="1" lang="en-US" altLang="ja-JP" sz="1100" b="1">
                          <a:solidFill>
                            <a:schemeClr val="accent6"/>
                          </a:solidFill>
                        </a:rPr>
                        <a:t>800</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2"/>
                  </a:ext>
                </a:extLst>
              </a:tr>
              <a:tr h="434367">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100" dirty="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p>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2-FSK</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2-FSK</a:t>
                      </a:r>
                      <a:endParaRPr kumimoji="1" lang="ja-JP" altLang="en-US" sz="1100" b="1" dirty="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4-FSK</a:t>
                      </a:r>
                      <a:endParaRPr kumimoji="1" lang="ja-JP" altLang="en-US" sz="1100" b="1" dirty="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4-FSK</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3"/>
                  </a:ext>
                </a:extLst>
              </a:tr>
              <a:tr h="605012">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0.33</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a:solidFill>
                            <a:schemeClr val="accent6"/>
                          </a:solidFill>
                        </a:rPr>
                        <a:t>0.5</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a:solidFill>
                            <a:schemeClr val="accent6"/>
                          </a:solidFill>
                        </a:rPr>
                        <a:t>0.4</a:t>
                      </a:r>
                      <a:endParaRPr kumimoji="1" lang="ja-JP" altLang="en-US" sz="1100" b="1" dirty="0">
                        <a:solidFill>
                          <a:schemeClr val="accent6"/>
                        </a:solidFill>
                      </a:endParaRPr>
                    </a:p>
                  </a:txBody>
                  <a:tcPr/>
                </a:tc>
                <a:tc>
                  <a:txBody>
                    <a:bodyPr/>
                    <a:lstStyle/>
                    <a:p>
                      <a:r>
                        <a:rPr kumimoji="1" lang="en-US" altLang="ja-JP" sz="1100" b="1">
                          <a:solidFill>
                            <a:schemeClr val="accent6"/>
                          </a:solidFill>
                        </a:rPr>
                        <a:t>0.5</a:t>
                      </a:r>
                      <a:endParaRPr kumimoji="1" lang="ja-JP" altLang="en-US" sz="1100" b="1" dirty="0">
                        <a:solidFill>
                          <a:schemeClr val="accent6"/>
                        </a:solidFill>
                      </a:endParaRPr>
                    </a:p>
                  </a:txBody>
                  <a:tcPr/>
                </a:tc>
                <a:tc>
                  <a:txBody>
                    <a:bodyPr/>
                    <a:lstStyle/>
                    <a:p>
                      <a:r>
                        <a:rPr kumimoji="1" lang="en-US" altLang="ja-JP" sz="1100" b="1">
                          <a:solidFill>
                            <a:schemeClr val="accent6"/>
                          </a:solidFill>
                        </a:rPr>
                        <a:t>0.33</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4"/>
                  </a:ext>
                </a:extLst>
              </a:tr>
              <a:tr h="775656">
                <a:tc vMerge="1">
                  <a:txBody>
                    <a:bodyPr/>
                    <a:lstStyle/>
                    <a:p>
                      <a:endParaRPr kumimoji="1" lang="ja-JP" altLang="en-US" sz="1100" dirty="0"/>
                    </a:p>
                  </a:txBody>
                  <a:tcPr/>
                </a:tc>
                <a:tc>
                  <a:txBody>
                    <a:bodyPr/>
                    <a:lstStyle/>
                    <a:p>
                      <a:r>
                        <a:rPr kumimoji="1" lang="en-US" altLang="ja-JP" sz="1100" dirty="0"/>
                        <a:t>Channel spacing</a:t>
                      </a:r>
                    </a:p>
                    <a:p>
                      <a:r>
                        <a:rPr kumimoji="1" lang="en-US" altLang="ja-JP" sz="1100" dirty="0"/>
                        <a:t>(kHz)</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tc>
                <a:tc>
                  <a:txBody>
                    <a:bodyPr/>
                    <a:lstStyle/>
                    <a:p>
                      <a:r>
                        <a:rPr kumimoji="1" lang="en-US" altLang="ja-JP" sz="1100" dirty="0"/>
                        <a:t>600</a:t>
                      </a:r>
                      <a:endParaRPr kumimoji="1" lang="ja-JP" altLang="en-US" sz="1100" dirty="0"/>
                    </a:p>
                  </a:txBody>
                  <a:tcPr/>
                </a:tc>
                <a:tc>
                  <a:txBody>
                    <a:bodyPr/>
                    <a:lstStyle/>
                    <a:p>
                      <a:r>
                        <a:rPr kumimoji="1" lang="en-US" altLang="ja-JP" sz="1100" dirty="0"/>
                        <a:t>600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a:solidFill>
                            <a:schemeClr val="accent6"/>
                          </a:solidFill>
                        </a:rPr>
                        <a:t>200 * N</a:t>
                      </a:r>
                    </a:p>
                    <a:p>
                      <a:endParaRPr kumimoji="1" lang="en-US" altLang="ja-JP" sz="1100" b="1">
                        <a:solidFill>
                          <a:schemeClr val="accent6"/>
                        </a:solidFill>
                      </a:endParaRPr>
                    </a:p>
                    <a:p>
                      <a:r>
                        <a:rPr kumimoji="1" lang="en-US" altLang="ja-JP" sz="1100" b="1">
                          <a:solidFill>
                            <a:schemeClr val="accent6"/>
                          </a:solidFill>
                        </a:rPr>
                        <a:t>1≦N≦5 [2]</a:t>
                      </a:r>
                    </a:p>
                    <a:p>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a:solidFill>
                            <a:schemeClr val="accent6"/>
                          </a:solidFill>
                        </a:rPr>
                        <a:t>200 * N</a:t>
                      </a:r>
                    </a:p>
                    <a:p>
                      <a:endParaRPr kumimoji="1" lang="en-US" altLang="ja-JP" sz="1100" b="1">
                        <a:solidFill>
                          <a:schemeClr val="accent6"/>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1≦N≦5 [2]</a:t>
                      </a:r>
                    </a:p>
                    <a:p>
                      <a:endParaRPr kumimoji="1" lang="en-US" altLang="ja-JP" sz="1100" b="1" dirty="0">
                        <a:solidFill>
                          <a:schemeClr val="accent6"/>
                        </a:solidFill>
                      </a:endParaRPr>
                    </a:p>
                  </a:txBody>
                  <a:tcPr/>
                </a:tc>
                <a:tc>
                  <a:txBody>
                    <a:bodyPr/>
                    <a:lstStyle/>
                    <a:p>
                      <a:r>
                        <a:rPr kumimoji="1" lang="en-US" altLang="ja-JP" sz="1100" b="1">
                          <a:solidFill>
                            <a:schemeClr val="accent6"/>
                          </a:solidFill>
                        </a:rPr>
                        <a:t>200 * N</a:t>
                      </a:r>
                    </a:p>
                    <a:p>
                      <a:endParaRPr kumimoji="1" lang="en-US" altLang="ja-JP" sz="1100" b="1">
                        <a:solidFill>
                          <a:schemeClr val="accent6"/>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1≦N≦5 [2]</a:t>
                      </a:r>
                    </a:p>
                    <a:p>
                      <a:endParaRPr kumimoji="1" lang="en-US" altLang="ja-JP" sz="1100" b="1" dirty="0">
                        <a:solidFill>
                          <a:schemeClr val="accent6"/>
                        </a:solidFill>
                      </a:endParaRPr>
                    </a:p>
                  </a:txBody>
                  <a:tcPr/>
                </a:tc>
                <a:tc>
                  <a:txBody>
                    <a:bodyPr/>
                    <a:lstStyle/>
                    <a:p>
                      <a:r>
                        <a:rPr kumimoji="1" lang="en-US" altLang="ja-JP" sz="1100" b="1">
                          <a:solidFill>
                            <a:schemeClr val="accent6"/>
                          </a:solidFill>
                        </a:rPr>
                        <a:t>200 * N</a:t>
                      </a:r>
                    </a:p>
                    <a:p>
                      <a:endParaRPr kumimoji="1" lang="en-US" altLang="ja-JP" sz="1100" b="1">
                        <a:solidFill>
                          <a:schemeClr val="accent6"/>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1≦N≦5 [2]</a:t>
                      </a:r>
                    </a:p>
                    <a:p>
                      <a:endParaRPr kumimoji="1" lang="en-US" altLang="ja-JP"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5"/>
                  </a:ext>
                </a:extLst>
              </a:tr>
              <a:tr h="434367">
                <a:tc vMerge="1">
                  <a:txBody>
                    <a:bodyPr/>
                    <a:lstStyle/>
                    <a:p>
                      <a:endParaRPr kumimoji="1" lang="ja-JP" altLang="en-US" sz="1100" dirty="0"/>
                    </a:p>
                  </a:txBody>
                  <a:tcPr/>
                </a:tc>
                <a:tc>
                  <a:txBody>
                    <a:bodyPr/>
                    <a:lstStyle/>
                    <a:p>
                      <a:r>
                        <a:rPr kumimoji="1" lang="en-US" altLang="ja-JP" sz="1100" dirty="0"/>
                        <a:t>Standard</a:t>
                      </a:r>
                      <a:endParaRPr kumimoji="1" lang="ja-JP" altLang="en-US" sz="1100" dirty="0"/>
                    </a:p>
                  </a:txBody>
                  <a:tcPr/>
                </a:tc>
                <a:tc gridSpan="4">
                  <a:txBody>
                    <a:bodyPr/>
                    <a:lstStyle/>
                    <a:p>
                      <a:r>
                        <a:rPr kumimoji="1" lang="en-US" altLang="ja-JP" sz="1100" dirty="0"/>
                        <a:t>802.15.4-2020 [1]</a:t>
                      </a:r>
                      <a:endParaRPr kumimoji="1" lang="ja-JP" altLang="en-US" sz="1100" dirty="0"/>
                    </a:p>
                  </a:txBody>
                  <a:tcPr>
                    <a:lnR w="38100" cap="flat" cmpd="sng" algn="ctr">
                      <a:solidFill>
                        <a:schemeClr val="accent6"/>
                      </a:solidFill>
                      <a:prstDash val="solid"/>
                      <a:round/>
                      <a:headEnd type="none" w="med" len="med"/>
                      <a:tailEnd type="none" w="med" len="med"/>
                    </a:lnR>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accent6"/>
                          </a:solidFill>
                        </a:rPr>
                        <a:t>Proposed</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extLst>
                  <a:ext uri="{0D108BD9-81ED-4DB2-BD59-A6C34878D82A}">
                    <a16:rowId xmlns:a16="http://schemas.microsoft.com/office/drawing/2014/main" val="10006"/>
                  </a:ext>
                </a:extLst>
              </a:tr>
            </a:tbl>
          </a:graphicData>
        </a:graphic>
      </p:graphicFrame>
      <p:sp>
        <p:nvSpPr>
          <p:cNvPr id="6" name="テキスト ボックス 5">
            <a:extLst>
              <a:ext uri="{FF2B5EF4-FFF2-40B4-BE49-F238E27FC236}">
                <a16:creationId xmlns:a16="http://schemas.microsoft.com/office/drawing/2014/main" id="{97B08EB1-7DD4-A04A-A6E5-8E642CF3B0B4}"/>
              </a:ext>
            </a:extLst>
          </p:cNvPr>
          <p:cNvSpPr txBox="1"/>
          <p:nvPr/>
        </p:nvSpPr>
        <p:spPr>
          <a:xfrm>
            <a:off x="5508103" y="6073618"/>
            <a:ext cx="3168352" cy="276999"/>
          </a:xfrm>
          <a:prstGeom prst="rect">
            <a:avLst/>
          </a:prstGeom>
          <a:noFill/>
        </p:spPr>
        <p:txBody>
          <a:bodyPr wrap="square" rtlCol="0">
            <a:spAutoFit/>
          </a:bodyPr>
          <a:lstStyle/>
          <a:p>
            <a:pPr algn="r"/>
            <a:r>
              <a:rPr kumimoji="1" lang="en-US" altLang="ja-JP" dirty="0">
                <a:latin typeface="+mn-lt"/>
              </a:rPr>
              <a:t>Note: N is integer number</a:t>
            </a:r>
            <a:endParaRPr kumimoji="1" lang="ja-JP" altLang="en-US" dirty="0">
              <a:latin typeface="+mn-lt"/>
            </a:endParaRPr>
          </a:p>
        </p:txBody>
      </p:sp>
      <p:sp>
        <p:nvSpPr>
          <p:cNvPr id="7" name="Rectangle 2">
            <a:extLst>
              <a:ext uri="{FF2B5EF4-FFF2-40B4-BE49-F238E27FC236}">
                <a16:creationId xmlns:a16="http://schemas.microsoft.com/office/drawing/2014/main" id="{BE5ECDBD-09ED-224E-B561-ED15A3A6E824}"/>
              </a:ext>
            </a:extLst>
          </p:cNvPr>
          <p:cNvSpPr txBox="1">
            <a:spLocks noChangeArrowheads="1"/>
          </p:cNvSpPr>
          <p:nvPr/>
        </p:nvSpPr>
        <p:spPr>
          <a:xfrm>
            <a:off x="685800" y="685800"/>
            <a:ext cx="7772400" cy="1066800"/>
          </a:xfrm>
          <a:prstGeom prst="rect">
            <a:avLst/>
          </a:prstGeom>
          <a:ln/>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kern="0" dirty="0"/>
              <a:t>Consolidated Proposals</a:t>
            </a:r>
            <a:endParaRPr lang="ja-JP" altLang="ja-JP" sz="3200" kern="0" dirty="0"/>
          </a:p>
        </p:txBody>
      </p:sp>
      <p:sp>
        <p:nvSpPr>
          <p:cNvPr id="9" name="フッター プレースホルダー 2">
            <a:extLst>
              <a:ext uri="{FF2B5EF4-FFF2-40B4-BE49-F238E27FC236}">
                <a16:creationId xmlns:a16="http://schemas.microsoft.com/office/drawing/2014/main" id="{C1912544-C610-4E1C-9D55-1819A24BBC82}"/>
              </a:ext>
            </a:extLst>
          </p:cNvPr>
          <p:cNvSpPr>
            <a:spLocks noGrp="1"/>
          </p:cNvSpPr>
          <p:nvPr>
            <p:ph type="ftr" sz="quarter" idx="3"/>
          </p:nvPr>
        </p:nvSpPr>
        <p:spPr>
          <a:xfrm>
            <a:off x="5220072" y="6423722"/>
            <a:ext cx="3750568" cy="434277"/>
          </a:xfrm>
        </p:spPr>
        <p:txBody>
          <a:bodyPr/>
          <a:lstStyle>
            <a:lvl1pPr>
              <a:defRPr/>
            </a:lvl1pPr>
          </a:lstStyle>
          <a:p>
            <a:pPr algn="r"/>
            <a:r>
              <a:rPr lang="en-US" altLang="ja-JP" dirty="0"/>
              <a:t>Hiroshi Harada, Ryota Okumura (Kyoto University)                       </a:t>
            </a:r>
            <a:r>
              <a:rPr lang="en-US" altLang="ja-JP" dirty="0" err="1"/>
              <a:t>Takasmitsu</a:t>
            </a:r>
            <a:r>
              <a:rPr lang="en-US" altLang="ja-JP" dirty="0"/>
              <a:t> Hafuka(Lapis Technology)</a:t>
            </a:r>
          </a:p>
        </p:txBody>
      </p:sp>
    </p:spTree>
    <p:extLst>
      <p:ext uri="{BB962C8B-B14F-4D97-AF65-F5344CB8AC3E}">
        <p14:creationId xmlns:p14="http://schemas.microsoft.com/office/powerpoint/2010/main" val="2351261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1F6EC574-DAD9-46E4-97E3-7E0F66CFA932}"/>
              </a:ext>
            </a:extLst>
          </p:cNvPr>
          <p:cNvSpPr>
            <a:spLocks noGrp="1"/>
          </p:cNvSpPr>
          <p:nvPr>
            <p:ph type="sldNum" sz="quarter" idx="12"/>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Slide </a:t>
            </a:r>
            <a:fld id="{9819B43E-2904-41A5-B100-099F936EB7A4}" type="slidenum">
              <a:rPr lang="en-US" altLang="ja-JP" smtClean="0"/>
              <a:pPr/>
              <a:t>4</a:t>
            </a:fld>
            <a:endParaRPr lang="en-US" altLang="ja-JP"/>
          </a:p>
        </p:txBody>
      </p:sp>
      <p:sp>
        <p:nvSpPr>
          <p:cNvPr id="6" name="タイトル 5">
            <a:extLst>
              <a:ext uri="{FF2B5EF4-FFF2-40B4-BE49-F238E27FC236}">
                <a16:creationId xmlns:a16="http://schemas.microsoft.com/office/drawing/2014/main" id="{AFD64B68-93F0-4865-944A-428D00903009}"/>
              </a:ext>
            </a:extLst>
          </p:cNvPr>
          <p:cNvSpPr>
            <a:spLocks noGrp="1"/>
          </p:cNvSpPr>
          <p:nvPr>
            <p:ph type="title"/>
          </p:nvPr>
        </p:nvSpPr>
        <p:spPr/>
        <p:txBody>
          <a:bodyPr/>
          <a:lstStyle/>
          <a:p>
            <a:r>
              <a:rPr lang="en-US" dirty="0"/>
              <a:t>Spurious emission strength requirement from ARIB-T108[1]</a:t>
            </a:r>
            <a:endParaRPr lang="en-001" dirty="0"/>
          </a:p>
        </p:txBody>
      </p:sp>
      <p:pic>
        <p:nvPicPr>
          <p:cNvPr id="7" name="図 6">
            <a:extLst>
              <a:ext uri="{FF2B5EF4-FFF2-40B4-BE49-F238E27FC236}">
                <a16:creationId xmlns:a16="http://schemas.microsoft.com/office/drawing/2014/main" id="{4893D820-7C95-4EB0-926E-A039DC4900D4}"/>
              </a:ext>
            </a:extLst>
          </p:cNvPr>
          <p:cNvPicPr>
            <a:picLocks noChangeAspect="1"/>
          </p:cNvPicPr>
          <p:nvPr/>
        </p:nvPicPr>
        <p:blipFill>
          <a:blip r:embed="rId2"/>
          <a:stretch>
            <a:fillRect/>
          </a:stretch>
        </p:blipFill>
        <p:spPr>
          <a:xfrm>
            <a:off x="1330727" y="1988840"/>
            <a:ext cx="5988077" cy="3893418"/>
          </a:xfrm>
          <a:prstGeom prst="rect">
            <a:avLst/>
          </a:prstGeom>
        </p:spPr>
      </p:pic>
      <p:sp>
        <p:nvSpPr>
          <p:cNvPr id="8" name="正方形/長方形 7">
            <a:extLst>
              <a:ext uri="{FF2B5EF4-FFF2-40B4-BE49-F238E27FC236}">
                <a16:creationId xmlns:a16="http://schemas.microsoft.com/office/drawing/2014/main" id="{7FFABAA7-A3EF-4632-94A7-92DD4DB37999}"/>
              </a:ext>
            </a:extLst>
          </p:cNvPr>
          <p:cNvSpPr/>
          <p:nvPr/>
        </p:nvSpPr>
        <p:spPr bwMode="auto">
          <a:xfrm>
            <a:off x="3200399" y="3989294"/>
            <a:ext cx="448235" cy="421341"/>
          </a:xfrm>
          <a:prstGeom prst="rect">
            <a:avLst/>
          </a:prstGeom>
          <a:solidFill>
            <a:srgbClr val="FF00FF">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9" name="正方形/長方形 8">
            <a:extLst>
              <a:ext uri="{FF2B5EF4-FFF2-40B4-BE49-F238E27FC236}">
                <a16:creationId xmlns:a16="http://schemas.microsoft.com/office/drawing/2014/main" id="{0B1112E2-1C78-4456-8D2A-D5C165E1676C}"/>
              </a:ext>
            </a:extLst>
          </p:cNvPr>
          <p:cNvSpPr/>
          <p:nvPr/>
        </p:nvSpPr>
        <p:spPr bwMode="auto">
          <a:xfrm>
            <a:off x="6255078" y="3989294"/>
            <a:ext cx="448235" cy="421341"/>
          </a:xfrm>
          <a:prstGeom prst="rect">
            <a:avLst/>
          </a:prstGeom>
          <a:solidFill>
            <a:srgbClr val="FF00FF">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1" name="直線矢印コネクタ 10">
            <a:extLst>
              <a:ext uri="{FF2B5EF4-FFF2-40B4-BE49-F238E27FC236}">
                <a16:creationId xmlns:a16="http://schemas.microsoft.com/office/drawing/2014/main" id="{7E961993-2224-42F1-8623-B0584CC7EF29}"/>
              </a:ext>
            </a:extLst>
          </p:cNvPr>
          <p:cNvCxnSpPr/>
          <p:nvPr/>
        </p:nvCxnSpPr>
        <p:spPr bwMode="auto">
          <a:xfrm flipH="1" flipV="1">
            <a:off x="3424516" y="4199964"/>
            <a:ext cx="1394720" cy="1682294"/>
          </a:xfrm>
          <a:prstGeom prst="straightConnector1">
            <a:avLst/>
          </a:prstGeom>
          <a:solidFill>
            <a:schemeClr val="accent1"/>
          </a:solidFill>
          <a:ln w="12700" cap="flat" cmpd="sng" algn="ctr">
            <a:solidFill>
              <a:schemeClr val="accent2"/>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矢印コネクタ 11">
            <a:extLst>
              <a:ext uri="{FF2B5EF4-FFF2-40B4-BE49-F238E27FC236}">
                <a16:creationId xmlns:a16="http://schemas.microsoft.com/office/drawing/2014/main" id="{053BFEF4-15FA-4208-989C-EE55CC88A63D}"/>
              </a:ext>
            </a:extLst>
          </p:cNvPr>
          <p:cNvCxnSpPr/>
          <p:nvPr/>
        </p:nvCxnSpPr>
        <p:spPr bwMode="auto">
          <a:xfrm flipV="1">
            <a:off x="4819236" y="4217766"/>
            <a:ext cx="1741698" cy="1664492"/>
          </a:xfrm>
          <a:prstGeom prst="straightConnector1">
            <a:avLst/>
          </a:prstGeom>
          <a:solidFill>
            <a:schemeClr val="accent1"/>
          </a:solidFill>
          <a:ln w="12700" cap="flat" cmpd="sng" algn="ctr">
            <a:solidFill>
              <a:schemeClr val="accent2"/>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a:extLst>
              <a:ext uri="{FF2B5EF4-FFF2-40B4-BE49-F238E27FC236}">
                <a16:creationId xmlns:a16="http://schemas.microsoft.com/office/drawing/2014/main" id="{42D66C12-471B-4EE6-A4F4-42421C43D061}"/>
              </a:ext>
            </a:extLst>
          </p:cNvPr>
          <p:cNvSpPr txBox="1"/>
          <p:nvPr/>
        </p:nvSpPr>
        <p:spPr>
          <a:xfrm>
            <a:off x="1691680" y="5882258"/>
            <a:ext cx="6918920" cy="276999"/>
          </a:xfrm>
          <a:prstGeom prst="rect">
            <a:avLst/>
          </a:prstGeom>
          <a:solidFill>
            <a:srgbClr val="FFFF00"/>
          </a:solidFill>
        </p:spPr>
        <p:txBody>
          <a:bodyPr wrap="square" rtlCol="0">
            <a:spAutoFit/>
          </a:bodyPr>
          <a:lstStyle/>
          <a:p>
            <a:r>
              <a:rPr lang="en-US" dirty="0">
                <a:latin typeface="Meiryo UI" panose="020B0604030504040204" pitchFamily="50" charset="-128"/>
                <a:ea typeface="Meiryo UI" panose="020B0604030504040204" pitchFamily="50" charset="-128"/>
              </a:rPr>
              <a:t>MOST Stringent requirement : -36dBm at BW 700-800kHz for n=5(BW=1000kHz) case</a:t>
            </a:r>
            <a:endParaRPr lang="en-001" dirty="0">
              <a:latin typeface="Meiryo UI" panose="020B0604030504040204" pitchFamily="50" charset="-128"/>
              <a:ea typeface="Meiryo UI" panose="020B0604030504040204" pitchFamily="50" charset="-128"/>
            </a:endParaRPr>
          </a:p>
        </p:txBody>
      </p:sp>
      <p:sp>
        <p:nvSpPr>
          <p:cNvPr id="14" name="フッター プレースホルダー 2">
            <a:extLst>
              <a:ext uri="{FF2B5EF4-FFF2-40B4-BE49-F238E27FC236}">
                <a16:creationId xmlns:a16="http://schemas.microsoft.com/office/drawing/2014/main" id="{EFDF9A86-7E4A-436E-A81D-274A174CB612}"/>
              </a:ext>
            </a:extLst>
          </p:cNvPr>
          <p:cNvSpPr>
            <a:spLocks noGrp="1"/>
          </p:cNvSpPr>
          <p:nvPr>
            <p:ph type="ftr" sz="quarter" idx="3"/>
          </p:nvPr>
        </p:nvSpPr>
        <p:spPr>
          <a:xfrm>
            <a:off x="5220072" y="6423722"/>
            <a:ext cx="3750568" cy="434277"/>
          </a:xfrm>
        </p:spPr>
        <p:txBody>
          <a:bodyPr/>
          <a:lstStyle>
            <a:lvl1pPr>
              <a:defRPr/>
            </a:lvl1pPr>
          </a:lstStyle>
          <a:p>
            <a:pPr algn="r"/>
            <a:r>
              <a:rPr lang="en-US" altLang="ja-JP" dirty="0"/>
              <a:t>Hiroshi Harada, Ryota Okumura (Kyoto University)                       </a:t>
            </a:r>
            <a:r>
              <a:rPr lang="en-US" altLang="ja-JP" dirty="0" err="1"/>
              <a:t>Takasmitsu</a:t>
            </a:r>
            <a:r>
              <a:rPr lang="en-US" altLang="ja-JP" dirty="0"/>
              <a:t> Hafuka(Lapis Technology)</a:t>
            </a:r>
          </a:p>
        </p:txBody>
      </p:sp>
      <p:sp>
        <p:nvSpPr>
          <p:cNvPr id="16" name="日付プレースホルダー 3">
            <a:extLst>
              <a:ext uri="{FF2B5EF4-FFF2-40B4-BE49-F238E27FC236}">
                <a16:creationId xmlns:a16="http://schemas.microsoft.com/office/drawing/2014/main" id="{8428BF2B-324F-4936-B0DC-743DC6A8FBFD}"/>
              </a:ext>
            </a:extLst>
          </p:cNvPr>
          <p:cNvSpPr>
            <a:spLocks noGrp="1"/>
          </p:cNvSpPr>
          <p:nvPr>
            <p:ph type="dt" sz="half" idx="2"/>
          </p:nvPr>
        </p:nvSpPr>
        <p:spPr>
          <a:xfrm>
            <a:off x="685800" y="378281"/>
            <a:ext cx="1600200" cy="215444"/>
          </a:xfrm>
          <a:prstGeom prst="rect">
            <a:avLst/>
          </a:prstGeom>
        </p:spPr>
        <p:txBody>
          <a:bodyPr/>
          <a:lstStyle/>
          <a:p>
            <a:r>
              <a:rPr lang="en-001" altLang="ja-JP" dirty="0"/>
              <a:t>&lt;December,2020&gt;</a:t>
            </a:r>
            <a:endParaRPr lang="en-US" altLang="ja-JP" dirty="0"/>
          </a:p>
        </p:txBody>
      </p:sp>
    </p:spTree>
    <p:extLst>
      <p:ext uri="{BB962C8B-B14F-4D97-AF65-F5344CB8AC3E}">
        <p14:creationId xmlns:p14="http://schemas.microsoft.com/office/powerpoint/2010/main" val="90892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723728B2-06F8-403D-B7FD-43332017C3A1}"/>
              </a:ext>
            </a:extLst>
          </p:cNvPr>
          <p:cNvPicPr>
            <a:picLocks noChangeAspect="1"/>
          </p:cNvPicPr>
          <p:nvPr/>
        </p:nvPicPr>
        <p:blipFill>
          <a:blip r:embed="rId2"/>
          <a:stretch>
            <a:fillRect/>
          </a:stretch>
        </p:blipFill>
        <p:spPr>
          <a:xfrm>
            <a:off x="693567" y="2787593"/>
            <a:ext cx="5047926" cy="3609145"/>
          </a:xfrm>
          <a:prstGeom prst="rect">
            <a:avLst/>
          </a:prstGeom>
        </p:spPr>
      </p:pic>
      <p:sp>
        <p:nvSpPr>
          <p:cNvPr id="2" name="タイトル 1">
            <a:extLst>
              <a:ext uri="{FF2B5EF4-FFF2-40B4-BE49-F238E27FC236}">
                <a16:creationId xmlns:a16="http://schemas.microsoft.com/office/drawing/2014/main" id="{53FAF3C7-81BF-46F7-B0AE-CF0EB25D74AA}"/>
              </a:ext>
            </a:extLst>
          </p:cNvPr>
          <p:cNvSpPr>
            <a:spLocks noGrp="1"/>
          </p:cNvSpPr>
          <p:nvPr>
            <p:ph type="title"/>
          </p:nvPr>
        </p:nvSpPr>
        <p:spPr>
          <a:xfrm>
            <a:off x="693567" y="778024"/>
            <a:ext cx="7772400" cy="1066800"/>
          </a:xfrm>
        </p:spPr>
        <p:txBody>
          <a:bodyPr/>
          <a:lstStyle/>
          <a:p>
            <a:r>
              <a:rPr lang="en-US" sz="2400" dirty="0"/>
              <a:t>2FSK_400kbps</a:t>
            </a:r>
            <a:br>
              <a:rPr lang="en-US" sz="2400" dirty="0"/>
            </a:br>
            <a:r>
              <a:rPr lang="en-US" sz="2400" dirty="0"/>
              <a:t>Spurious Emission Strength measurement by TELEC-T245</a:t>
            </a:r>
            <a:br>
              <a:rPr lang="en-US" sz="2400" dirty="0"/>
            </a:br>
            <a:r>
              <a:rPr lang="en-US" sz="2400" dirty="0"/>
              <a:t>(Purple portion in slide4) </a:t>
            </a:r>
            <a:endParaRPr lang="en-001" sz="2400" dirty="0"/>
          </a:p>
        </p:txBody>
      </p:sp>
      <p:sp>
        <p:nvSpPr>
          <p:cNvPr id="5" name="スライド番号プレースホルダー 4">
            <a:extLst>
              <a:ext uri="{FF2B5EF4-FFF2-40B4-BE49-F238E27FC236}">
                <a16:creationId xmlns:a16="http://schemas.microsoft.com/office/drawing/2014/main" id="{D85E1FD4-40C6-490F-BC2F-5A876F95EB3C}"/>
              </a:ext>
            </a:extLst>
          </p:cNvPr>
          <p:cNvSpPr>
            <a:spLocks noGrp="1"/>
          </p:cNvSpPr>
          <p:nvPr>
            <p:ph type="sldNum" sz="quarter" idx="12"/>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Slide </a:t>
            </a:r>
            <a:fld id="{9819B43E-2904-41A5-B100-099F936EB7A4}" type="slidenum">
              <a:rPr lang="en-US" altLang="ja-JP" smtClean="0"/>
              <a:pPr/>
              <a:t>5</a:t>
            </a:fld>
            <a:endParaRPr lang="en-US" altLang="ja-JP"/>
          </a:p>
        </p:txBody>
      </p:sp>
      <p:sp>
        <p:nvSpPr>
          <p:cNvPr id="6" name="テキスト ボックス 5">
            <a:extLst>
              <a:ext uri="{FF2B5EF4-FFF2-40B4-BE49-F238E27FC236}">
                <a16:creationId xmlns:a16="http://schemas.microsoft.com/office/drawing/2014/main" id="{DED83032-BED9-49BB-9B90-20DE08D9FDA5}"/>
              </a:ext>
            </a:extLst>
          </p:cNvPr>
          <p:cNvSpPr txBox="1"/>
          <p:nvPr/>
        </p:nvSpPr>
        <p:spPr>
          <a:xfrm>
            <a:off x="251520" y="2062589"/>
            <a:ext cx="8640960" cy="646331"/>
          </a:xfrm>
          <a:prstGeom prst="rect">
            <a:avLst/>
          </a:prstGeom>
          <a:noFill/>
        </p:spPr>
        <p:txBody>
          <a:bodyPr wrap="square" rtlCol="0">
            <a:spAutoFit/>
          </a:bodyPr>
          <a:lstStyle/>
          <a:p>
            <a:r>
              <a:rPr lang="en-US" dirty="0">
                <a:latin typeface="Meiryo UI" panose="020B0604030504040204" pitchFamily="50" charset="-128"/>
                <a:ea typeface="Meiryo UI" panose="020B0604030504040204" pitchFamily="50" charset="-128"/>
              </a:rPr>
              <a:t>Condition:2FSK</a:t>
            </a:r>
          </a:p>
          <a:p>
            <a:r>
              <a:rPr lang="en-US" dirty="0">
                <a:latin typeface="Meiryo UI" panose="020B0604030504040204" pitchFamily="50" charset="-128"/>
                <a:ea typeface="Meiryo UI" panose="020B0604030504040204" pitchFamily="50" charset="-128"/>
              </a:rPr>
              <a:t>Data rate= 400kbps, Gaussian BT= 0.5, BW=1000kHz, Pout =13dBm, Spurious band = 700-800kHz</a:t>
            </a:r>
          </a:p>
          <a:p>
            <a:r>
              <a:rPr lang="en-US" dirty="0">
                <a:latin typeface="Meiryo UI" panose="020B0604030504040204" pitchFamily="50" charset="-128"/>
                <a:ea typeface="Meiryo UI" panose="020B0604030504040204" pitchFamily="50" charset="-128"/>
              </a:rPr>
              <a:t>Signal Generator : Keysight E4438C</a:t>
            </a:r>
            <a:endParaRPr lang="en-00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C99260E-2B92-44C8-B6A2-8EDD7927317E}"/>
              </a:ext>
            </a:extLst>
          </p:cNvPr>
          <p:cNvSpPr txBox="1"/>
          <p:nvPr/>
        </p:nvSpPr>
        <p:spPr>
          <a:xfrm>
            <a:off x="5799836" y="3748971"/>
            <a:ext cx="2666131" cy="400110"/>
          </a:xfrm>
          <a:prstGeom prst="rect">
            <a:avLst/>
          </a:prstGeom>
          <a:noFill/>
          <a:ln>
            <a:solidFill>
              <a:srgbClr val="FF0000"/>
            </a:solidFill>
          </a:ln>
        </p:spPr>
        <p:txBody>
          <a:bodyPr wrap="square" rtlCol="0">
            <a:spAutoFit/>
          </a:bodyPr>
          <a:lstStyle/>
          <a:p>
            <a:r>
              <a:rPr lang="en-US" sz="1000" dirty="0">
                <a:latin typeface="Meiryo UI" panose="020B0604030504040204" pitchFamily="50" charset="-128"/>
                <a:ea typeface="Meiryo UI" panose="020B0604030504040204" pitchFamily="50" charset="-128"/>
              </a:rPr>
              <a:t>ARIB-T108 Spurious Emission Strength</a:t>
            </a:r>
          </a:p>
          <a:p>
            <a:r>
              <a:rPr lang="en-US" sz="1000" dirty="0">
                <a:latin typeface="Meiryo UI" panose="020B0604030504040204" pitchFamily="50" charset="-128"/>
                <a:ea typeface="Meiryo UI" panose="020B0604030504040204" pitchFamily="50" charset="-128"/>
              </a:rPr>
              <a:t>requirement </a:t>
            </a:r>
            <a:r>
              <a:rPr lang="ja-JP" altLang="en-US" sz="1000" dirty="0">
                <a:latin typeface="Meiryo UI" panose="020B0604030504040204" pitchFamily="50" charset="-128"/>
                <a:ea typeface="Meiryo UI" panose="020B0604030504040204" pitchFamily="50" charset="-128"/>
              </a:rPr>
              <a:t>≦</a:t>
            </a:r>
            <a:r>
              <a:rPr lang="en-US" sz="1000" dirty="0">
                <a:latin typeface="Meiryo UI" panose="020B0604030504040204" pitchFamily="50" charset="-128"/>
                <a:ea typeface="Meiryo UI" panose="020B0604030504040204" pitchFamily="50" charset="-128"/>
              </a:rPr>
              <a:t> -36dBm</a:t>
            </a:r>
            <a:endParaRPr lang="en-001" sz="1000" dirty="0">
              <a:latin typeface="Meiryo UI" panose="020B0604030504040204" pitchFamily="50" charset="-128"/>
              <a:ea typeface="Meiryo UI" panose="020B0604030504040204" pitchFamily="50" charset="-128"/>
            </a:endParaRPr>
          </a:p>
        </p:txBody>
      </p:sp>
      <p:sp>
        <p:nvSpPr>
          <p:cNvPr id="11" name="吹き出し: 折線 10">
            <a:extLst>
              <a:ext uri="{FF2B5EF4-FFF2-40B4-BE49-F238E27FC236}">
                <a16:creationId xmlns:a16="http://schemas.microsoft.com/office/drawing/2014/main" id="{56C0B845-98BD-4DD0-8A5E-80AB8716A2D5}"/>
              </a:ext>
            </a:extLst>
          </p:cNvPr>
          <p:cNvSpPr/>
          <p:nvPr/>
        </p:nvSpPr>
        <p:spPr bwMode="auto">
          <a:xfrm>
            <a:off x="1745022" y="4153443"/>
            <a:ext cx="1081955" cy="360040"/>
          </a:xfrm>
          <a:prstGeom prst="borderCallout2">
            <a:avLst>
              <a:gd name="adj1" fmla="val 67537"/>
              <a:gd name="adj2" fmla="val 101918"/>
              <a:gd name="adj3" fmla="val 66915"/>
              <a:gd name="adj4" fmla="val 128695"/>
              <a:gd name="adj5" fmla="val 197980"/>
              <a:gd name="adj6" fmla="val 162410"/>
            </a:avLst>
          </a:prstGeom>
          <a:solidFill>
            <a:srgbClr val="FFFF00"/>
          </a:solidFill>
          <a:ln w="22225" cap="flat" cmpd="sng" algn="ctr">
            <a:solidFill>
              <a:schemeClr val="accent6"/>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Proposed</a:t>
            </a:r>
            <a:endParaRPr kumimoji="0" lang="en-001"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7" name="直線矢印コネクタ 6">
            <a:extLst>
              <a:ext uri="{FF2B5EF4-FFF2-40B4-BE49-F238E27FC236}">
                <a16:creationId xmlns:a16="http://schemas.microsoft.com/office/drawing/2014/main" id="{6617E45B-0691-4205-95A6-02D62126F731}"/>
              </a:ext>
            </a:extLst>
          </p:cNvPr>
          <p:cNvCxnSpPr/>
          <p:nvPr/>
        </p:nvCxnSpPr>
        <p:spPr bwMode="auto">
          <a:xfrm flipH="1" flipV="1">
            <a:off x="5370761" y="3975737"/>
            <a:ext cx="432048" cy="1"/>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a:extLst>
              <a:ext uri="{FF2B5EF4-FFF2-40B4-BE49-F238E27FC236}">
                <a16:creationId xmlns:a16="http://schemas.microsoft.com/office/drawing/2014/main" id="{FC41BEBC-F127-4130-85DB-CCC7FD720432}"/>
              </a:ext>
            </a:extLst>
          </p:cNvPr>
          <p:cNvSpPr txBox="1"/>
          <p:nvPr/>
        </p:nvSpPr>
        <p:spPr>
          <a:xfrm>
            <a:off x="6012160" y="4662580"/>
            <a:ext cx="3026171" cy="461665"/>
          </a:xfrm>
          <a:prstGeom prst="rect">
            <a:avLst/>
          </a:prstGeom>
          <a:noFill/>
          <a:ln>
            <a:solidFill>
              <a:srgbClr val="FF0000"/>
            </a:solidFill>
          </a:ln>
        </p:spPr>
        <p:txBody>
          <a:bodyPr wrap="square" rtlCol="0">
            <a:spAutoFit/>
          </a:bodyPr>
          <a:lstStyle/>
          <a:p>
            <a:r>
              <a:rPr lang="en-US" dirty="0">
                <a:latin typeface="Meiryo UI" panose="020B0604030504040204" pitchFamily="50" charset="-128"/>
                <a:ea typeface="Meiryo UI" panose="020B0604030504040204" pitchFamily="50" charset="-128"/>
              </a:rPr>
              <a:t>modulation index 0.5 :10dB margin</a:t>
            </a:r>
          </a:p>
          <a:p>
            <a:r>
              <a:rPr lang="en-US" dirty="0">
                <a:latin typeface="Meiryo UI" panose="020B0604030504040204" pitchFamily="50" charset="-128"/>
                <a:ea typeface="Meiryo UI" panose="020B0604030504040204" pitchFamily="50" charset="-128"/>
              </a:rPr>
              <a:t>modulation index 0.6: 4dB margin</a:t>
            </a:r>
          </a:p>
        </p:txBody>
      </p:sp>
      <p:sp>
        <p:nvSpPr>
          <p:cNvPr id="13" name="フッター プレースホルダー 2">
            <a:extLst>
              <a:ext uri="{FF2B5EF4-FFF2-40B4-BE49-F238E27FC236}">
                <a16:creationId xmlns:a16="http://schemas.microsoft.com/office/drawing/2014/main" id="{7B76368A-D4C4-458B-8152-EB631B010537}"/>
              </a:ext>
            </a:extLst>
          </p:cNvPr>
          <p:cNvSpPr>
            <a:spLocks noGrp="1"/>
          </p:cNvSpPr>
          <p:nvPr>
            <p:ph type="ftr" sz="quarter" idx="3"/>
          </p:nvPr>
        </p:nvSpPr>
        <p:spPr>
          <a:xfrm>
            <a:off x="5220072" y="6423722"/>
            <a:ext cx="3750568" cy="434277"/>
          </a:xfrm>
        </p:spPr>
        <p:txBody>
          <a:bodyPr/>
          <a:lstStyle>
            <a:lvl1pPr>
              <a:defRPr/>
            </a:lvl1pPr>
          </a:lstStyle>
          <a:p>
            <a:pPr algn="r"/>
            <a:r>
              <a:rPr lang="en-US" altLang="ja-JP" dirty="0"/>
              <a:t>Hiroshi Harada, Ryota Okumura (Kyoto University)                       </a:t>
            </a:r>
            <a:r>
              <a:rPr lang="en-US" altLang="ja-JP" dirty="0" err="1"/>
              <a:t>Takasmitsu</a:t>
            </a:r>
            <a:r>
              <a:rPr lang="en-US" altLang="ja-JP" dirty="0"/>
              <a:t> Hafuka(Lapis Technology)</a:t>
            </a:r>
          </a:p>
        </p:txBody>
      </p:sp>
      <p:sp>
        <p:nvSpPr>
          <p:cNvPr id="14" name="日付プレースホルダー 3">
            <a:extLst>
              <a:ext uri="{FF2B5EF4-FFF2-40B4-BE49-F238E27FC236}">
                <a16:creationId xmlns:a16="http://schemas.microsoft.com/office/drawing/2014/main" id="{21D0B3EB-A5FF-4756-BC77-B2919904767D}"/>
              </a:ext>
            </a:extLst>
          </p:cNvPr>
          <p:cNvSpPr>
            <a:spLocks noGrp="1"/>
          </p:cNvSpPr>
          <p:nvPr>
            <p:ph type="dt" sz="half" idx="2"/>
          </p:nvPr>
        </p:nvSpPr>
        <p:spPr>
          <a:xfrm>
            <a:off x="685800" y="378281"/>
            <a:ext cx="1600200" cy="215444"/>
          </a:xfrm>
          <a:prstGeom prst="rect">
            <a:avLst/>
          </a:prstGeom>
        </p:spPr>
        <p:txBody>
          <a:bodyPr/>
          <a:lstStyle/>
          <a:p>
            <a:r>
              <a:rPr lang="en-001" altLang="ja-JP" dirty="0"/>
              <a:t>&lt;December,2020&gt;</a:t>
            </a:r>
            <a:endParaRPr lang="en-US" altLang="ja-JP" dirty="0"/>
          </a:p>
        </p:txBody>
      </p:sp>
    </p:spTree>
    <p:extLst>
      <p:ext uri="{BB962C8B-B14F-4D97-AF65-F5344CB8AC3E}">
        <p14:creationId xmlns:p14="http://schemas.microsoft.com/office/powerpoint/2010/main" val="981094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D4D26235-A542-4B57-A807-09D0625776A4}"/>
              </a:ext>
            </a:extLst>
          </p:cNvPr>
          <p:cNvPicPr>
            <a:picLocks noChangeAspect="1"/>
          </p:cNvPicPr>
          <p:nvPr/>
        </p:nvPicPr>
        <p:blipFill>
          <a:blip r:embed="rId2"/>
          <a:stretch>
            <a:fillRect/>
          </a:stretch>
        </p:blipFill>
        <p:spPr>
          <a:xfrm>
            <a:off x="676202" y="2790236"/>
            <a:ext cx="5047926" cy="3609145"/>
          </a:xfrm>
          <a:prstGeom prst="rect">
            <a:avLst/>
          </a:prstGeom>
        </p:spPr>
      </p:pic>
      <p:sp>
        <p:nvSpPr>
          <p:cNvPr id="2" name="タイトル 1">
            <a:extLst>
              <a:ext uri="{FF2B5EF4-FFF2-40B4-BE49-F238E27FC236}">
                <a16:creationId xmlns:a16="http://schemas.microsoft.com/office/drawing/2014/main" id="{53FAF3C7-81BF-46F7-B0AE-CF0EB25D74AA}"/>
              </a:ext>
            </a:extLst>
          </p:cNvPr>
          <p:cNvSpPr>
            <a:spLocks noGrp="1"/>
          </p:cNvSpPr>
          <p:nvPr>
            <p:ph type="title"/>
          </p:nvPr>
        </p:nvSpPr>
        <p:spPr>
          <a:xfrm>
            <a:off x="693567" y="781302"/>
            <a:ext cx="7772400" cy="1063521"/>
          </a:xfrm>
        </p:spPr>
        <p:txBody>
          <a:bodyPr/>
          <a:lstStyle/>
          <a:p>
            <a:r>
              <a:rPr lang="en-US" sz="2400" dirty="0"/>
              <a:t>2FSK_600kbps</a:t>
            </a:r>
            <a:br>
              <a:rPr lang="en-US" sz="2400" dirty="0"/>
            </a:br>
            <a:r>
              <a:rPr lang="en-US" sz="2400" dirty="0"/>
              <a:t>Spurious Emission Strength measurement by TELEC-T245</a:t>
            </a:r>
            <a:br>
              <a:rPr lang="en-US" sz="2400" dirty="0"/>
            </a:br>
            <a:r>
              <a:rPr lang="en-US" sz="2400" dirty="0"/>
              <a:t>(Purple portion in slide4) </a:t>
            </a:r>
            <a:endParaRPr lang="en-001" sz="2400" dirty="0"/>
          </a:p>
        </p:txBody>
      </p:sp>
      <p:sp>
        <p:nvSpPr>
          <p:cNvPr id="5" name="スライド番号プレースホルダー 4">
            <a:extLst>
              <a:ext uri="{FF2B5EF4-FFF2-40B4-BE49-F238E27FC236}">
                <a16:creationId xmlns:a16="http://schemas.microsoft.com/office/drawing/2014/main" id="{D85E1FD4-40C6-490F-BC2F-5A876F95EB3C}"/>
              </a:ext>
            </a:extLst>
          </p:cNvPr>
          <p:cNvSpPr>
            <a:spLocks noGrp="1"/>
          </p:cNvSpPr>
          <p:nvPr>
            <p:ph type="sldNum" sz="quarter" idx="12"/>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Slide </a:t>
            </a:r>
            <a:fld id="{9819B43E-2904-41A5-B100-099F936EB7A4}" type="slidenum">
              <a:rPr lang="en-US" altLang="ja-JP" smtClean="0"/>
              <a:pPr/>
              <a:t>6</a:t>
            </a:fld>
            <a:endParaRPr lang="en-US" altLang="ja-JP"/>
          </a:p>
        </p:txBody>
      </p:sp>
      <p:sp>
        <p:nvSpPr>
          <p:cNvPr id="6" name="テキスト ボックス 5">
            <a:extLst>
              <a:ext uri="{FF2B5EF4-FFF2-40B4-BE49-F238E27FC236}">
                <a16:creationId xmlns:a16="http://schemas.microsoft.com/office/drawing/2014/main" id="{DED83032-BED9-49BB-9B90-20DE08D9FDA5}"/>
              </a:ext>
            </a:extLst>
          </p:cNvPr>
          <p:cNvSpPr txBox="1"/>
          <p:nvPr/>
        </p:nvSpPr>
        <p:spPr>
          <a:xfrm>
            <a:off x="251520" y="2062589"/>
            <a:ext cx="8640960" cy="646331"/>
          </a:xfrm>
          <a:prstGeom prst="rect">
            <a:avLst/>
          </a:prstGeom>
          <a:noFill/>
        </p:spPr>
        <p:txBody>
          <a:bodyPr wrap="square" rtlCol="0">
            <a:spAutoFit/>
          </a:bodyPr>
          <a:lstStyle/>
          <a:p>
            <a:r>
              <a:rPr lang="en-US" dirty="0">
                <a:latin typeface="Meiryo UI" panose="020B0604030504040204" pitchFamily="50" charset="-128"/>
                <a:ea typeface="Meiryo UI" panose="020B0604030504040204" pitchFamily="50" charset="-128"/>
              </a:rPr>
              <a:t>Condition:2FSK</a:t>
            </a:r>
          </a:p>
          <a:p>
            <a:r>
              <a:rPr lang="en-US" dirty="0">
                <a:latin typeface="Meiryo UI" panose="020B0604030504040204" pitchFamily="50" charset="-128"/>
                <a:ea typeface="Meiryo UI" panose="020B0604030504040204" pitchFamily="50" charset="-128"/>
              </a:rPr>
              <a:t>Data rate= 600kbps, Gaussian BT= 0.5, BW=1000kHz, Pout =13dBm, Spurious band = 700-800kHz</a:t>
            </a:r>
          </a:p>
          <a:p>
            <a:r>
              <a:rPr lang="en-US" dirty="0">
                <a:latin typeface="Meiryo UI" panose="020B0604030504040204" pitchFamily="50" charset="-128"/>
                <a:ea typeface="Meiryo UI" panose="020B0604030504040204" pitchFamily="50" charset="-128"/>
              </a:rPr>
              <a:t>Signal Generator : Keysight E4438C</a:t>
            </a:r>
            <a:endParaRPr lang="en-00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C99260E-2B92-44C8-B6A2-8EDD7927317E}"/>
              </a:ext>
            </a:extLst>
          </p:cNvPr>
          <p:cNvSpPr txBox="1"/>
          <p:nvPr/>
        </p:nvSpPr>
        <p:spPr>
          <a:xfrm>
            <a:off x="5811180" y="3790151"/>
            <a:ext cx="2666131" cy="400110"/>
          </a:xfrm>
          <a:prstGeom prst="rect">
            <a:avLst/>
          </a:prstGeom>
          <a:noFill/>
          <a:ln>
            <a:solidFill>
              <a:srgbClr val="FF0000"/>
            </a:solidFill>
          </a:ln>
        </p:spPr>
        <p:txBody>
          <a:bodyPr wrap="square" rtlCol="0">
            <a:spAutoFit/>
          </a:bodyPr>
          <a:lstStyle/>
          <a:p>
            <a:r>
              <a:rPr lang="en-US" sz="1000" dirty="0">
                <a:latin typeface="Meiryo UI" panose="020B0604030504040204" pitchFamily="50" charset="-128"/>
                <a:ea typeface="Meiryo UI" panose="020B0604030504040204" pitchFamily="50" charset="-128"/>
              </a:rPr>
              <a:t>ARIB-T108 Spurious Emission Strength</a:t>
            </a:r>
          </a:p>
          <a:p>
            <a:r>
              <a:rPr lang="en-US" sz="1000" dirty="0">
                <a:latin typeface="Meiryo UI" panose="020B0604030504040204" pitchFamily="50" charset="-128"/>
                <a:ea typeface="Meiryo UI" panose="020B0604030504040204" pitchFamily="50" charset="-128"/>
              </a:rPr>
              <a:t>requirement </a:t>
            </a:r>
            <a:r>
              <a:rPr lang="ja-JP" altLang="en-US" sz="1000" dirty="0">
                <a:latin typeface="Meiryo UI" panose="020B0604030504040204" pitchFamily="50" charset="-128"/>
                <a:ea typeface="Meiryo UI" panose="020B0604030504040204" pitchFamily="50" charset="-128"/>
              </a:rPr>
              <a:t>≦</a:t>
            </a:r>
            <a:r>
              <a:rPr lang="en-US" sz="1000" dirty="0">
                <a:latin typeface="Meiryo UI" panose="020B0604030504040204" pitchFamily="50" charset="-128"/>
                <a:ea typeface="Meiryo UI" panose="020B0604030504040204" pitchFamily="50" charset="-128"/>
              </a:rPr>
              <a:t> -36dBm</a:t>
            </a:r>
            <a:endParaRPr lang="en-001" sz="1000" dirty="0">
              <a:latin typeface="Meiryo UI" panose="020B0604030504040204" pitchFamily="50" charset="-128"/>
              <a:ea typeface="Meiryo UI" panose="020B0604030504040204" pitchFamily="50" charset="-128"/>
            </a:endParaRPr>
          </a:p>
        </p:txBody>
      </p:sp>
      <p:sp>
        <p:nvSpPr>
          <p:cNvPr id="11" name="吹き出し: 折線 10">
            <a:extLst>
              <a:ext uri="{FF2B5EF4-FFF2-40B4-BE49-F238E27FC236}">
                <a16:creationId xmlns:a16="http://schemas.microsoft.com/office/drawing/2014/main" id="{56C0B845-98BD-4DD0-8A5E-80AB8716A2D5}"/>
              </a:ext>
            </a:extLst>
          </p:cNvPr>
          <p:cNvSpPr/>
          <p:nvPr/>
        </p:nvSpPr>
        <p:spPr bwMode="auto">
          <a:xfrm>
            <a:off x="1619672" y="4052106"/>
            <a:ext cx="1081955" cy="360040"/>
          </a:xfrm>
          <a:prstGeom prst="borderCallout2">
            <a:avLst>
              <a:gd name="adj1" fmla="val 99284"/>
              <a:gd name="adj2" fmla="val 8161"/>
              <a:gd name="adj3" fmla="val 142313"/>
              <a:gd name="adj4" fmla="val 1924"/>
              <a:gd name="adj5" fmla="val 178137"/>
              <a:gd name="adj6" fmla="val -1336"/>
            </a:avLst>
          </a:prstGeom>
          <a:solidFill>
            <a:srgbClr val="FFFF00"/>
          </a:solidFill>
          <a:ln w="22225" cap="flat" cmpd="sng" algn="ctr">
            <a:solidFill>
              <a:schemeClr val="accent6"/>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Proposed</a:t>
            </a:r>
            <a:endParaRPr kumimoji="0" lang="en-001"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7" name="直線矢印コネクタ 6">
            <a:extLst>
              <a:ext uri="{FF2B5EF4-FFF2-40B4-BE49-F238E27FC236}">
                <a16:creationId xmlns:a16="http://schemas.microsoft.com/office/drawing/2014/main" id="{6617E45B-0691-4205-95A6-02D62126F731}"/>
              </a:ext>
            </a:extLst>
          </p:cNvPr>
          <p:cNvCxnSpPr/>
          <p:nvPr/>
        </p:nvCxnSpPr>
        <p:spPr bwMode="auto">
          <a:xfrm flipH="1" flipV="1">
            <a:off x="5378946" y="3990206"/>
            <a:ext cx="432048" cy="1"/>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a:extLst>
              <a:ext uri="{FF2B5EF4-FFF2-40B4-BE49-F238E27FC236}">
                <a16:creationId xmlns:a16="http://schemas.microsoft.com/office/drawing/2014/main" id="{FC41BEBC-F127-4130-85DB-CCC7FD720432}"/>
              </a:ext>
            </a:extLst>
          </p:cNvPr>
          <p:cNvSpPr txBox="1"/>
          <p:nvPr/>
        </p:nvSpPr>
        <p:spPr>
          <a:xfrm>
            <a:off x="6012160" y="4662580"/>
            <a:ext cx="3026171" cy="461665"/>
          </a:xfrm>
          <a:prstGeom prst="rect">
            <a:avLst/>
          </a:prstGeom>
          <a:noFill/>
          <a:ln>
            <a:solidFill>
              <a:srgbClr val="FF0000"/>
            </a:solidFill>
          </a:ln>
        </p:spPr>
        <p:txBody>
          <a:bodyPr wrap="square" rtlCol="0">
            <a:spAutoFit/>
          </a:bodyPr>
          <a:lstStyle/>
          <a:p>
            <a:r>
              <a:rPr lang="en-US" dirty="0">
                <a:latin typeface="Meiryo UI" panose="020B0604030504040204" pitchFamily="50" charset="-128"/>
                <a:ea typeface="Meiryo UI" panose="020B0604030504040204" pitchFamily="50" charset="-128"/>
              </a:rPr>
              <a:t>modulation index 0.4 :9dB margin</a:t>
            </a:r>
          </a:p>
          <a:p>
            <a:r>
              <a:rPr lang="en-US" dirty="0">
                <a:latin typeface="Meiryo UI" panose="020B0604030504040204" pitchFamily="50" charset="-128"/>
                <a:ea typeface="Meiryo UI" panose="020B0604030504040204" pitchFamily="50" charset="-128"/>
              </a:rPr>
              <a:t>modulation index 0.5: 3dB margin</a:t>
            </a:r>
          </a:p>
        </p:txBody>
      </p:sp>
      <p:sp>
        <p:nvSpPr>
          <p:cNvPr id="13" name="フッター プレースホルダー 2">
            <a:extLst>
              <a:ext uri="{FF2B5EF4-FFF2-40B4-BE49-F238E27FC236}">
                <a16:creationId xmlns:a16="http://schemas.microsoft.com/office/drawing/2014/main" id="{380FFEE3-9C41-494F-BABC-B66FB7C0A584}"/>
              </a:ext>
            </a:extLst>
          </p:cNvPr>
          <p:cNvSpPr>
            <a:spLocks noGrp="1"/>
          </p:cNvSpPr>
          <p:nvPr>
            <p:ph type="ftr" sz="quarter" idx="3"/>
          </p:nvPr>
        </p:nvSpPr>
        <p:spPr>
          <a:xfrm>
            <a:off x="5220072" y="6423722"/>
            <a:ext cx="3750568" cy="434277"/>
          </a:xfrm>
        </p:spPr>
        <p:txBody>
          <a:bodyPr/>
          <a:lstStyle>
            <a:lvl1pPr>
              <a:defRPr/>
            </a:lvl1pPr>
          </a:lstStyle>
          <a:p>
            <a:pPr algn="r"/>
            <a:r>
              <a:rPr lang="en-US" altLang="ja-JP" dirty="0"/>
              <a:t>Hiroshi Harada, Ryota Okumura (Kyoto University)                       </a:t>
            </a:r>
            <a:r>
              <a:rPr lang="en-US" altLang="ja-JP" dirty="0" err="1"/>
              <a:t>Takasmitsu</a:t>
            </a:r>
            <a:r>
              <a:rPr lang="en-US" altLang="ja-JP" dirty="0"/>
              <a:t> Hafuka(Lapis Technology)</a:t>
            </a:r>
          </a:p>
        </p:txBody>
      </p:sp>
      <p:sp>
        <p:nvSpPr>
          <p:cNvPr id="14" name="日付プレースホルダー 3">
            <a:extLst>
              <a:ext uri="{FF2B5EF4-FFF2-40B4-BE49-F238E27FC236}">
                <a16:creationId xmlns:a16="http://schemas.microsoft.com/office/drawing/2014/main" id="{C5232DDB-6653-4E9F-8EBD-3B73F5E49CAD}"/>
              </a:ext>
            </a:extLst>
          </p:cNvPr>
          <p:cNvSpPr>
            <a:spLocks noGrp="1"/>
          </p:cNvSpPr>
          <p:nvPr>
            <p:ph type="dt" sz="half" idx="2"/>
          </p:nvPr>
        </p:nvSpPr>
        <p:spPr>
          <a:xfrm>
            <a:off x="685800" y="378281"/>
            <a:ext cx="1600200" cy="215444"/>
          </a:xfrm>
          <a:prstGeom prst="rect">
            <a:avLst/>
          </a:prstGeom>
        </p:spPr>
        <p:txBody>
          <a:bodyPr/>
          <a:lstStyle/>
          <a:p>
            <a:r>
              <a:rPr lang="en-001" altLang="ja-JP" dirty="0"/>
              <a:t>&lt;December,2020&gt;</a:t>
            </a:r>
            <a:endParaRPr lang="en-US" altLang="ja-JP" dirty="0"/>
          </a:p>
        </p:txBody>
      </p:sp>
    </p:spTree>
    <p:extLst>
      <p:ext uri="{BB962C8B-B14F-4D97-AF65-F5344CB8AC3E}">
        <p14:creationId xmlns:p14="http://schemas.microsoft.com/office/powerpoint/2010/main" val="4035910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194120B5-CDE7-4F5D-A9DB-A526B082C112}"/>
              </a:ext>
            </a:extLst>
          </p:cNvPr>
          <p:cNvPicPr>
            <a:picLocks noChangeAspect="1"/>
          </p:cNvPicPr>
          <p:nvPr/>
        </p:nvPicPr>
        <p:blipFill>
          <a:blip r:embed="rId2"/>
          <a:stretch>
            <a:fillRect/>
          </a:stretch>
        </p:blipFill>
        <p:spPr>
          <a:xfrm>
            <a:off x="693567" y="2781300"/>
            <a:ext cx="5297883" cy="3609145"/>
          </a:xfrm>
          <a:prstGeom prst="rect">
            <a:avLst/>
          </a:prstGeom>
        </p:spPr>
      </p:pic>
      <p:sp>
        <p:nvSpPr>
          <p:cNvPr id="2" name="タイトル 1">
            <a:extLst>
              <a:ext uri="{FF2B5EF4-FFF2-40B4-BE49-F238E27FC236}">
                <a16:creationId xmlns:a16="http://schemas.microsoft.com/office/drawing/2014/main" id="{53FAF3C7-81BF-46F7-B0AE-CF0EB25D74AA}"/>
              </a:ext>
            </a:extLst>
          </p:cNvPr>
          <p:cNvSpPr>
            <a:spLocks noGrp="1"/>
          </p:cNvSpPr>
          <p:nvPr>
            <p:ph type="title"/>
          </p:nvPr>
        </p:nvSpPr>
        <p:spPr>
          <a:xfrm>
            <a:off x="693567" y="781302"/>
            <a:ext cx="7772400" cy="1063521"/>
          </a:xfrm>
        </p:spPr>
        <p:txBody>
          <a:bodyPr/>
          <a:lstStyle/>
          <a:p>
            <a:r>
              <a:rPr lang="en-US" sz="2400" dirty="0"/>
              <a:t>4FSK_600kbps/800kbps</a:t>
            </a:r>
            <a:br>
              <a:rPr lang="en-US" sz="2400" dirty="0"/>
            </a:br>
            <a:r>
              <a:rPr lang="en-US" sz="2400" dirty="0"/>
              <a:t>Spurious Emission Strength measurement by TELEC-T245</a:t>
            </a:r>
            <a:br>
              <a:rPr lang="en-US" sz="2400" dirty="0"/>
            </a:br>
            <a:r>
              <a:rPr lang="en-US" sz="2400" dirty="0"/>
              <a:t>(Purple portion in slide4) </a:t>
            </a:r>
            <a:endParaRPr lang="en-001" sz="2400" dirty="0"/>
          </a:p>
        </p:txBody>
      </p:sp>
      <p:sp>
        <p:nvSpPr>
          <p:cNvPr id="5" name="スライド番号プレースホルダー 4">
            <a:extLst>
              <a:ext uri="{FF2B5EF4-FFF2-40B4-BE49-F238E27FC236}">
                <a16:creationId xmlns:a16="http://schemas.microsoft.com/office/drawing/2014/main" id="{D85E1FD4-40C6-490F-BC2F-5A876F95EB3C}"/>
              </a:ext>
            </a:extLst>
          </p:cNvPr>
          <p:cNvSpPr>
            <a:spLocks noGrp="1"/>
          </p:cNvSpPr>
          <p:nvPr>
            <p:ph type="sldNum" sz="quarter" idx="12"/>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Slide </a:t>
            </a:r>
            <a:fld id="{9819B43E-2904-41A5-B100-099F936EB7A4}" type="slidenum">
              <a:rPr lang="en-US" altLang="ja-JP" smtClean="0"/>
              <a:pPr/>
              <a:t>7</a:t>
            </a:fld>
            <a:endParaRPr lang="en-US" altLang="ja-JP"/>
          </a:p>
        </p:txBody>
      </p:sp>
      <p:sp>
        <p:nvSpPr>
          <p:cNvPr id="6" name="テキスト ボックス 5">
            <a:extLst>
              <a:ext uri="{FF2B5EF4-FFF2-40B4-BE49-F238E27FC236}">
                <a16:creationId xmlns:a16="http://schemas.microsoft.com/office/drawing/2014/main" id="{DED83032-BED9-49BB-9B90-20DE08D9FDA5}"/>
              </a:ext>
            </a:extLst>
          </p:cNvPr>
          <p:cNvSpPr txBox="1"/>
          <p:nvPr/>
        </p:nvSpPr>
        <p:spPr>
          <a:xfrm>
            <a:off x="251520" y="2062589"/>
            <a:ext cx="8640960" cy="646331"/>
          </a:xfrm>
          <a:prstGeom prst="rect">
            <a:avLst/>
          </a:prstGeom>
          <a:noFill/>
        </p:spPr>
        <p:txBody>
          <a:bodyPr wrap="square" rtlCol="0">
            <a:spAutoFit/>
          </a:bodyPr>
          <a:lstStyle/>
          <a:p>
            <a:r>
              <a:rPr lang="en-US" dirty="0">
                <a:latin typeface="Meiryo UI" panose="020B0604030504040204" pitchFamily="50" charset="-128"/>
                <a:ea typeface="Meiryo UI" panose="020B0604030504040204" pitchFamily="50" charset="-128"/>
              </a:rPr>
              <a:t>Condition:4FSK</a:t>
            </a:r>
          </a:p>
          <a:p>
            <a:r>
              <a:rPr lang="en-US" dirty="0">
                <a:latin typeface="Meiryo UI" panose="020B0604030504040204" pitchFamily="50" charset="-128"/>
                <a:ea typeface="Meiryo UI" panose="020B0604030504040204" pitchFamily="50" charset="-128"/>
              </a:rPr>
              <a:t>Data rate= 600kbps/800kbps, Gaussian BT= 0.5, BW=1000kHz, Pout =13dBm, Spurious band = 700-800kHz</a:t>
            </a:r>
          </a:p>
          <a:p>
            <a:r>
              <a:rPr lang="en-US" dirty="0">
                <a:latin typeface="Meiryo UI" panose="020B0604030504040204" pitchFamily="50" charset="-128"/>
                <a:ea typeface="Meiryo UI" panose="020B0604030504040204" pitchFamily="50" charset="-128"/>
              </a:rPr>
              <a:t>Signal Generator : Keysight E4438C</a:t>
            </a:r>
            <a:endParaRPr lang="en-00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C99260E-2B92-44C8-B6A2-8EDD7927317E}"/>
              </a:ext>
            </a:extLst>
          </p:cNvPr>
          <p:cNvSpPr txBox="1"/>
          <p:nvPr/>
        </p:nvSpPr>
        <p:spPr>
          <a:xfrm>
            <a:off x="6012160" y="3598428"/>
            <a:ext cx="2666131" cy="400110"/>
          </a:xfrm>
          <a:prstGeom prst="rect">
            <a:avLst/>
          </a:prstGeom>
          <a:noFill/>
          <a:ln>
            <a:solidFill>
              <a:srgbClr val="FF0000"/>
            </a:solidFill>
          </a:ln>
        </p:spPr>
        <p:txBody>
          <a:bodyPr wrap="square" rtlCol="0">
            <a:spAutoFit/>
          </a:bodyPr>
          <a:lstStyle/>
          <a:p>
            <a:r>
              <a:rPr lang="en-US" sz="1000" dirty="0">
                <a:latin typeface="Meiryo UI" panose="020B0604030504040204" pitchFamily="50" charset="-128"/>
                <a:ea typeface="Meiryo UI" panose="020B0604030504040204" pitchFamily="50" charset="-128"/>
              </a:rPr>
              <a:t>ARIB-T108 Spurious Emission Strength</a:t>
            </a:r>
          </a:p>
          <a:p>
            <a:r>
              <a:rPr lang="en-US" sz="1000" dirty="0">
                <a:latin typeface="Meiryo UI" panose="020B0604030504040204" pitchFamily="50" charset="-128"/>
                <a:ea typeface="Meiryo UI" panose="020B0604030504040204" pitchFamily="50" charset="-128"/>
              </a:rPr>
              <a:t>requirement </a:t>
            </a:r>
            <a:r>
              <a:rPr lang="ja-JP" altLang="en-US" sz="1000" dirty="0">
                <a:latin typeface="Meiryo UI" panose="020B0604030504040204" pitchFamily="50" charset="-128"/>
                <a:ea typeface="Meiryo UI" panose="020B0604030504040204" pitchFamily="50" charset="-128"/>
              </a:rPr>
              <a:t>≦</a:t>
            </a:r>
            <a:r>
              <a:rPr lang="en-US" sz="1000" dirty="0">
                <a:latin typeface="Meiryo UI" panose="020B0604030504040204" pitchFamily="50" charset="-128"/>
                <a:ea typeface="Meiryo UI" panose="020B0604030504040204" pitchFamily="50" charset="-128"/>
              </a:rPr>
              <a:t> -36dBm</a:t>
            </a:r>
            <a:endParaRPr lang="en-001" sz="1000" dirty="0">
              <a:latin typeface="Meiryo UI" panose="020B0604030504040204" pitchFamily="50" charset="-128"/>
              <a:ea typeface="Meiryo UI" panose="020B0604030504040204" pitchFamily="50" charset="-128"/>
            </a:endParaRPr>
          </a:p>
        </p:txBody>
      </p:sp>
      <p:sp>
        <p:nvSpPr>
          <p:cNvPr id="11" name="吹き出し: 折線 10">
            <a:extLst>
              <a:ext uri="{FF2B5EF4-FFF2-40B4-BE49-F238E27FC236}">
                <a16:creationId xmlns:a16="http://schemas.microsoft.com/office/drawing/2014/main" id="{56C0B845-98BD-4DD0-8A5E-80AB8716A2D5}"/>
              </a:ext>
            </a:extLst>
          </p:cNvPr>
          <p:cNvSpPr/>
          <p:nvPr/>
        </p:nvSpPr>
        <p:spPr bwMode="auto">
          <a:xfrm>
            <a:off x="2123728" y="3853191"/>
            <a:ext cx="1081955" cy="360040"/>
          </a:xfrm>
          <a:prstGeom prst="borderCallout2">
            <a:avLst>
              <a:gd name="adj1" fmla="val 99284"/>
              <a:gd name="adj2" fmla="val 8161"/>
              <a:gd name="adj3" fmla="val 146281"/>
              <a:gd name="adj4" fmla="val -7319"/>
              <a:gd name="adj5" fmla="val 213852"/>
              <a:gd name="adj6" fmla="val -9259"/>
            </a:avLst>
          </a:prstGeom>
          <a:solidFill>
            <a:srgbClr val="FFFF00"/>
          </a:solidFill>
          <a:ln w="22225" cap="flat" cmpd="sng" algn="ctr">
            <a:solidFill>
              <a:schemeClr val="accent6"/>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Proposed</a:t>
            </a:r>
            <a:endParaRPr kumimoji="0" lang="en-001"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7" name="直線矢印コネクタ 6">
            <a:extLst>
              <a:ext uri="{FF2B5EF4-FFF2-40B4-BE49-F238E27FC236}">
                <a16:creationId xmlns:a16="http://schemas.microsoft.com/office/drawing/2014/main" id="{6617E45B-0691-4205-95A6-02D62126F731}"/>
              </a:ext>
            </a:extLst>
          </p:cNvPr>
          <p:cNvCxnSpPr/>
          <p:nvPr/>
        </p:nvCxnSpPr>
        <p:spPr bwMode="auto">
          <a:xfrm flipH="1" flipV="1">
            <a:off x="5579926" y="3798483"/>
            <a:ext cx="432048" cy="1"/>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a:extLst>
              <a:ext uri="{FF2B5EF4-FFF2-40B4-BE49-F238E27FC236}">
                <a16:creationId xmlns:a16="http://schemas.microsoft.com/office/drawing/2014/main" id="{FC41BEBC-F127-4130-85DB-CCC7FD720432}"/>
              </a:ext>
            </a:extLst>
          </p:cNvPr>
          <p:cNvSpPr txBox="1"/>
          <p:nvPr/>
        </p:nvSpPr>
        <p:spPr>
          <a:xfrm>
            <a:off x="5991450" y="4177784"/>
            <a:ext cx="3026171" cy="461665"/>
          </a:xfrm>
          <a:prstGeom prst="rect">
            <a:avLst/>
          </a:prstGeom>
          <a:noFill/>
          <a:ln>
            <a:solidFill>
              <a:srgbClr val="FF0000"/>
            </a:solidFill>
          </a:ln>
        </p:spPr>
        <p:txBody>
          <a:bodyPr wrap="square" rtlCol="0">
            <a:spAutoFit/>
          </a:bodyPr>
          <a:lstStyle/>
          <a:p>
            <a:r>
              <a:rPr lang="en-US" dirty="0">
                <a:latin typeface="Meiryo UI" panose="020B0604030504040204" pitchFamily="50" charset="-128"/>
                <a:ea typeface="Meiryo UI" panose="020B0604030504040204" pitchFamily="50" charset="-128"/>
              </a:rPr>
              <a:t>4FSK 600kbps : </a:t>
            </a:r>
          </a:p>
          <a:p>
            <a:r>
              <a:rPr lang="en-US" dirty="0">
                <a:latin typeface="Meiryo UI" panose="020B0604030504040204" pitchFamily="50" charset="-128"/>
                <a:ea typeface="Meiryo UI" panose="020B0604030504040204" pitchFamily="50" charset="-128"/>
              </a:rPr>
              <a:t>modulation index 0.5 :23dB margin</a:t>
            </a:r>
          </a:p>
        </p:txBody>
      </p:sp>
      <p:sp>
        <p:nvSpPr>
          <p:cNvPr id="14" name="吹き出し: 折線 13">
            <a:extLst>
              <a:ext uri="{FF2B5EF4-FFF2-40B4-BE49-F238E27FC236}">
                <a16:creationId xmlns:a16="http://schemas.microsoft.com/office/drawing/2014/main" id="{CD30D7E6-545E-4D89-8D38-FA304A215D8D}"/>
              </a:ext>
            </a:extLst>
          </p:cNvPr>
          <p:cNvSpPr/>
          <p:nvPr/>
        </p:nvSpPr>
        <p:spPr bwMode="auto">
          <a:xfrm>
            <a:off x="2242853" y="4713392"/>
            <a:ext cx="1081955" cy="360040"/>
          </a:xfrm>
          <a:prstGeom prst="borderCallout2">
            <a:avLst>
              <a:gd name="adj1" fmla="val 51664"/>
              <a:gd name="adj2" fmla="val 103239"/>
              <a:gd name="adj3" fmla="val 55010"/>
              <a:gd name="adj4" fmla="val 144542"/>
              <a:gd name="adj5" fmla="val 134486"/>
              <a:gd name="adj6" fmla="val 188820"/>
            </a:avLst>
          </a:prstGeom>
          <a:solidFill>
            <a:srgbClr val="FFFF00"/>
          </a:solidFill>
          <a:ln w="22225" cap="flat" cmpd="sng" algn="ctr">
            <a:solidFill>
              <a:schemeClr val="accent6"/>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Proposed</a:t>
            </a:r>
            <a:endParaRPr kumimoji="0" lang="en-001"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54B7A103-FD9B-491A-8900-397C78240F63}"/>
              </a:ext>
            </a:extLst>
          </p:cNvPr>
          <p:cNvSpPr txBox="1"/>
          <p:nvPr/>
        </p:nvSpPr>
        <p:spPr>
          <a:xfrm>
            <a:off x="5991449" y="4997155"/>
            <a:ext cx="3026171" cy="461665"/>
          </a:xfrm>
          <a:prstGeom prst="rect">
            <a:avLst/>
          </a:prstGeom>
          <a:noFill/>
          <a:ln>
            <a:solidFill>
              <a:srgbClr val="FF0000"/>
            </a:solidFill>
          </a:ln>
        </p:spPr>
        <p:txBody>
          <a:bodyPr wrap="square" rtlCol="0">
            <a:spAutoFit/>
          </a:bodyPr>
          <a:lstStyle/>
          <a:p>
            <a:r>
              <a:rPr lang="en-US" dirty="0">
                <a:latin typeface="Meiryo UI" panose="020B0604030504040204" pitchFamily="50" charset="-128"/>
                <a:ea typeface="Meiryo UI" panose="020B0604030504040204" pitchFamily="50" charset="-128"/>
              </a:rPr>
              <a:t>4FSK 800kbps : </a:t>
            </a:r>
          </a:p>
          <a:p>
            <a:r>
              <a:rPr lang="en-US" dirty="0">
                <a:latin typeface="Meiryo UI" panose="020B0604030504040204" pitchFamily="50" charset="-128"/>
                <a:ea typeface="Meiryo UI" panose="020B0604030504040204" pitchFamily="50" charset="-128"/>
              </a:rPr>
              <a:t>modulation index 0.33 :14dB margin</a:t>
            </a:r>
          </a:p>
        </p:txBody>
      </p:sp>
      <p:sp>
        <p:nvSpPr>
          <p:cNvPr id="17" name="フッター プレースホルダー 2">
            <a:extLst>
              <a:ext uri="{FF2B5EF4-FFF2-40B4-BE49-F238E27FC236}">
                <a16:creationId xmlns:a16="http://schemas.microsoft.com/office/drawing/2014/main" id="{561064CA-6C6A-441A-9848-C0403D0E22B4}"/>
              </a:ext>
            </a:extLst>
          </p:cNvPr>
          <p:cNvSpPr>
            <a:spLocks noGrp="1"/>
          </p:cNvSpPr>
          <p:nvPr>
            <p:ph type="ftr" sz="quarter" idx="3"/>
          </p:nvPr>
        </p:nvSpPr>
        <p:spPr>
          <a:xfrm>
            <a:off x="5220072" y="6423722"/>
            <a:ext cx="3750568" cy="434277"/>
          </a:xfrm>
        </p:spPr>
        <p:txBody>
          <a:bodyPr/>
          <a:lstStyle>
            <a:lvl1pPr>
              <a:defRPr/>
            </a:lvl1pPr>
          </a:lstStyle>
          <a:p>
            <a:pPr algn="r"/>
            <a:r>
              <a:rPr lang="en-US" altLang="ja-JP" dirty="0"/>
              <a:t>Hiroshi Harada, Ryota Okumura (Kyoto University)                       </a:t>
            </a:r>
            <a:r>
              <a:rPr lang="en-US" altLang="ja-JP" dirty="0" err="1"/>
              <a:t>Takasmitsu</a:t>
            </a:r>
            <a:r>
              <a:rPr lang="en-US" altLang="ja-JP" dirty="0"/>
              <a:t> Hafuka(Lapis Technology)</a:t>
            </a:r>
          </a:p>
        </p:txBody>
      </p:sp>
      <p:sp>
        <p:nvSpPr>
          <p:cNvPr id="18" name="日付プレースホルダー 3">
            <a:extLst>
              <a:ext uri="{FF2B5EF4-FFF2-40B4-BE49-F238E27FC236}">
                <a16:creationId xmlns:a16="http://schemas.microsoft.com/office/drawing/2014/main" id="{9586A513-005A-4D0E-B0D5-4CDD7FFB6405}"/>
              </a:ext>
            </a:extLst>
          </p:cNvPr>
          <p:cNvSpPr>
            <a:spLocks noGrp="1"/>
          </p:cNvSpPr>
          <p:nvPr>
            <p:ph type="dt" sz="half" idx="2"/>
          </p:nvPr>
        </p:nvSpPr>
        <p:spPr>
          <a:xfrm>
            <a:off x="685800" y="378281"/>
            <a:ext cx="1600200" cy="215444"/>
          </a:xfrm>
          <a:prstGeom prst="rect">
            <a:avLst/>
          </a:prstGeom>
        </p:spPr>
        <p:txBody>
          <a:bodyPr/>
          <a:lstStyle/>
          <a:p>
            <a:r>
              <a:rPr lang="en-001" altLang="ja-JP" dirty="0"/>
              <a:t>&lt;December,2020&gt;</a:t>
            </a:r>
            <a:endParaRPr lang="en-US" altLang="ja-JP" dirty="0"/>
          </a:p>
        </p:txBody>
      </p:sp>
    </p:spTree>
    <p:extLst>
      <p:ext uri="{BB962C8B-B14F-4D97-AF65-F5344CB8AC3E}">
        <p14:creationId xmlns:p14="http://schemas.microsoft.com/office/powerpoint/2010/main" val="485598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4ECF938F-82A2-ED4A-9130-F4FF4AF8E4F4}"/>
              </a:ext>
            </a:extLst>
          </p:cNvPr>
          <p:cNvSpPr>
            <a:spLocks noGrp="1"/>
          </p:cNvSpPr>
          <p:nvPr>
            <p:ph type="sldNum" sz="quarter" idx="12"/>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Slide </a:t>
            </a:r>
            <a:fld id="{EED9155A-5036-44B5-A27C-97F620582CD6}" type="slidenum">
              <a:rPr lang="en-US" altLang="ja-JP" smtClean="0"/>
              <a:pPr/>
              <a:t>8</a:t>
            </a:fld>
            <a:endParaRPr lang="en-US" altLang="ja-JP" dirty="0"/>
          </a:p>
        </p:txBody>
      </p:sp>
      <p:sp>
        <p:nvSpPr>
          <p:cNvPr id="5" name="テキスト ボックス 4">
            <a:extLst>
              <a:ext uri="{FF2B5EF4-FFF2-40B4-BE49-F238E27FC236}">
                <a16:creationId xmlns:a16="http://schemas.microsoft.com/office/drawing/2014/main" id="{29503A61-2F0B-B64D-A60F-4A5C524A2DF6}"/>
              </a:ext>
            </a:extLst>
          </p:cNvPr>
          <p:cNvSpPr txBox="1"/>
          <p:nvPr/>
        </p:nvSpPr>
        <p:spPr>
          <a:xfrm>
            <a:off x="395536" y="1700808"/>
            <a:ext cx="8352927" cy="2554545"/>
          </a:xfrm>
          <a:prstGeom prst="rect">
            <a:avLst/>
          </a:prstGeom>
          <a:noFill/>
        </p:spPr>
        <p:txBody>
          <a:bodyPr wrap="square" rtlCol="0">
            <a:spAutoFit/>
          </a:bodyPr>
          <a:lstStyle/>
          <a:p>
            <a:r>
              <a:rPr kumimoji="1" lang="en-US" altLang="ja-JP" sz="1600" dirty="0">
                <a:latin typeface="+mn-lt"/>
              </a:rPr>
              <a:t>[1] IEEE, “IEEE 802.15.4-2020,” July 2020.</a:t>
            </a:r>
          </a:p>
          <a:p>
            <a:r>
              <a:rPr kumimoji="1" lang="en-US" altLang="ja-JP" sz="1600" dirty="0">
                <a:latin typeface="+mn-lt"/>
              </a:rPr>
              <a:t>[2] ARIB, “ARIB STD-T108 920MHz-BAND TELEMETER, TELECONTROLAND DATA TRANSMISSION RADIO EQUIPMENT </a:t>
            </a:r>
            <a:r>
              <a:rPr kumimoji="1" lang="en-US" altLang="ja-JP" sz="1600" dirty="0" err="1">
                <a:latin typeface="+mn-lt"/>
              </a:rPr>
              <a:t>ver</a:t>
            </a:r>
            <a:r>
              <a:rPr kumimoji="1" lang="en-US" altLang="ja-JP" sz="1600" dirty="0">
                <a:latin typeface="+mn-lt"/>
              </a:rPr>
              <a:t> 1.3,” Apr. 2019.</a:t>
            </a:r>
          </a:p>
          <a:p>
            <a:r>
              <a:rPr kumimoji="1" lang="en-US" altLang="ja-JP" sz="1600" dirty="0">
                <a:latin typeface="+mn-lt"/>
              </a:rPr>
              <a:t>[3] </a:t>
            </a:r>
            <a:r>
              <a:rPr kumimoji="1" lang="en-US" altLang="ja-JP" sz="1600" dirty="0" err="1">
                <a:latin typeface="+mn-lt"/>
              </a:rPr>
              <a:t>H.Harada</a:t>
            </a:r>
            <a:r>
              <a:rPr kumimoji="1" lang="en-US" altLang="ja-JP" sz="1600" dirty="0">
                <a:latin typeface="+mn-lt"/>
              </a:rPr>
              <a:t> and  R. Okumura, “15-20-295-03-04aa”</a:t>
            </a:r>
          </a:p>
          <a:p>
            <a:r>
              <a:rPr kumimoji="1" lang="en-US" altLang="ja-JP" sz="1600" dirty="0">
                <a:latin typeface="+mn-lt"/>
              </a:rPr>
              <a:t>[4] </a:t>
            </a:r>
            <a:r>
              <a:rPr kumimoji="1" lang="en-US" altLang="ja-JP" sz="1600" dirty="0" err="1">
                <a:latin typeface="+mn-lt"/>
              </a:rPr>
              <a:t>T.Hafuka</a:t>
            </a:r>
            <a:r>
              <a:rPr kumimoji="1" lang="en-US" altLang="ja-JP" sz="1600" dirty="0">
                <a:latin typeface="+mn-lt"/>
              </a:rPr>
              <a:t> and </a:t>
            </a:r>
            <a:r>
              <a:rPr kumimoji="1" lang="en-US" altLang="ja-JP" sz="1600" dirty="0" err="1">
                <a:latin typeface="+mn-lt"/>
              </a:rPr>
              <a:t>T.Kuramochi</a:t>
            </a:r>
            <a:r>
              <a:rPr kumimoji="1" lang="en-US" altLang="ja-JP" sz="1600" dirty="0">
                <a:latin typeface="+mn-lt"/>
              </a:rPr>
              <a:t>, “15-20-294-01-04aa”</a:t>
            </a:r>
          </a:p>
          <a:p>
            <a:r>
              <a:rPr kumimoji="1" lang="en-US" altLang="ja-JP" sz="1600" dirty="0">
                <a:latin typeface="+mn-lt"/>
              </a:rPr>
              <a:t>[5] </a:t>
            </a:r>
            <a:r>
              <a:rPr kumimoji="1" lang="en-US" altLang="ja-JP" sz="1600" dirty="0" err="1">
                <a:latin typeface="+mn-lt"/>
              </a:rPr>
              <a:t>T.Kuramochi</a:t>
            </a:r>
            <a:r>
              <a:rPr kumimoji="1" lang="en-US" altLang="ja-JP" sz="1600" dirty="0">
                <a:latin typeface="+mn-lt"/>
              </a:rPr>
              <a:t>, “15-20-0321-01-04aa”</a:t>
            </a:r>
          </a:p>
          <a:p>
            <a:endParaRPr kumimoji="1" lang="en-US" altLang="ja-JP" sz="1600" dirty="0">
              <a:latin typeface="+mn-lt"/>
            </a:endParaRPr>
          </a:p>
          <a:p>
            <a:endParaRPr kumimoji="1" lang="en-US" altLang="ja-JP" sz="1600" dirty="0">
              <a:latin typeface="+mn-lt"/>
            </a:endParaRPr>
          </a:p>
          <a:p>
            <a:endParaRPr kumimoji="1" lang="en-US" altLang="ja-JP" sz="1600" dirty="0">
              <a:latin typeface="+mn-lt"/>
            </a:endParaRPr>
          </a:p>
          <a:p>
            <a:endParaRPr kumimoji="1" lang="ja-JP" altLang="en-US" sz="1600" dirty="0">
              <a:latin typeface="+mn-lt"/>
            </a:endParaRPr>
          </a:p>
        </p:txBody>
      </p:sp>
      <p:sp>
        <p:nvSpPr>
          <p:cNvPr id="6" name="Rectangle 2">
            <a:extLst>
              <a:ext uri="{FF2B5EF4-FFF2-40B4-BE49-F238E27FC236}">
                <a16:creationId xmlns:a16="http://schemas.microsoft.com/office/drawing/2014/main" id="{306080C6-03CF-9342-988B-25EF7ECE739D}"/>
              </a:ext>
            </a:extLst>
          </p:cNvPr>
          <p:cNvSpPr txBox="1">
            <a:spLocks noChangeArrowheads="1"/>
          </p:cNvSpPr>
          <p:nvPr/>
        </p:nvSpPr>
        <p:spPr>
          <a:xfrm>
            <a:off x="685800" y="685800"/>
            <a:ext cx="7772400" cy="654968"/>
          </a:xfrm>
          <a:prstGeom prst="rect">
            <a:avLst/>
          </a:prstGeom>
          <a:ln/>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 altLang="ja-JP" sz="3200" dirty="0">
                <a:latin typeface="+mn-lt"/>
              </a:rPr>
              <a:t>Reference</a:t>
            </a:r>
          </a:p>
        </p:txBody>
      </p:sp>
      <p:sp>
        <p:nvSpPr>
          <p:cNvPr id="7" name="フッター プレースホルダー 2">
            <a:extLst>
              <a:ext uri="{FF2B5EF4-FFF2-40B4-BE49-F238E27FC236}">
                <a16:creationId xmlns:a16="http://schemas.microsoft.com/office/drawing/2014/main" id="{DE613063-B8B1-46E1-9746-853069A793D9}"/>
              </a:ext>
            </a:extLst>
          </p:cNvPr>
          <p:cNvSpPr>
            <a:spLocks noGrp="1"/>
          </p:cNvSpPr>
          <p:nvPr>
            <p:ph type="ftr" sz="quarter" idx="3"/>
          </p:nvPr>
        </p:nvSpPr>
        <p:spPr>
          <a:xfrm>
            <a:off x="5220072" y="6423722"/>
            <a:ext cx="3750568" cy="434277"/>
          </a:xfrm>
        </p:spPr>
        <p:txBody>
          <a:bodyPr/>
          <a:lstStyle>
            <a:lvl1pPr>
              <a:defRPr/>
            </a:lvl1pPr>
          </a:lstStyle>
          <a:p>
            <a:pPr algn="r"/>
            <a:r>
              <a:rPr lang="en-US" altLang="ja-JP" dirty="0"/>
              <a:t>Hiroshi Harada, Ryota Okumura (Kyoto University)                       </a:t>
            </a:r>
            <a:r>
              <a:rPr lang="en-US" altLang="ja-JP" dirty="0" err="1"/>
              <a:t>Takasmitsu</a:t>
            </a:r>
            <a:r>
              <a:rPr lang="en-US" altLang="ja-JP" dirty="0"/>
              <a:t> Hafuka(Lapis Technology)</a:t>
            </a:r>
          </a:p>
        </p:txBody>
      </p:sp>
      <p:sp>
        <p:nvSpPr>
          <p:cNvPr id="9" name="日付プレースホルダー 3">
            <a:extLst>
              <a:ext uri="{FF2B5EF4-FFF2-40B4-BE49-F238E27FC236}">
                <a16:creationId xmlns:a16="http://schemas.microsoft.com/office/drawing/2014/main" id="{A22D1B2A-3F47-44AB-8979-1FC326215C29}"/>
              </a:ext>
            </a:extLst>
          </p:cNvPr>
          <p:cNvSpPr>
            <a:spLocks noGrp="1"/>
          </p:cNvSpPr>
          <p:nvPr>
            <p:ph type="dt" sz="half" idx="2"/>
          </p:nvPr>
        </p:nvSpPr>
        <p:spPr>
          <a:xfrm>
            <a:off x="685800" y="378281"/>
            <a:ext cx="1600200" cy="215444"/>
          </a:xfrm>
          <a:prstGeom prst="rect">
            <a:avLst/>
          </a:prstGeom>
        </p:spPr>
        <p:txBody>
          <a:bodyPr/>
          <a:lstStyle/>
          <a:p>
            <a:r>
              <a:rPr lang="en-001" altLang="ja-JP" dirty="0"/>
              <a:t>&lt;December,2020&gt;</a:t>
            </a:r>
            <a:endParaRPr lang="en-US" altLang="ja-JP" dirty="0"/>
          </a:p>
        </p:txBody>
      </p:sp>
    </p:spTree>
    <p:extLst>
      <p:ext uri="{BB962C8B-B14F-4D97-AF65-F5344CB8AC3E}">
        <p14:creationId xmlns:p14="http://schemas.microsoft.com/office/powerpoint/2010/main" val="1239145406"/>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1647</TotalTime>
  <Words>683</Words>
  <Application>Microsoft Office PowerPoint</Application>
  <PresentationFormat>画面に合わせる (4:3)</PresentationFormat>
  <Paragraphs>180</Paragraphs>
  <Slides>8</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8</vt:i4>
      </vt:variant>
    </vt:vector>
  </HeadingPairs>
  <TitlesOfParts>
    <vt:vector size="11" baseType="lpstr">
      <vt:lpstr>Meiryo UI</vt:lpstr>
      <vt:lpstr>Times New Roman</vt:lpstr>
      <vt:lpstr>15-20-xxxx-00-jre0-ig-jre-call-for-contributions</vt:lpstr>
      <vt:lpstr>PowerPoint プレゼンテーション</vt:lpstr>
      <vt:lpstr>PowerPoint プレゼンテーション</vt:lpstr>
      <vt:lpstr>PowerPoint プレゼンテーション</vt:lpstr>
      <vt:lpstr>Spurious emission strength requirement from ARIB-T108[1]</vt:lpstr>
      <vt:lpstr>2FSK_400kbps Spurious Emission Strength measurement by TELEC-T245 (Purple portion in slide4) </vt:lpstr>
      <vt:lpstr>2FSK_600kbps Spurious Emission Strength measurement by TELEC-T245 (Purple portion in slide4) </vt:lpstr>
      <vt:lpstr>4FSK_600kbps/800kbps Spurious Emission Strength measurement by TELEC-T245 (Purple portion in slide4) </vt:lpstr>
      <vt:lpstr>PowerPoint プレゼンテーション</vt:lpstr>
    </vt:vector>
  </TitlesOfParts>
  <Manager/>
  <Company>Kyoto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Hiroshi Harada</dc:creator>
  <cp:keywords/>
  <dc:description>&lt;doc#&gt;</dc:description>
  <cp:lastModifiedBy>Takashi KURAMOCHI</cp:lastModifiedBy>
  <cp:revision>203</cp:revision>
  <cp:lastPrinted>1998-02-10T13:28:06Z</cp:lastPrinted>
  <dcterms:created xsi:type="dcterms:W3CDTF">2020-02-10T05:27:43Z</dcterms:created>
  <dcterms:modified xsi:type="dcterms:W3CDTF">2020-12-08T12:03:02Z</dcterms:modified>
  <cp:category/>
</cp:coreProperties>
</file>