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6"/>
  </p:notesMasterIdLst>
  <p:handoutMasterIdLst>
    <p:handoutMasterId r:id="rId27"/>
  </p:handoutMasterIdLst>
  <p:sldIdLst>
    <p:sldId id="259" r:id="rId2"/>
    <p:sldId id="987" r:id="rId3"/>
    <p:sldId id="938" r:id="rId4"/>
    <p:sldId id="963" r:id="rId5"/>
    <p:sldId id="260" r:id="rId6"/>
    <p:sldId id="261" r:id="rId7"/>
    <p:sldId id="262" r:id="rId8"/>
    <p:sldId id="263" r:id="rId9"/>
    <p:sldId id="283" r:id="rId10"/>
    <p:sldId id="284" r:id="rId11"/>
    <p:sldId id="287" r:id="rId12"/>
    <p:sldId id="944" r:id="rId13"/>
    <p:sldId id="289" r:id="rId14"/>
    <p:sldId id="950" r:id="rId15"/>
    <p:sldId id="990" r:id="rId16"/>
    <p:sldId id="992" r:id="rId17"/>
    <p:sldId id="982" r:id="rId18"/>
    <p:sldId id="991" r:id="rId19"/>
    <p:sldId id="993" r:id="rId20"/>
    <p:sldId id="994" r:id="rId21"/>
    <p:sldId id="256" r:id="rId22"/>
    <p:sldId id="965" r:id="rId23"/>
    <p:sldId id="314" r:id="rId24"/>
    <p:sldId id="985" r:id="rId25"/>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25" d="100"/>
          <a:sy n="125" d="100"/>
        </p:scale>
        <p:origin x="114" y="1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p>
            <a:r>
              <a:rPr lang="en-US"/>
              <a:t>December 2020</a:t>
            </a:r>
            <a:endParaRPr lang="en-US" dirty="0"/>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doc.:IEEE802.15-20-0384r1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December 2020</a:t>
            </a:r>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5/documents?is_dcn=DCN%2C%20Title%2C%20Author%20or%20Affiliation&amp;is_group=016t" TargetMode="External"/><Relationship Id="rId3" Type="http://schemas.openxmlformats.org/officeDocument/2006/relationships/hyperlink" Target="https://mentor.ieee.org/802.15/dcn/20/15-20-0196-01-016t-licensed-narrowband-amendment-par.pdf" TargetMode="External"/><Relationship Id="rId7" Type="http://schemas.openxmlformats.org/officeDocument/2006/relationships/hyperlink" Target="http://grouper.ieee.org/groups/802/15/calendar.html" TargetMode="External"/><Relationship Id="rId2" Type="http://schemas.openxmlformats.org/officeDocument/2006/relationships/hyperlink" Target="https://development.standards.ieee.org/myproject-web/app#viewpar/7292" TargetMode="External"/><Relationship Id="rId1" Type="http://schemas.openxmlformats.org/officeDocument/2006/relationships/slideLayout" Target="../slideLayouts/slideLayout2.xml"/><Relationship Id="rId6" Type="http://schemas.openxmlformats.org/officeDocument/2006/relationships/hyperlink" Target="http://grouper.ieee.org/groups/802/15/pub/Subscribe.html" TargetMode="External"/><Relationship Id="rId11" Type="http://schemas.openxmlformats.org/officeDocument/2006/relationships/hyperlink" Target="https://mentor.ieee.org/802.15/dcn/20/15-20-0079-04-016t-task-group-16t-call-for-contributions.docx" TargetMode="External"/><Relationship Id="rId5" Type="http://schemas.openxmlformats.org/officeDocument/2006/relationships/hyperlink" Target="https://mentor.ieee.org/802.15/dcn/20/15-20-0213-02-016t-ieee-802-16t-use-cases.xlsx" TargetMode="External"/><Relationship Id="rId10" Type="http://schemas.openxmlformats.org/officeDocument/2006/relationships/hyperlink" Target="mailto:pat.kinney@kinneyconsultingllc.com" TargetMode="External"/><Relationship Id="rId4" Type="http://schemas.openxmlformats.org/officeDocument/2006/relationships/hyperlink" Target="https://mentor.ieee.org/802.15/dcn/20/15-20-0182-06-016t-system-requirements-document-srd-outline-for-16t.docx" TargetMode="External"/><Relationship Id="rId9" Type="http://schemas.openxmlformats.org/officeDocument/2006/relationships/hyperlink" Target="mailto:tim.godfrey@ieee.org"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0/15-20-0055-04-016t-frequency-band-layout.xls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1784887164@epri.webex.com" TargetMode="External"/><Relationship Id="rId2" Type="http://schemas.openxmlformats.org/officeDocument/2006/relationships/hyperlink" Target="https://epri.webex.com/epri/j.php?MTID=m7c602cfa6cdea00220d9c2720e2ac025"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cff477b425bf625f9763f7b9c097f686" TargetMode="External"/><Relationship Id="rId4" Type="http://schemas.openxmlformats.org/officeDocument/2006/relationships/hyperlink" Target="https://epri.webex.com/epri/j.php?MTID=m815db6f7c3d294aa56034046c62b1289"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December 2020 Teleconference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2020-12-02</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Teleconference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a:xfrm>
            <a:off x="8915400" y="6356350"/>
            <a:ext cx="2971800" cy="365125"/>
          </a:xfrm>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7" name="Date Placeholder 6">
            <a:extLst>
              <a:ext uri="{FF2B5EF4-FFF2-40B4-BE49-F238E27FC236}">
                <a16:creationId xmlns:a16="http://schemas.microsoft.com/office/drawing/2014/main" id="{0AB342A3-BB31-4319-BDE2-E964CF53E0C5}"/>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11</a:t>
            </a:fld>
            <a:endParaRPr lang="en-GB" dirty="0"/>
          </a:p>
        </p:txBody>
      </p:sp>
      <p:sp>
        <p:nvSpPr>
          <p:cNvPr id="7" name="Date Placeholder 6">
            <a:extLst>
              <a:ext uri="{FF2B5EF4-FFF2-40B4-BE49-F238E27FC236}">
                <a16:creationId xmlns:a16="http://schemas.microsoft.com/office/drawing/2014/main" id="{7EE4E375-6777-41CC-A425-49ADFE361E91}"/>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2C0031A9-7BA1-4A76-A372-18E3FF51FC1F}"/>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13</a:t>
            </a:fld>
            <a:endParaRPr lang="en-GB" dirty="0"/>
          </a:p>
        </p:txBody>
      </p:sp>
      <p:sp>
        <p:nvSpPr>
          <p:cNvPr id="7" name="Date Placeholder 6">
            <a:extLst>
              <a:ext uri="{FF2B5EF4-FFF2-40B4-BE49-F238E27FC236}">
                <a16:creationId xmlns:a16="http://schemas.microsoft.com/office/drawing/2014/main" id="{B5C40E5F-70AE-4280-8653-EBE41563C39B}"/>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Nov 4,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t>
            </a:r>
            <a:r>
              <a:rPr lang="en-US" u="sng" dirty="0">
                <a:hlinkClick r:id="rId2"/>
              </a:rPr>
              <a:t>approved PAR is available at</a:t>
            </a:r>
            <a:r>
              <a:rPr lang="en-US" u="sng" dirty="0"/>
              <a:t> this link</a:t>
            </a:r>
            <a:r>
              <a:rPr lang="en-US" dirty="0"/>
              <a:t>.  The approved PAR is also available on Mentor as document </a:t>
            </a:r>
            <a:r>
              <a:rPr lang="en-US" u="sng" dirty="0">
                <a:hlinkClick r:id="rId3"/>
              </a:rPr>
              <a:t>IEEE 802.15-20-0196r1</a:t>
            </a:r>
            <a:endParaRPr lang="en-US" dirty="0"/>
          </a:p>
          <a:p>
            <a:r>
              <a:rPr lang="en-US" dirty="0"/>
              <a:t>Contributions are sought on the following topics;</a:t>
            </a:r>
          </a:p>
          <a:p>
            <a:pPr lvl="1"/>
            <a:r>
              <a:rPr lang="en-US" dirty="0"/>
              <a:t>Contributions toward the System Requirements Document  (</a:t>
            </a:r>
            <a:r>
              <a:rPr lang="en-US" u="sng" dirty="0">
                <a:hlinkClick r:id="rId4"/>
              </a:rPr>
              <a:t>IEEE 802.15-20-182r6</a:t>
            </a:r>
            <a:r>
              <a:rPr lang="en-US" dirty="0"/>
              <a:t> or subsequent)</a:t>
            </a:r>
          </a:p>
          <a:p>
            <a:pPr lvl="1"/>
            <a:r>
              <a:rPr lang="en-US" dirty="0"/>
              <a:t>Contributions related to security requirements for critical infrastructure use cases as described in IEEE </a:t>
            </a:r>
            <a:r>
              <a:rPr lang="en-US" u="sng" dirty="0">
                <a:hlinkClick r:id="rId5"/>
              </a:rPr>
              <a:t>802.15-20-213r2</a:t>
            </a:r>
            <a:r>
              <a:rPr lang="en-US" dirty="0"/>
              <a:t> (or subsequent)</a:t>
            </a:r>
          </a:p>
          <a:p>
            <a:r>
              <a:rPr lang="en-US" dirty="0"/>
              <a:t>The Task Group is meeting virtually for the time being. Meetings and teleconferences are announced on the </a:t>
            </a:r>
            <a:r>
              <a:rPr lang="en-US" u="sng" dirty="0">
                <a:hlinkClick r:id="rId6"/>
              </a:rPr>
              <a:t>TG16t reflector</a:t>
            </a:r>
            <a:r>
              <a:rPr lang="en-US" dirty="0"/>
              <a:t> and the </a:t>
            </a:r>
            <a:r>
              <a:rPr lang="en-US" u="sng" dirty="0">
                <a:hlinkClick r:id="rId7"/>
              </a:rPr>
              <a:t>802.15 calendar</a:t>
            </a:r>
            <a:r>
              <a:rPr lang="en-US" dirty="0"/>
              <a:t>.</a:t>
            </a:r>
          </a:p>
          <a:p>
            <a:r>
              <a:rPr lang="en-US" dirty="0"/>
              <a:t>This call for contributions will remain open until (at least) the March 2021 electronic plenary meeting. </a:t>
            </a:r>
          </a:p>
          <a:p>
            <a:r>
              <a:rPr lang="en-US" dirty="0"/>
              <a:t>Documents should be uploaded to </a:t>
            </a:r>
            <a:r>
              <a:rPr lang="en-US" u="sng" dirty="0">
                <a:hlinkClick r:id="rId8"/>
              </a:rPr>
              <a:t>Mentor</a:t>
            </a:r>
            <a:r>
              <a:rPr lang="en-US" dirty="0"/>
              <a:t>, to the TG16t task group.</a:t>
            </a:r>
          </a:p>
          <a:p>
            <a:r>
              <a:rPr lang="en-US" dirty="0"/>
              <a:t>For further information, contact the following:</a:t>
            </a:r>
          </a:p>
          <a:p>
            <a:pPr lvl="1"/>
            <a:r>
              <a:rPr lang="en-US" dirty="0"/>
              <a:t>IEEE 802.15.16t Task Group Chair:  Tim Godfrey &lt;</a:t>
            </a:r>
            <a:r>
              <a:rPr lang="en-US" u="sng" dirty="0">
                <a:hlinkClick r:id="rId9"/>
              </a:rPr>
              <a:t>tim.godfrey@ieee.org</a:t>
            </a:r>
            <a:r>
              <a:rPr lang="en-US" dirty="0"/>
              <a:t>&gt;</a:t>
            </a:r>
          </a:p>
          <a:p>
            <a:pPr lvl="1"/>
            <a:r>
              <a:rPr lang="en-US" dirty="0"/>
              <a:t>IEEE 802.15 Working Group Chair:  Pat Kinney &lt;</a:t>
            </a:r>
            <a:r>
              <a:rPr lang="en-US" u="sng" dirty="0">
                <a:hlinkClick r:id="rId10"/>
              </a:rPr>
              <a:t>pat.kinney@kinneyconsultingllc.com</a:t>
            </a:r>
            <a:r>
              <a:rPr lang="en-US" dirty="0"/>
              <a:t>&gt;</a:t>
            </a:r>
          </a:p>
          <a:p>
            <a:endParaRPr lang="en-US" dirty="0"/>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14</a:t>
            </a:fld>
            <a:endParaRPr lang="en-US"/>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11"/>
              </a:rPr>
              <a:t>Updated CFC Document Link</a:t>
            </a:r>
            <a:endParaRPr lang="en-US" dirty="0">
              <a:highlight>
                <a:srgbClr val="00FF00"/>
              </a:highlight>
            </a:endParaRPr>
          </a:p>
        </p:txBody>
      </p:sp>
      <p:sp>
        <p:nvSpPr>
          <p:cNvPr id="8" name="Date Placeholder 7">
            <a:extLst>
              <a:ext uri="{FF2B5EF4-FFF2-40B4-BE49-F238E27FC236}">
                <a16:creationId xmlns:a16="http://schemas.microsoft.com/office/drawing/2014/main" id="{1FDBE2B1-89B8-4281-9AB6-FF4677C55F92}"/>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4142447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December  3</a:t>
            </a:r>
            <a:r>
              <a:rPr lang="en-US" baseline="30000" dirty="0"/>
              <a:t>rd</a:t>
            </a:r>
            <a:r>
              <a:rPr lang="en-US" dirty="0"/>
              <a:t>  Telecon</a:t>
            </a:r>
          </a:p>
        </p:txBody>
      </p:sp>
      <p:sp>
        <p:nvSpPr>
          <p:cNvPr id="6" name="Content Placeholder 5">
            <a:extLst>
              <a:ext uri="{FF2B5EF4-FFF2-40B4-BE49-F238E27FC236}">
                <a16:creationId xmlns:a16="http://schemas.microsoft.com/office/drawing/2014/main" id="{6D76A922-2E7D-4A20-BC7E-1F5D95807765}"/>
              </a:ext>
            </a:extLst>
          </p:cNvPr>
          <p:cNvSpPr>
            <a:spLocks noGrp="1"/>
          </p:cNvSpPr>
          <p:nvPr>
            <p:ph idx="1"/>
          </p:nvPr>
        </p:nvSpPr>
        <p:spPr/>
        <p:txBody>
          <a:bodyPr/>
          <a:lstStyle/>
          <a:p>
            <a:r>
              <a:rPr lang="en-US" dirty="0"/>
              <a:t>802.15-20-213r3 		IEEE 802.16t Use Cases 	Daoud Serang (CML Microcircuits)</a:t>
            </a:r>
          </a:p>
          <a:p>
            <a:endParaRPr lang="en-US" dirty="0"/>
          </a:p>
          <a:p>
            <a:r>
              <a:rPr lang="en-US" dirty="0"/>
              <a:t>802.15-20-0182r8 	System Requirements Document (SRD) outline for 16t 	</a:t>
            </a:r>
            <a:r>
              <a:rPr lang="en-US" dirty="0" err="1"/>
              <a:t>Juha</a:t>
            </a:r>
            <a:r>
              <a:rPr lang="en-US" dirty="0"/>
              <a:t> </a:t>
            </a:r>
            <a:r>
              <a:rPr lang="en-US" dirty="0" err="1"/>
              <a:t>Juntunen</a:t>
            </a:r>
            <a:r>
              <a:rPr lang="en-US" dirty="0"/>
              <a:t> (</a:t>
            </a:r>
            <a:r>
              <a:rPr lang="en-US" dirty="0" err="1"/>
              <a:t>Meteorcomm</a:t>
            </a:r>
            <a:r>
              <a:rPr lang="en-US" dirty="0"/>
              <a:t>)</a:t>
            </a:r>
          </a:p>
          <a:p>
            <a:endParaRPr lang="en-US" dirty="0"/>
          </a:p>
          <a:p>
            <a:endParaRPr lang="en-US" dirty="0"/>
          </a:p>
        </p:txBody>
      </p:sp>
      <p:sp>
        <p:nvSpPr>
          <p:cNvPr id="3" name="Date Placeholder 2">
            <a:extLst>
              <a:ext uri="{FF2B5EF4-FFF2-40B4-BE49-F238E27FC236}">
                <a16:creationId xmlns:a16="http://schemas.microsoft.com/office/drawing/2014/main" id="{8FA78B95-01FE-4E9B-B0D8-486F32981AF3}"/>
              </a:ext>
            </a:extLst>
          </p:cNvPr>
          <p:cNvSpPr>
            <a:spLocks noGrp="1"/>
          </p:cNvSpPr>
          <p:nvPr>
            <p:ph type="dt" sz="half" idx="10"/>
          </p:nvPr>
        </p:nvSpPr>
        <p:spPr/>
        <p:txBody>
          <a:bodyPr/>
          <a:lstStyle/>
          <a:p>
            <a:r>
              <a:rPr lang="en-US"/>
              <a:t>December 2020</a:t>
            </a:r>
            <a:endParaRPr lang="en-US" dirty="0"/>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9DCB3F3E-4510-4964-8A9F-ABFD450C33BF}"/>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fontScale="92500" lnSpcReduction="20000"/>
          </a:bodyPr>
          <a:lstStyle/>
          <a:p>
            <a:r>
              <a:rPr lang="en-US" dirty="0"/>
              <a:t>The group discusses whether the current 16t scope can include security changes under the umbrella of “required by the physical layer changes.” </a:t>
            </a:r>
          </a:p>
          <a:p>
            <a:r>
              <a:rPr lang="en-US" dirty="0"/>
              <a:t>Options:</a:t>
            </a:r>
          </a:p>
          <a:p>
            <a:pPr lvl="1"/>
            <a:r>
              <a:rPr lang="en-US" dirty="0"/>
              <a:t>1) Continue 16t and change PAR to include security changes (driven by use cases) in scope</a:t>
            </a:r>
          </a:p>
          <a:p>
            <a:pPr lvl="1"/>
            <a:r>
              <a:rPr lang="en-US" dirty="0"/>
              <a:t>2 Create a new PAR and TG for Security changes.</a:t>
            </a:r>
          </a:p>
          <a:p>
            <a:pPr lvl="1"/>
            <a:endParaRPr lang="en-US" dirty="0"/>
          </a:p>
          <a:p>
            <a:r>
              <a:rPr lang="en-US" dirty="0"/>
              <a:t>Path forward:</a:t>
            </a:r>
          </a:p>
          <a:p>
            <a:pPr lvl="1"/>
            <a:r>
              <a:rPr lang="en-US" dirty="0"/>
              <a:t>Ask for contributions on security.  Amend Call for Contribution</a:t>
            </a:r>
          </a:p>
          <a:p>
            <a:pPr lvl="1"/>
            <a:r>
              <a:rPr lang="en-US" dirty="0"/>
              <a:t>Understand the requirements for security – what has to be changed</a:t>
            </a:r>
          </a:p>
          <a:p>
            <a:pPr lvl="2"/>
            <a:r>
              <a:rPr lang="en-US" dirty="0"/>
              <a:t>Look at post-quantum security architecture</a:t>
            </a:r>
          </a:p>
          <a:p>
            <a:pPr lvl="1"/>
            <a:r>
              <a:rPr lang="en-US" dirty="0"/>
              <a:t>Can the work be done in this TG, or do we need a new TG in parallel?</a:t>
            </a:r>
          </a:p>
          <a:p>
            <a:pPr lvl="1"/>
            <a:r>
              <a:rPr lang="en-US" dirty="0"/>
              <a:t>Solicit contributions from stakeholders on what their customers and markets require</a:t>
            </a:r>
          </a:p>
          <a:p>
            <a:pPr lvl="1"/>
            <a:endParaRPr lang="en-US" dirty="0"/>
          </a:p>
          <a:p>
            <a:endParaRPr lang="en-US" dirty="0"/>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5" name="Slide Number Placeholder 4">
            <a:extLst>
              <a:ext uri="{FF2B5EF4-FFF2-40B4-BE49-F238E27FC236}">
                <a16:creationId xmlns:a16="http://schemas.microsoft.com/office/drawing/2014/main" id="{BD86552C-9F04-4E8E-9E14-1801A223079D}"/>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16</a:t>
            </a:fld>
            <a:endParaRPr lang="en-US"/>
          </a:p>
        </p:txBody>
      </p:sp>
      <p:sp>
        <p:nvSpPr>
          <p:cNvPr id="6" name="Date Placeholder 5">
            <a:extLst>
              <a:ext uri="{FF2B5EF4-FFF2-40B4-BE49-F238E27FC236}">
                <a16:creationId xmlns:a16="http://schemas.microsoft.com/office/drawing/2014/main" id="{835BAFDD-9EFF-49B5-9B6D-DB936ED6971C}"/>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6002074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29DB0-E5FD-450E-9A88-BD42347B7A0E}"/>
              </a:ext>
            </a:extLst>
          </p:cNvPr>
          <p:cNvSpPr>
            <a:spLocks noGrp="1"/>
          </p:cNvSpPr>
          <p:nvPr>
            <p:ph type="title"/>
          </p:nvPr>
        </p:nvSpPr>
        <p:spPr/>
        <p:txBody>
          <a:bodyPr>
            <a:normAutofit/>
          </a:bodyPr>
          <a:lstStyle/>
          <a:p>
            <a:r>
              <a:rPr lang="en-US" dirty="0"/>
              <a:t>Finalize and Approve Use Cases</a:t>
            </a:r>
          </a:p>
        </p:txBody>
      </p:sp>
      <p:sp>
        <p:nvSpPr>
          <p:cNvPr id="3" name="Content Placeholder 2">
            <a:extLst>
              <a:ext uri="{FF2B5EF4-FFF2-40B4-BE49-F238E27FC236}">
                <a16:creationId xmlns:a16="http://schemas.microsoft.com/office/drawing/2014/main" id="{FFA75076-53A5-4D4C-9CE2-31ADA9F88D58}"/>
              </a:ext>
            </a:extLst>
          </p:cNvPr>
          <p:cNvSpPr>
            <a:spLocks noGrp="1"/>
          </p:cNvSpPr>
          <p:nvPr>
            <p:ph idx="1"/>
          </p:nvPr>
        </p:nvSpPr>
        <p:spPr/>
        <p:txBody>
          <a:bodyPr>
            <a:normAutofit fontScale="92500" lnSpcReduction="10000"/>
          </a:bodyPr>
          <a:lstStyle/>
          <a:p>
            <a:r>
              <a:rPr lang="en-US" dirty="0"/>
              <a:t>Frequency Band Layout Document</a:t>
            </a:r>
          </a:p>
          <a:p>
            <a:pPr lvl="1"/>
            <a:r>
              <a:rPr lang="en-US" dirty="0"/>
              <a:t>At September telcon, the TG affirmed document </a:t>
            </a:r>
            <a:r>
              <a:rPr lang="en-US" dirty="0">
                <a:hlinkClick r:id="rId2"/>
              </a:rPr>
              <a:t>IEEE802.15-20-0055r4</a:t>
            </a:r>
            <a:r>
              <a:rPr lang="en-US" dirty="0"/>
              <a:t> as final frequency band layout </a:t>
            </a:r>
          </a:p>
          <a:p>
            <a:pPr lvl="1"/>
            <a:endParaRPr lang="en-US" dirty="0"/>
          </a:p>
          <a:p>
            <a:pPr lvl="1"/>
            <a:endParaRPr lang="en-US" dirty="0"/>
          </a:p>
          <a:p>
            <a:r>
              <a:rPr lang="en-US" dirty="0"/>
              <a:t>Merged Use Cases Document</a:t>
            </a:r>
          </a:p>
          <a:p>
            <a:pPr lvl="1"/>
            <a:r>
              <a:rPr lang="en-US" dirty="0">
                <a:highlight>
                  <a:srgbClr val="FFFF00"/>
                </a:highlight>
              </a:rPr>
              <a:t>Action Item for those that submitted use cases to spreadsheet. </a:t>
            </a:r>
          </a:p>
          <a:p>
            <a:pPr lvl="1"/>
            <a:r>
              <a:rPr lang="en-US" dirty="0"/>
              <a:t>Need to include data for column on ecosystem size: (</a:t>
            </a:r>
            <a:r>
              <a:rPr lang="en-US" b="1" dirty="0"/>
              <a:t>Total # of Endpoints</a:t>
            </a:r>
            <a:r>
              <a:rPr lang="en-US" dirty="0"/>
              <a:t> and source of information)</a:t>
            </a:r>
          </a:p>
          <a:p>
            <a:pPr lvl="1"/>
            <a:r>
              <a:rPr lang="en-US" dirty="0"/>
              <a:t>Still work remaining on Ecosystem – pending responses from contributors. </a:t>
            </a:r>
          </a:p>
          <a:p>
            <a:pPr lvl="1"/>
            <a:r>
              <a:rPr lang="en-US" dirty="0"/>
              <a:t>Daoud requests contributors of use case information to provide him with that so we can close this out.</a:t>
            </a:r>
          </a:p>
          <a:p>
            <a:pPr lvl="1"/>
            <a:r>
              <a:rPr lang="en-US" dirty="0"/>
              <a:t>Latest version is 213r3  - one section remaining. Will review any updates at next call.</a:t>
            </a:r>
          </a:p>
          <a:p>
            <a:pPr lvl="1"/>
            <a:endParaRPr lang="en-US" dirty="0"/>
          </a:p>
        </p:txBody>
      </p:sp>
      <p:sp>
        <p:nvSpPr>
          <p:cNvPr id="5" name="Footer Placeholder 4">
            <a:extLst>
              <a:ext uri="{FF2B5EF4-FFF2-40B4-BE49-F238E27FC236}">
                <a16:creationId xmlns:a16="http://schemas.microsoft.com/office/drawing/2014/main" id="{FCA6AA5E-D4E6-4B4C-8A81-B60007EEC9BC}"/>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48019E7F-A3A5-4C66-B14B-F8A8BECEA320}"/>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17</a:t>
            </a:fld>
            <a:endParaRPr lang="en-US"/>
          </a:p>
        </p:txBody>
      </p:sp>
      <p:sp>
        <p:nvSpPr>
          <p:cNvPr id="7" name="Date Placeholder 6">
            <a:extLst>
              <a:ext uri="{FF2B5EF4-FFF2-40B4-BE49-F238E27FC236}">
                <a16:creationId xmlns:a16="http://schemas.microsoft.com/office/drawing/2014/main" id="{C93C4603-C381-454F-ADE1-8211E898CC30}"/>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7432765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normAutofit/>
          </a:bodyPr>
          <a:lstStyle/>
          <a:p>
            <a:r>
              <a:rPr lang="en-US" dirty="0"/>
              <a:t>Latest version from prior call: 182r7</a:t>
            </a:r>
          </a:p>
          <a:p>
            <a:endParaRPr lang="en-US" dirty="0"/>
          </a:p>
          <a:p>
            <a:r>
              <a:rPr lang="en-US" dirty="0"/>
              <a:t>Review of 182r8</a:t>
            </a:r>
          </a:p>
          <a:p>
            <a:endParaRPr lang="en-US" dirty="0"/>
          </a:p>
          <a:p>
            <a:pPr lvl="1"/>
            <a:r>
              <a:rPr lang="en-US" dirty="0"/>
              <a:t>Note: need to put the requirement in the context of receiver sensitivity</a:t>
            </a:r>
          </a:p>
          <a:p>
            <a:pPr lvl="1"/>
            <a:r>
              <a:rPr lang="en-US" dirty="0"/>
              <a:t>This table should be condensed to represent all the use case from 213r3 or subsequent.  </a:t>
            </a:r>
          </a:p>
          <a:p>
            <a:pPr lvl="1"/>
            <a:r>
              <a:rPr lang="en-US" dirty="0"/>
              <a:t>It should highlight the key requirements from all use cases</a:t>
            </a:r>
          </a:p>
          <a:p>
            <a:pPr lvl="1"/>
            <a:r>
              <a:rPr lang="en-US" dirty="0"/>
              <a:t>Radius of &gt; 100 miles, drone use case already requires &gt; 200 miles.</a:t>
            </a:r>
          </a:p>
          <a:p>
            <a:endParaRPr lang="en-US" dirty="0"/>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18</a:t>
            </a:fld>
            <a:endParaRPr lang="en-US"/>
          </a:p>
        </p:txBody>
      </p:sp>
      <p:sp>
        <p:nvSpPr>
          <p:cNvPr id="7" name="Date Placeholder 6">
            <a:extLst>
              <a:ext uri="{FF2B5EF4-FFF2-40B4-BE49-F238E27FC236}">
                <a16:creationId xmlns:a16="http://schemas.microsoft.com/office/drawing/2014/main" id="{C218B276-CFE7-40E3-95B6-A4ED91B47B3E}"/>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29475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SDD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normAutofit/>
          </a:bodyPr>
          <a:lstStyle/>
          <a:p>
            <a:r>
              <a:rPr lang="en-US" dirty="0"/>
              <a:t>Template uploaded as document 351r0</a:t>
            </a:r>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19</a:t>
            </a:fld>
            <a:endParaRPr lang="en-US"/>
          </a:p>
        </p:txBody>
      </p:sp>
      <p:sp>
        <p:nvSpPr>
          <p:cNvPr id="7" name="Date Placeholder 6">
            <a:extLst>
              <a:ext uri="{FF2B5EF4-FFF2-40B4-BE49-F238E27FC236}">
                <a16:creationId xmlns:a16="http://schemas.microsoft.com/office/drawing/2014/main" id="{74179F61-825A-4BED-B65E-8063FD9176AA}"/>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076402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p:txBody>
          <a:bodyPr>
            <a:normAutofit fontScale="92500" lnSpcReduction="20000"/>
          </a:bodyPr>
          <a:lstStyle/>
          <a:p>
            <a:r>
              <a:rPr lang="en-US" dirty="0">
                <a:hlinkClick r:id="rId2"/>
              </a:rPr>
              <a:t>Join WebEx meeting</a:t>
            </a:r>
            <a:r>
              <a:rPr lang="en-US" dirty="0"/>
              <a:t>   </a:t>
            </a:r>
            <a:br>
              <a:rPr lang="en-US" dirty="0"/>
            </a:br>
            <a:r>
              <a:rPr lang="en-US" dirty="0" err="1"/>
              <a:t>Meeting</a:t>
            </a:r>
            <a:r>
              <a:rPr lang="en-US" dirty="0"/>
              <a:t> number: 178 488 7164  Meeting password: V7AyyQ52eQ3    </a:t>
            </a:r>
            <a:br>
              <a:rPr lang="en-US" dirty="0"/>
            </a:br>
            <a:br>
              <a:rPr lang="en-US" dirty="0"/>
            </a:br>
            <a:r>
              <a:rPr lang="en-US" dirty="0"/>
              <a:t>Join from a video conferencing system or application</a:t>
            </a:r>
            <a:br>
              <a:rPr lang="en-US" dirty="0"/>
            </a:br>
            <a:r>
              <a:rPr lang="en-US" dirty="0"/>
              <a:t>Dial </a:t>
            </a:r>
            <a:r>
              <a:rPr lang="en-US" dirty="0">
                <a:hlinkClick r:id="rId3"/>
              </a:rPr>
              <a:t>1784887164@epri.webex.com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Join by phone  </a:t>
            </a:r>
            <a:br>
              <a:rPr lang="en-US" dirty="0"/>
            </a:br>
            <a:r>
              <a:rPr lang="en-US" dirty="0"/>
              <a:t>+1-855-797-9485 US Toll free  </a:t>
            </a:r>
            <a:br>
              <a:rPr lang="en-US" dirty="0"/>
            </a:br>
            <a:r>
              <a:rPr lang="en-US" dirty="0"/>
              <a:t>+1-415-655-0002 US Toll  </a:t>
            </a:r>
            <a:br>
              <a:rPr lang="en-US" dirty="0"/>
            </a:br>
            <a:r>
              <a:rPr lang="en-US" dirty="0"/>
              <a:t>Access code: 178 488 7164  </a:t>
            </a:r>
            <a:br>
              <a:rPr lang="en-US" dirty="0"/>
            </a:br>
            <a:r>
              <a:rPr lang="en-US" dirty="0">
                <a:hlinkClick r:id="rId5"/>
              </a:rPr>
              <a:t>Global call-in numbers</a:t>
            </a:r>
            <a:r>
              <a:rPr lang="en-US" dirty="0"/>
              <a:t>  |  </a:t>
            </a:r>
            <a:r>
              <a:rPr lang="en-US" dirty="0">
                <a:hlinkClick r:id="rId6"/>
              </a:rPr>
              <a:t>Toll-free calling restrictions</a:t>
            </a:r>
            <a:r>
              <a:rPr lang="en-US" dirty="0"/>
              <a:t>   </a:t>
            </a:r>
            <a:br>
              <a:rPr lang="en-US" dirty="0"/>
            </a:br>
            <a:r>
              <a:rPr lang="en-US" dirty="0"/>
              <a:t> </a:t>
            </a:r>
            <a:br>
              <a:rPr lang="en-US" dirty="0"/>
            </a:br>
            <a:endParaRPr lang="en-US" dirty="0"/>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4" name="Slide Number Placeholder 3">
            <a:extLst>
              <a:ext uri="{FF2B5EF4-FFF2-40B4-BE49-F238E27FC236}">
                <a16:creationId xmlns:a16="http://schemas.microsoft.com/office/drawing/2014/main" id="{E103145B-34DF-4766-806C-509701DD6268}"/>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pPr/>
              <a:t>2</a:t>
            </a:fld>
            <a:endParaRPr lang="en-US"/>
          </a:p>
        </p:txBody>
      </p:sp>
      <p:sp>
        <p:nvSpPr>
          <p:cNvPr id="11" name="Date Placeholder 10">
            <a:extLst>
              <a:ext uri="{FF2B5EF4-FFF2-40B4-BE49-F238E27FC236}">
                <a16:creationId xmlns:a16="http://schemas.microsoft.com/office/drawing/2014/main" id="{BBA6F6F3-2A55-45F0-AB3A-2F4990AA2F57}"/>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B29D1-B185-4E9D-8C57-F03B7B0B46BC}"/>
              </a:ext>
            </a:extLst>
          </p:cNvPr>
          <p:cNvSpPr>
            <a:spLocks noGrp="1"/>
          </p:cNvSpPr>
          <p:nvPr>
            <p:ph type="title"/>
          </p:nvPr>
        </p:nvSpPr>
        <p:spPr/>
        <p:txBody>
          <a:bodyPr/>
          <a:lstStyle/>
          <a:p>
            <a:r>
              <a:rPr lang="en-US" dirty="0"/>
              <a:t>Actions for January call</a:t>
            </a:r>
          </a:p>
        </p:txBody>
      </p:sp>
      <p:sp>
        <p:nvSpPr>
          <p:cNvPr id="3" name="Content Placeholder 2">
            <a:extLst>
              <a:ext uri="{FF2B5EF4-FFF2-40B4-BE49-F238E27FC236}">
                <a16:creationId xmlns:a16="http://schemas.microsoft.com/office/drawing/2014/main" id="{C122390A-66DE-47B6-9493-AE3C1AD9DDAE}"/>
              </a:ext>
            </a:extLst>
          </p:cNvPr>
          <p:cNvSpPr>
            <a:spLocks noGrp="1"/>
          </p:cNvSpPr>
          <p:nvPr>
            <p:ph idx="1"/>
          </p:nvPr>
        </p:nvSpPr>
        <p:spPr/>
        <p:txBody>
          <a:bodyPr/>
          <a:lstStyle/>
          <a:p>
            <a:r>
              <a:rPr lang="en-US" dirty="0"/>
              <a:t>January 12	 	11am Pacific, 2pm Eastern</a:t>
            </a:r>
          </a:p>
          <a:p>
            <a:pPr lvl="1"/>
            <a:r>
              <a:rPr lang="en-US" dirty="0"/>
              <a:t>Part of the 802.15 electronic Interim. </a:t>
            </a:r>
          </a:p>
          <a:p>
            <a:endParaRPr lang="en-US" dirty="0"/>
          </a:p>
          <a:p>
            <a:r>
              <a:rPr lang="en-US" dirty="0"/>
              <a:t>Further updates to complete the Use Case spreadsheet  (Daoud)</a:t>
            </a:r>
          </a:p>
          <a:p>
            <a:r>
              <a:rPr lang="en-US" dirty="0"/>
              <a:t>Develop consolidated use cases for throughput/latency section of SRD  (define the envelope) (Menashe)</a:t>
            </a:r>
          </a:p>
          <a:p>
            <a:endParaRPr lang="en-US" dirty="0"/>
          </a:p>
          <a:p>
            <a:endParaRPr lang="en-US" dirty="0"/>
          </a:p>
        </p:txBody>
      </p:sp>
      <p:sp>
        <p:nvSpPr>
          <p:cNvPr id="4" name="Date Placeholder 3">
            <a:extLst>
              <a:ext uri="{FF2B5EF4-FFF2-40B4-BE49-F238E27FC236}">
                <a16:creationId xmlns:a16="http://schemas.microsoft.com/office/drawing/2014/main" id="{9EE3685E-2A3D-4A76-991C-BBE69797D923}"/>
              </a:ext>
            </a:extLst>
          </p:cNvPr>
          <p:cNvSpPr>
            <a:spLocks noGrp="1"/>
          </p:cNvSpPr>
          <p:nvPr>
            <p:ph type="dt" sz="half" idx="10"/>
          </p:nvPr>
        </p:nvSpPr>
        <p:spPr/>
        <p:txBody>
          <a:bodyPr/>
          <a:lstStyle/>
          <a:p>
            <a:r>
              <a:rPr lang="en-US"/>
              <a:t>December 2020</a:t>
            </a:r>
            <a:endParaRPr lang="en-US" dirty="0"/>
          </a:p>
        </p:txBody>
      </p:sp>
      <p:sp>
        <p:nvSpPr>
          <p:cNvPr id="5" name="Footer Placeholder 4">
            <a:extLst>
              <a:ext uri="{FF2B5EF4-FFF2-40B4-BE49-F238E27FC236}">
                <a16:creationId xmlns:a16="http://schemas.microsoft.com/office/drawing/2014/main" id="{588A22C2-13A2-4749-8B64-B1D589FCD90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5363E3C-EFFC-4CDA-81F2-D2ABF2DFFD1C}"/>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918629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a:xfrm>
            <a:off x="8915400" y="6356350"/>
            <a:ext cx="2971800" cy="365125"/>
          </a:xfrm>
        </p:spPr>
        <p:txBody>
          <a:bodyPr/>
          <a:lstStyle/>
          <a:p>
            <a:r>
              <a:rPr lang="en-US" altLang="en-US"/>
              <a:t>Slide </a:t>
            </a:r>
            <a:fld id="{F9EEA8B6-4152-421A-8DF9-457DEB0C2B56}" type="slidenum">
              <a:rPr lang="en-US" altLang="en-US"/>
              <a:pPr/>
              <a:t>21</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34198224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384751907"/>
                    </a:ext>
                  </a:extLst>
                </a:gridCol>
                <a:gridCol w="1905000">
                  <a:extLst>
                    <a:ext uri="{9D8B030D-6E8A-4147-A177-3AD203B41FA5}">
                      <a16:colId xmlns:a16="http://schemas.microsoft.com/office/drawing/2014/main" val="2633383389"/>
                    </a:ext>
                  </a:extLst>
                </a:gridCol>
                <a:gridCol w="19812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tc>
                  <a:txBody>
                    <a:bodyPr/>
                    <a:lstStyle/>
                    <a:p>
                      <a:r>
                        <a:rPr lang="en-US" sz="2400" dirty="0"/>
                        <a:t>Updated 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solidFill>
                            <a:schemeClr val="bg1">
                              <a:lumMod val="65000"/>
                            </a:schemeClr>
                          </a:solidFill>
                        </a:rPr>
                        <a:t>Nov 2020</a:t>
                      </a:r>
                    </a:p>
                  </a:txBody>
                  <a:tcPr/>
                </a:tc>
                <a:tc>
                  <a:txBody>
                    <a:bodyPr/>
                    <a:lstStyle/>
                    <a:p>
                      <a:r>
                        <a:rPr lang="en-US" sz="2400" dirty="0"/>
                        <a:t>March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solidFill>
                            <a:schemeClr val="bg1">
                              <a:lumMod val="65000"/>
                            </a:schemeClr>
                          </a:solidFill>
                        </a:rPr>
                        <a:t>May 2021</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solidFill>
                            <a:schemeClr val="bg1">
                              <a:lumMod val="65000"/>
                            </a:schemeClr>
                          </a:solidFill>
                        </a:rPr>
                        <a:t>Sept 2021</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solidFill>
                            <a:schemeClr val="bg1">
                              <a:lumMod val="65000"/>
                            </a:schemeClr>
                          </a:solidFill>
                        </a:rPr>
                        <a:t>Nov 2021</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solidFill>
                            <a:schemeClr val="bg1">
                              <a:lumMod val="65000"/>
                            </a:schemeClr>
                          </a:solidFill>
                        </a:rPr>
                        <a:t>Mar 2022</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solidFill>
                            <a:schemeClr val="bg1">
                              <a:lumMod val="65000"/>
                            </a:schemeClr>
                          </a:solidFill>
                        </a:rPr>
                        <a:t>Sept 2022</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solidFill>
                            <a:schemeClr val="bg1">
                              <a:lumMod val="65000"/>
                            </a:schemeClr>
                          </a:solidFill>
                        </a:rPr>
                        <a:t>March 2023</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
        <p:nvSpPr>
          <p:cNvPr id="2" name="Date Placeholder 1">
            <a:extLst>
              <a:ext uri="{FF2B5EF4-FFF2-40B4-BE49-F238E27FC236}">
                <a16:creationId xmlns:a16="http://schemas.microsoft.com/office/drawing/2014/main" id="{B86184B5-7017-4EF1-8922-7779F5BF98DA}"/>
              </a:ext>
            </a:extLst>
          </p:cNvPr>
          <p:cNvSpPr>
            <a:spLocks noGrp="1"/>
          </p:cNvSpPr>
          <p:nvPr>
            <p:ph type="dt" sz="half" idx="10"/>
          </p:nvPr>
        </p:nvSpPr>
        <p:spPr/>
        <p:txBody>
          <a:bodyPr/>
          <a:lstStyle/>
          <a:p>
            <a:r>
              <a:rPr lang="en-US"/>
              <a:t>December 2020</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Dec 3 	 	11am Pacific, 2pm Eastern</a:t>
            </a:r>
          </a:p>
          <a:p>
            <a:r>
              <a:rPr lang="en-US" dirty="0"/>
              <a:t>January 12	 	11am Pacific, 2pm Eastern</a:t>
            </a:r>
          </a:p>
          <a:p>
            <a:r>
              <a:rPr lang="en-US" dirty="0"/>
              <a:t>February 11 	11am Pacific, 2pm Eastern</a:t>
            </a:r>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22</a:t>
            </a:fld>
            <a:endParaRPr lang="en-US"/>
          </a:p>
        </p:txBody>
      </p:sp>
      <p:sp>
        <p:nvSpPr>
          <p:cNvPr id="7" name="Arrow: Right 6">
            <a:extLst>
              <a:ext uri="{FF2B5EF4-FFF2-40B4-BE49-F238E27FC236}">
                <a16:creationId xmlns:a16="http://schemas.microsoft.com/office/drawing/2014/main" id="{7D88BA48-D714-442A-A845-A5A0B4DAE46B}"/>
              </a:ext>
            </a:extLst>
          </p:cNvPr>
          <p:cNvSpPr/>
          <p:nvPr/>
        </p:nvSpPr>
        <p:spPr>
          <a:xfrm>
            <a:off x="8709" y="1905000"/>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7">
            <a:extLst>
              <a:ext uri="{FF2B5EF4-FFF2-40B4-BE49-F238E27FC236}">
                <a16:creationId xmlns:a16="http://schemas.microsoft.com/office/drawing/2014/main" id="{0E9EF043-2F4A-44FC-B1C0-79284DA9AC26}"/>
              </a:ext>
            </a:extLst>
          </p:cNvPr>
          <p:cNvSpPr>
            <a:spLocks noGrp="1"/>
          </p:cNvSpPr>
          <p:nvPr>
            <p:ph type="dt" sz="half" idx="10"/>
          </p:nvPr>
        </p:nvSpPr>
        <p:spPr/>
        <p:txBody>
          <a:bodyPr/>
          <a:lstStyle/>
          <a:p>
            <a:r>
              <a:rPr lang="en-US" dirty="0"/>
              <a:t>December 2020</a:t>
            </a:r>
          </a:p>
        </p:txBody>
      </p:sp>
    </p:spTree>
    <p:extLst>
      <p:ext uri="{BB962C8B-B14F-4D97-AF65-F5344CB8AC3E}">
        <p14:creationId xmlns:p14="http://schemas.microsoft.com/office/powerpoint/2010/main" val="3919235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23</a:t>
            </a:fld>
            <a:endParaRPr lang="en-US" sz="1200"/>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lnSpcReduction="10000"/>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dirty="0"/>
              <a:t>May 10-15, 2021  Panama</a:t>
            </a:r>
          </a:p>
          <a:p>
            <a:pPr>
              <a:defRPr/>
            </a:pPr>
            <a:r>
              <a:rPr lang="en-US" sz="2000" dirty="0"/>
              <a:t>July 11-16, 2021  Madrid</a:t>
            </a:r>
          </a:p>
          <a:p>
            <a:pPr>
              <a:defRPr/>
            </a:pPr>
            <a:endParaRPr lang="en-US" sz="2000" dirty="0"/>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85267" y="209622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0913" y="2617047"/>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80913" y="3200400"/>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80913" y="3669268"/>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pPr lvl="1"/>
            <a:endParaRPr lang="en-US" dirty="0"/>
          </a:p>
          <a:p>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76C9F6A-8989-4575-AE8C-B9873D0064BC}"/>
              </a:ext>
            </a:extLst>
          </p:cNvPr>
          <p:cNvSpPr>
            <a:spLocks noGrp="1"/>
          </p:cNvSpPr>
          <p:nvPr>
            <p:ph type="sldNum" sz="quarter" idx="12"/>
          </p:nvPr>
        </p:nvSpPr>
        <p:spPr>
          <a:xfrm>
            <a:off x="8915400" y="6356350"/>
            <a:ext cx="2971800" cy="365125"/>
          </a:xfrm>
        </p:spPr>
        <p:txBody>
          <a:bodyPr/>
          <a:lstStyle/>
          <a:p>
            <a:pPr>
              <a:defRPr/>
            </a:pPr>
            <a:r>
              <a:rPr lang="en-US"/>
              <a:t>Slide </a:t>
            </a:r>
            <a:fld id="{C251FCF5-DCE1-4BE7-BAC9-5817EB43EA6A}" type="slidenum">
              <a:rPr lang="en-US" smtClean="0"/>
              <a:pPr>
                <a:defRPr/>
              </a:pPr>
              <a:t>24</a:t>
            </a:fld>
            <a:endParaRPr lang="en-US"/>
          </a:p>
        </p:txBody>
      </p:sp>
      <p:sp>
        <p:nvSpPr>
          <p:cNvPr id="2" name="Date Placeholder 1">
            <a:extLst>
              <a:ext uri="{FF2B5EF4-FFF2-40B4-BE49-F238E27FC236}">
                <a16:creationId xmlns:a16="http://schemas.microsoft.com/office/drawing/2014/main" id="{E7397B35-B02C-4777-AF7F-3E935EEAAFCF}"/>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Dec 2020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Use Case Document </a:t>
            </a:r>
          </a:p>
          <a:p>
            <a:r>
              <a:rPr lang="en-US" dirty="0"/>
              <a:t>Presentation of Contributions</a:t>
            </a:r>
          </a:p>
          <a:p>
            <a:r>
              <a:rPr lang="en-US" dirty="0"/>
              <a:t>Development of System Requirements Document (SRD)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3</a:t>
            </a:fld>
            <a:endParaRPr lang="en-US"/>
          </a:p>
        </p:txBody>
      </p:sp>
      <p:sp>
        <p:nvSpPr>
          <p:cNvPr id="7" name="Date Placeholder 6">
            <a:extLst>
              <a:ext uri="{FF2B5EF4-FFF2-40B4-BE49-F238E27FC236}">
                <a16:creationId xmlns:a16="http://schemas.microsoft.com/office/drawing/2014/main" id="{D1783246-C2A7-4F1F-B0F1-FB2BFEB9C0A5}"/>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58D8117B-6F1B-4948-93E4-81EB65B5CD7C}"/>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4</a:t>
            </a:fld>
            <a:endParaRPr lang="en-US"/>
          </a:p>
        </p:txBody>
      </p:sp>
      <p:sp>
        <p:nvSpPr>
          <p:cNvPr id="7" name="Date Placeholder 6">
            <a:extLst>
              <a:ext uri="{FF2B5EF4-FFF2-40B4-BE49-F238E27FC236}">
                <a16:creationId xmlns:a16="http://schemas.microsoft.com/office/drawing/2014/main" id="{E1F4D930-4BFF-4AF0-B0C5-CE26BF157DD9}"/>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5</a:t>
            </a:fld>
            <a:endParaRPr lang="en-GB" dirty="0"/>
          </a:p>
        </p:txBody>
      </p:sp>
      <p:sp>
        <p:nvSpPr>
          <p:cNvPr id="5" name="Date Placeholder 4">
            <a:extLst>
              <a:ext uri="{FF2B5EF4-FFF2-40B4-BE49-F238E27FC236}">
                <a16:creationId xmlns:a16="http://schemas.microsoft.com/office/drawing/2014/main" id="{A9DEEA49-5010-4720-8F0F-AA1F45CBD01A}"/>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a:xfrm>
            <a:off x="8915400" y="6356350"/>
            <a:ext cx="2971800" cy="365125"/>
          </a:xfrm>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5" name="Date Placeholder 4">
            <a:extLst>
              <a:ext uri="{FF2B5EF4-FFF2-40B4-BE49-F238E27FC236}">
                <a16:creationId xmlns:a16="http://schemas.microsoft.com/office/drawing/2014/main" id="{C27F03F5-4049-42FD-ADFC-60AD1397F79D}"/>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4" name="Slide Number Placeholder 3"/>
          <p:cNvSpPr>
            <a:spLocks noGrp="1"/>
          </p:cNvSpPr>
          <p:nvPr>
            <p:ph type="sldNum" idx="12"/>
          </p:nvPr>
        </p:nvSpPr>
        <p:spPr>
          <a:xfrm>
            <a:off x="8915400" y="6356350"/>
            <a:ext cx="2971800" cy="365125"/>
          </a:xfrm>
        </p:spPr>
        <p:txBody>
          <a:bodyPr/>
          <a:lstStyle/>
          <a:p>
            <a:r>
              <a:rPr lang="en-GB"/>
              <a:t>Slide </a:t>
            </a:r>
            <a:fld id="{440F5867-744E-4AA6-B0ED-4C44D2DFBB7B}" type="slidenum">
              <a:rPr lang="en-GB" smtClean="0"/>
              <a:pPr/>
              <a:t>7</a:t>
            </a:fld>
            <a:endParaRPr lang="en-GB" dirty="0"/>
          </a:p>
        </p:txBody>
      </p:sp>
      <p:sp>
        <p:nvSpPr>
          <p:cNvPr id="5" name="Date Placeholder 4">
            <a:extLst>
              <a:ext uri="{FF2B5EF4-FFF2-40B4-BE49-F238E27FC236}">
                <a16:creationId xmlns:a16="http://schemas.microsoft.com/office/drawing/2014/main" id="{E8C52155-0A6C-4951-9651-73400CC81705}"/>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4" name="Slide Number Placeholder 3"/>
          <p:cNvSpPr>
            <a:spLocks noGrp="1"/>
          </p:cNvSpPr>
          <p:nvPr>
            <p:ph type="sldNum" idx="12"/>
          </p:nvPr>
        </p:nvSpPr>
        <p:spPr>
          <a:xfrm>
            <a:off x="8915400" y="6356350"/>
            <a:ext cx="2971800" cy="365125"/>
          </a:xfrm>
        </p:spPr>
        <p:txBody>
          <a:bodyPr/>
          <a:lstStyle/>
          <a:p>
            <a:r>
              <a:rPr lang="en-GB"/>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6" name="Date Placeholder 5">
            <a:extLst>
              <a:ext uri="{FF2B5EF4-FFF2-40B4-BE49-F238E27FC236}">
                <a16:creationId xmlns:a16="http://schemas.microsoft.com/office/drawing/2014/main" id="{B46F73B5-5F53-48B5-9BF4-6F05ED1C594F}"/>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a:xfrm>
            <a:off x="8915400" y="6356350"/>
            <a:ext cx="2971800" cy="365125"/>
          </a:xfrm>
        </p:spPr>
        <p:txBody>
          <a:bodyPr/>
          <a:lstStyle/>
          <a:p>
            <a:fld id="{A3979A82-1A5E-4C7B-AFC0-111CA6C3130A}" type="slidenum">
              <a:rPr lang="en-US" altLang="en-US" smtClean="0"/>
              <a:pPr/>
              <a:t>9</a:t>
            </a:fld>
            <a:endParaRPr lang="en-US" altLang="en-US"/>
          </a:p>
        </p:txBody>
      </p:sp>
      <p:sp>
        <p:nvSpPr>
          <p:cNvPr id="7" name="Date Placeholder 6">
            <a:extLst>
              <a:ext uri="{FF2B5EF4-FFF2-40B4-BE49-F238E27FC236}">
                <a16:creationId xmlns:a16="http://schemas.microsoft.com/office/drawing/2014/main" id="{CF3E77A8-C3F8-4EB5-BD0C-D783DB5C6280}"/>
              </a:ext>
            </a:extLst>
          </p:cNvPr>
          <p:cNvSpPr>
            <a:spLocks noGrp="1"/>
          </p:cNvSpPr>
          <p:nvPr>
            <p:ph type="dt" sz="half" idx="10"/>
          </p:nvPr>
        </p:nvSpPr>
        <p:spPr/>
        <p:txBody>
          <a:bodyPr/>
          <a:lstStyle/>
          <a:p>
            <a:r>
              <a:rPr lang="en-US"/>
              <a:t>December 2020</a:t>
            </a:r>
            <a:endParaRPr lang="en-US"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8141</TotalTime>
  <Words>2657</Words>
  <Application>Microsoft Office PowerPoint</Application>
  <PresentationFormat>Widescreen</PresentationFormat>
  <Paragraphs>292</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Helvetica</vt:lpstr>
      <vt:lpstr>Times New Roman</vt:lpstr>
      <vt:lpstr>Custom Design</vt:lpstr>
      <vt:lpstr>PowerPoint Presentation</vt:lpstr>
      <vt:lpstr>WebEx</vt:lpstr>
      <vt:lpstr>TG16t Agenda  Dec 2020 Teleconference</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Nov 4, 2020</vt:lpstr>
      <vt:lpstr>Contributions for December  3rd  Telecon</vt:lpstr>
      <vt:lpstr>Discussion on Security Requirements for 802.16t </vt:lpstr>
      <vt:lpstr>Finalize and Approve Use Cases</vt:lpstr>
      <vt:lpstr>Development of the SRD</vt:lpstr>
      <vt:lpstr>Development of the SDD</vt:lpstr>
      <vt:lpstr>Actions for January call</vt:lpstr>
      <vt:lpstr>Revised 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238</cp:revision>
  <cp:lastPrinted>1998-02-10T13:28:06Z</cp:lastPrinted>
  <dcterms:created xsi:type="dcterms:W3CDTF">2020-01-06T16:34:14Z</dcterms:created>
  <dcterms:modified xsi:type="dcterms:W3CDTF">2020-12-03T19:45:05Z</dcterms:modified>
</cp:coreProperties>
</file>