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90" r:id="rId16"/>
    <p:sldId id="992" r:id="rId17"/>
    <p:sldId id="982" r:id="rId18"/>
    <p:sldId id="991" r:id="rId19"/>
    <p:sldId id="993" r:id="rId20"/>
    <p:sldId id="256" r:id="rId21"/>
    <p:sldId id="965" r:id="rId22"/>
    <p:sldId id="314"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7" autoAdjust="0"/>
    <p:restoredTop sz="96869" autoAdjust="0"/>
  </p:normalViewPr>
  <p:slideViewPr>
    <p:cSldViewPr>
      <p:cViewPr varScale="1">
        <p:scale>
          <a:sx n="146" d="100"/>
          <a:sy n="146" d="100"/>
        </p:scale>
        <p:origin x="114" y="9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December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doc.:IEEE802.15-20-0384r0</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ocuments?is_dcn=DCN%2C%20Title%2C%20Author%20or%20Affiliation&amp;is_group=016t" TargetMode="External"/><Relationship Id="rId3" Type="http://schemas.openxmlformats.org/officeDocument/2006/relationships/hyperlink" Target="https://mentor.ieee.org/802.15/dcn/20/15-20-0196-01-016t-licensed-narrowband-amendment-par.pdf" TargetMode="External"/><Relationship Id="rId7" Type="http://schemas.openxmlformats.org/officeDocument/2006/relationships/hyperlink" Target="http://grouper.ieee.org/groups/802/15/calendar.html" TargetMode="External"/><Relationship Id="rId2" Type="http://schemas.openxmlformats.org/officeDocument/2006/relationships/hyperlink" Target="https://development.standards.ieee.org/myproject-web/app#viewpar/7292" TargetMode="External"/><Relationship Id="rId1" Type="http://schemas.openxmlformats.org/officeDocument/2006/relationships/slideLayout" Target="../slideLayouts/slideLayout2.xml"/><Relationship Id="rId6" Type="http://schemas.openxmlformats.org/officeDocument/2006/relationships/hyperlink" Target="http://grouper.ieee.org/groups/802/15/pub/Subscribe.html" TargetMode="External"/><Relationship Id="rId11" Type="http://schemas.openxmlformats.org/officeDocument/2006/relationships/hyperlink" Target="https://mentor.ieee.org/802.15/dcn/20/15-20-0079-04-016t-task-group-16t-call-for-contributions.docx" TargetMode="External"/><Relationship Id="rId5" Type="http://schemas.openxmlformats.org/officeDocument/2006/relationships/hyperlink" Target="https://mentor.ieee.org/802.15/dcn/20/15-20-0213-02-016t-ieee-802-16t-use-cases.xlsx" TargetMode="External"/><Relationship Id="rId10" Type="http://schemas.openxmlformats.org/officeDocument/2006/relationships/hyperlink" Target="mailto:pat.kinney@kinneyconsultingllc.com" TargetMode="External"/><Relationship Id="rId4" Type="http://schemas.openxmlformats.org/officeDocument/2006/relationships/hyperlink" Target="https://mentor.ieee.org/802.15/dcn/20/15-20-0182-06-016t-system-requirements-document-srd-outline-for-16t.docx" TargetMode="External"/><Relationship Id="rId9" Type="http://schemas.openxmlformats.org/officeDocument/2006/relationships/hyperlink" Target="mailto:tim.godfrey@ieee.or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0/15-20-0055-04-016t-frequency-band-layout.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784887164@epri.webex.com" TargetMode="External"/><Relationship Id="rId2" Type="http://schemas.openxmlformats.org/officeDocument/2006/relationships/hyperlink" Target="https://epri.webex.com/epri/j.php?MTID=m7c602cfa6cdea00220d9c2720e2ac025"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cff477b425bf625f9763f7b9c097f686" TargetMode="External"/><Relationship Id="rId4" Type="http://schemas.openxmlformats.org/officeDocument/2006/relationships/hyperlink" Target="https://epri.webex.com/epri/j.php?MTID=m815db6f7c3d294aa56034046c62b1289"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4294967295"/>
          </p:nvPr>
        </p:nvSpPr>
        <p:spPr>
          <a:xfrm>
            <a:off x="838200" y="6356350"/>
            <a:ext cx="2743200" cy="365125"/>
          </a:xfrm>
        </p:spPr>
        <p:txBody>
          <a:bodyPr/>
          <a:lstStyle/>
          <a:p>
            <a:r>
              <a:rPr lang="en-US" altLang="en-US" dirty="0"/>
              <a:t>December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December 2020 Teleconference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2020-12-02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Teleconference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dirty="0"/>
              <a:t>December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
        <p:nvSpPr>
          <p:cNvPr id="6" name="Date Placeholder 5"/>
          <p:cNvSpPr>
            <a:spLocks noGrp="1"/>
          </p:cNvSpPr>
          <p:nvPr>
            <p:ph type="dt" sz="half"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December 2020</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
        <p:nvSpPr>
          <p:cNvPr id="6" name="Date Placeholder 5"/>
          <p:cNvSpPr>
            <a:spLocks noGrp="1"/>
          </p:cNvSpPr>
          <p:nvPr>
            <p:ph type="dt" sz="half"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December 2020</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Nov 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t>
            </a:r>
            <a:r>
              <a:rPr lang="en-US" u="sng" dirty="0">
                <a:hlinkClick r:id="rId2"/>
              </a:rPr>
              <a:t>approved PAR is available at</a:t>
            </a:r>
            <a:r>
              <a:rPr lang="en-US" u="sng" dirty="0"/>
              <a:t> this link</a:t>
            </a:r>
            <a:r>
              <a:rPr lang="en-US" dirty="0"/>
              <a:t>.  The approved PAR is also available on Mentor as document </a:t>
            </a:r>
            <a:r>
              <a:rPr lang="en-US" u="sng" dirty="0">
                <a:hlinkClick r:id="rId3"/>
              </a:rPr>
              <a:t>IEEE 802.15-20-0196r1</a:t>
            </a:r>
            <a:endParaRPr lang="en-US" dirty="0"/>
          </a:p>
          <a:p>
            <a:r>
              <a:rPr lang="en-US" dirty="0"/>
              <a:t>Contributions are sought on the following topics;</a:t>
            </a:r>
          </a:p>
          <a:p>
            <a:pPr lvl="1"/>
            <a:r>
              <a:rPr lang="en-US" dirty="0"/>
              <a:t>Contributions toward the System Requirements Document  (</a:t>
            </a:r>
            <a:r>
              <a:rPr lang="en-US" u="sng" dirty="0">
                <a:hlinkClick r:id="rId4"/>
              </a:rPr>
              <a:t>IEEE 802.15-20-182r6</a:t>
            </a:r>
            <a:r>
              <a:rPr lang="en-US" dirty="0"/>
              <a:t> or subsequent)</a:t>
            </a:r>
          </a:p>
          <a:p>
            <a:pPr lvl="1"/>
            <a:r>
              <a:rPr lang="en-US" dirty="0"/>
              <a:t>Contributions related to security requirements for critical infrastructure use cases as described in IEEE </a:t>
            </a:r>
            <a:r>
              <a:rPr lang="en-US" u="sng" dirty="0">
                <a:hlinkClick r:id="rId5"/>
              </a:rPr>
              <a:t>802.15-20-213r2</a:t>
            </a:r>
            <a:r>
              <a:rPr lang="en-US" dirty="0"/>
              <a:t> (or subsequent)</a:t>
            </a:r>
          </a:p>
          <a:p>
            <a:r>
              <a:rPr lang="en-US" dirty="0"/>
              <a:t>The Task Group is meeting virtually for the time being. Meetings and teleconferences are announced on the </a:t>
            </a:r>
            <a:r>
              <a:rPr lang="en-US" u="sng" dirty="0">
                <a:hlinkClick r:id="rId6"/>
              </a:rPr>
              <a:t>TG16t reflector</a:t>
            </a:r>
            <a:r>
              <a:rPr lang="en-US" dirty="0"/>
              <a:t> and the </a:t>
            </a:r>
            <a:r>
              <a:rPr lang="en-US" u="sng" dirty="0">
                <a:hlinkClick r:id="rId7"/>
              </a:rPr>
              <a:t>802.15 calendar</a:t>
            </a:r>
            <a:r>
              <a:rPr lang="en-US" dirty="0"/>
              <a:t>.</a:t>
            </a:r>
          </a:p>
          <a:p>
            <a:r>
              <a:rPr lang="en-US" dirty="0"/>
              <a:t>This call for contributions will remain open until (at least) the March 2021 electronic plenary meeting. </a:t>
            </a:r>
          </a:p>
          <a:p>
            <a:r>
              <a:rPr lang="en-US" dirty="0"/>
              <a:t>Documents should be uploaded to </a:t>
            </a:r>
            <a:r>
              <a:rPr lang="en-US" u="sng" dirty="0">
                <a:hlinkClick r:id="rId8"/>
              </a:rPr>
              <a:t>Mentor</a:t>
            </a:r>
            <a:r>
              <a:rPr lang="en-US" dirty="0"/>
              <a:t>, to the TG16t task group.</a:t>
            </a:r>
          </a:p>
          <a:p>
            <a:r>
              <a:rPr lang="en-US" dirty="0"/>
              <a:t>For further information, contact the following:</a:t>
            </a:r>
          </a:p>
          <a:p>
            <a:pPr lvl="1"/>
            <a:r>
              <a:rPr lang="en-US" dirty="0"/>
              <a:t>IEEE 802.15.16t Task Group Chair:  Tim Godfrey &lt;</a:t>
            </a:r>
            <a:r>
              <a:rPr lang="en-US" u="sng" dirty="0">
                <a:hlinkClick r:id="rId9"/>
              </a:rPr>
              <a:t>tim.godfrey@ieee.org</a:t>
            </a:r>
            <a:r>
              <a:rPr lang="en-US" dirty="0"/>
              <a:t>&gt;</a:t>
            </a:r>
          </a:p>
          <a:p>
            <a:pPr lvl="1"/>
            <a:r>
              <a:rPr lang="en-US" dirty="0"/>
              <a:t>IEEE 802.15 Working Group Chair:  Pat Kinney &lt;</a:t>
            </a:r>
            <a:r>
              <a:rPr lang="en-US" u="sng" dirty="0">
                <a:hlinkClick r:id="rId10"/>
              </a:rPr>
              <a:t>pat.kinney@kinneyconsultingllc.com</a:t>
            </a:r>
            <a:r>
              <a:rPr lang="en-US" dirty="0"/>
              <a:t>&gt;</a:t>
            </a:r>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4294967295"/>
          </p:nvPr>
        </p:nvSpPr>
        <p:spPr>
          <a:xfrm>
            <a:off x="838200" y="6356350"/>
            <a:ext cx="2743200" cy="365125"/>
          </a:xfrm>
        </p:spPr>
        <p:txBody>
          <a:bodyPr/>
          <a:lstStyle/>
          <a:p>
            <a:r>
              <a:rPr lang="en-US" dirty="0"/>
              <a:t>December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14</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11"/>
              </a:rPr>
              <a:t>Updated CFC Document Link</a:t>
            </a:r>
            <a:endParaRPr lang="en-US" dirty="0">
              <a:highlight>
                <a:srgbClr val="00FF00"/>
              </a:highlight>
            </a:endParaRPr>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December  3</a:t>
            </a:r>
            <a:r>
              <a:rPr lang="en-US" baseline="30000" dirty="0"/>
              <a:t>rd</a:t>
            </a:r>
            <a:r>
              <a:rPr lang="en-US" dirty="0"/>
              <a:t>  Telecon</a:t>
            </a:r>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D86552C-9F04-4E8E-9E14-1801A223079D}"/>
              </a:ext>
            </a:extLst>
          </p:cNvPr>
          <p:cNvSpPr>
            <a:spLocks noGrp="1"/>
          </p:cNvSpPr>
          <p:nvPr>
            <p:ph type="sldNum" sz="quarter" idx="12"/>
          </p:nvPr>
        </p:nvSpPr>
        <p:spPr/>
        <p:txBody>
          <a:bodyPr/>
          <a:lstStyle/>
          <a:p>
            <a:fld id="{07EF11DD-EAC9-418C-AFCF-9D5EFABD0DDC}" type="slidenum">
              <a:rPr lang="en-US" smtClean="0"/>
              <a:t>16</a:t>
            </a:fld>
            <a:endParaRPr lang="en-US"/>
          </a:p>
        </p:txBody>
      </p:sp>
    </p:spTree>
    <p:extLst>
      <p:ext uri="{BB962C8B-B14F-4D97-AF65-F5344CB8AC3E}">
        <p14:creationId xmlns:p14="http://schemas.microsoft.com/office/powerpoint/2010/main" val="600207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normAutofit/>
          </a:bodyPr>
          <a:lstStyle/>
          <a:p>
            <a:r>
              <a:rPr lang="en-US" dirty="0"/>
              <a:t>Finalize and Approve Use Cases</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normAutofit fontScale="92500" lnSpcReduction="20000"/>
          </a:bodyPr>
          <a:lstStyle/>
          <a:p>
            <a:r>
              <a:rPr lang="en-US" dirty="0"/>
              <a:t>Frequency Band Layout Document</a:t>
            </a:r>
          </a:p>
          <a:p>
            <a:pPr lvl="1"/>
            <a:r>
              <a:rPr lang="en-US" dirty="0"/>
              <a:t>At September telcon, the TG affirmed document </a:t>
            </a:r>
            <a:r>
              <a:rPr lang="en-US" dirty="0">
                <a:hlinkClick r:id="rId2"/>
              </a:rPr>
              <a:t>IEEE802.15-20-0055r4</a:t>
            </a:r>
            <a:r>
              <a:rPr lang="en-US" dirty="0"/>
              <a:t> as final frequency band layout </a:t>
            </a:r>
          </a:p>
          <a:p>
            <a:pPr lvl="1"/>
            <a:endParaRPr lang="en-US" dirty="0"/>
          </a:p>
          <a:p>
            <a:pPr lvl="1"/>
            <a:endParaRPr lang="en-US" dirty="0"/>
          </a:p>
          <a:p>
            <a:r>
              <a:rPr lang="en-US" dirty="0"/>
              <a:t>Merged Use Cases Document</a:t>
            </a:r>
          </a:p>
          <a:p>
            <a:pPr lvl="1"/>
            <a:r>
              <a:rPr lang="en-US" dirty="0">
                <a:highlight>
                  <a:srgbClr val="FFFF00"/>
                </a:highlight>
              </a:rPr>
              <a:t>Action Item for those that submitted use cases to spreadsheet. </a:t>
            </a:r>
          </a:p>
          <a:p>
            <a:pPr lvl="1"/>
            <a:r>
              <a:rPr lang="en-US" dirty="0"/>
              <a:t>Need to include data for column on ecosystem size: (</a:t>
            </a:r>
            <a:r>
              <a:rPr lang="en-US" b="1" dirty="0"/>
              <a:t>Total # of Endpoints</a:t>
            </a:r>
            <a:r>
              <a:rPr lang="en-US" dirty="0"/>
              <a:t> and source of information)</a:t>
            </a:r>
          </a:p>
          <a:p>
            <a:pPr lvl="1"/>
            <a:r>
              <a:rPr lang="en-US" dirty="0"/>
              <a:t>Latest version is 213r2  - it is merged, but the column of total # endpoints in global ecosystem is missing</a:t>
            </a:r>
          </a:p>
          <a:p>
            <a:pPr lvl="1"/>
            <a:r>
              <a:rPr lang="en-US" dirty="0"/>
              <a:t>Still work remaining on Ecosystem – pending responses from contributors. </a:t>
            </a:r>
          </a:p>
          <a:p>
            <a:pPr lvl="1"/>
            <a:r>
              <a:rPr lang="en-US" dirty="0"/>
              <a:t>Daoud requests contributors of use case information to provide him with that so we can close this out.</a:t>
            </a:r>
          </a:p>
        </p:txBody>
      </p:sp>
      <p:sp>
        <p:nvSpPr>
          <p:cNvPr id="4" name="Date Placeholder 3">
            <a:extLst>
              <a:ext uri="{FF2B5EF4-FFF2-40B4-BE49-F238E27FC236}">
                <a16:creationId xmlns:a16="http://schemas.microsoft.com/office/drawing/2014/main" id="{D8C59BC6-4C38-4C90-B8EA-71C70550AE1D}"/>
              </a:ext>
            </a:extLst>
          </p:cNvPr>
          <p:cNvSpPr>
            <a:spLocks noGrp="1"/>
          </p:cNvSpPr>
          <p:nvPr>
            <p:ph type="dt" sz="half" idx="4294967295"/>
          </p:nvPr>
        </p:nvSpPr>
        <p:spPr>
          <a:xfrm>
            <a:off x="838200" y="6356350"/>
            <a:ext cx="2743200" cy="365125"/>
          </a:xfrm>
        </p:spPr>
        <p:txBody>
          <a:bodyPr/>
          <a:lstStyle/>
          <a:p>
            <a:r>
              <a:rPr lang="en-US" dirty="0"/>
              <a:t>December 2020</a:t>
            </a:r>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p:txBody>
          <a:bodyPr/>
          <a:lstStyle/>
          <a:p>
            <a:fld id="{07EF11DD-EAC9-418C-AFCF-9D5EFABD0DDC}" type="slidenum">
              <a:rPr lang="en-US" smtClean="0"/>
              <a:t>17</a:t>
            </a:fld>
            <a:endParaRPr lang="en-US"/>
          </a:p>
        </p:txBody>
      </p:sp>
    </p:spTree>
    <p:extLst>
      <p:ext uri="{BB962C8B-B14F-4D97-AF65-F5344CB8AC3E}">
        <p14:creationId xmlns:p14="http://schemas.microsoft.com/office/powerpoint/2010/main" val="3743276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a:bodyPr>
          <a:lstStyle/>
          <a:p>
            <a:r>
              <a:rPr lang="en-US" dirty="0"/>
              <a:t>Latest version from prior call: 182r7</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4294967295"/>
          </p:nvPr>
        </p:nvSpPr>
        <p:spPr>
          <a:xfrm>
            <a:off x="838200" y="6356350"/>
            <a:ext cx="2743200" cy="365125"/>
          </a:xfrm>
        </p:spPr>
        <p:txBody>
          <a:bodyPr/>
          <a:lstStyle/>
          <a:p>
            <a:r>
              <a:rPr lang="en-US" dirty="0"/>
              <a:t>December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18</a:t>
            </a:fld>
            <a:endParaRPr lang="en-US"/>
          </a:p>
        </p:txBody>
      </p:sp>
    </p:spTree>
    <p:extLst>
      <p:ext uri="{BB962C8B-B14F-4D97-AF65-F5344CB8AC3E}">
        <p14:creationId xmlns:p14="http://schemas.microsoft.com/office/powerpoint/2010/main" val="329475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a:bodyPr>
          <a:lstStyle/>
          <a:p>
            <a:r>
              <a:rPr lang="en-US" dirty="0"/>
              <a:t>Template uploaded as document 351r0</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4294967295"/>
          </p:nvPr>
        </p:nvSpPr>
        <p:spPr>
          <a:xfrm>
            <a:off x="838200" y="6356350"/>
            <a:ext cx="2743200" cy="365125"/>
          </a:xfrm>
        </p:spPr>
        <p:txBody>
          <a:bodyPr/>
          <a:lstStyle/>
          <a:p>
            <a:r>
              <a:rPr lang="en-US" dirty="0"/>
              <a:t>December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307640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92500" lnSpcReduction="20000"/>
          </a:bodyPr>
          <a:lstStyle/>
          <a:p>
            <a:pPr marL="0" indent="0">
              <a:buNone/>
            </a:pPr>
            <a:r>
              <a:rPr lang="en-US" u="sng" dirty="0">
                <a:hlinkClick r:id="rId2"/>
              </a:rPr>
              <a:t>Join WebEx meeting</a:t>
            </a:r>
            <a:r>
              <a:rPr lang="en-US" dirty="0"/>
              <a:t>   </a:t>
            </a:r>
            <a:br>
              <a:rPr lang="en-US" dirty="0"/>
            </a:br>
            <a:r>
              <a:rPr lang="en-US" dirty="0" err="1"/>
              <a:t>Meeting</a:t>
            </a:r>
            <a:r>
              <a:rPr lang="en-US" dirty="0"/>
              <a:t> number: 178 488 7164  Meeting password: V7AyyQ52eQ3    </a:t>
            </a:r>
            <a:br>
              <a:rPr lang="en-US" dirty="0"/>
            </a:br>
            <a:br>
              <a:rPr lang="en-US" dirty="0"/>
            </a:br>
            <a:r>
              <a:rPr lang="en-US" dirty="0"/>
              <a:t>Join from a video conferencing system or application</a:t>
            </a:r>
            <a:br>
              <a:rPr lang="en-US" dirty="0"/>
            </a:br>
            <a:r>
              <a:rPr lang="en-US" dirty="0"/>
              <a:t>Dial </a:t>
            </a:r>
            <a:r>
              <a:rPr lang="en-US" u="sng" dirty="0">
                <a:hlinkClick r:id="rId3"/>
              </a:rPr>
              <a:t>1784887164@epri.webex.com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178 488 7164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endParaRPr lang="en-US" dirty="0"/>
          </a:p>
        </p:txBody>
      </p:sp>
      <p:sp>
        <p:nvSpPr>
          <p:cNvPr id="2" name="Date Placeholder 1">
            <a:extLst>
              <a:ext uri="{FF2B5EF4-FFF2-40B4-BE49-F238E27FC236}">
                <a16:creationId xmlns:a16="http://schemas.microsoft.com/office/drawing/2014/main" id="{AFD7D879-0326-4FAE-8E10-6F582579692E}"/>
              </a:ext>
            </a:extLst>
          </p:cNvPr>
          <p:cNvSpPr>
            <a:spLocks noGrp="1"/>
          </p:cNvSpPr>
          <p:nvPr>
            <p:ph type="dt" sz="half" idx="4294967295"/>
          </p:nvPr>
        </p:nvSpPr>
        <p:spPr>
          <a:xfrm>
            <a:off x="838200" y="6356350"/>
            <a:ext cx="2743200" cy="365125"/>
          </a:xfrm>
        </p:spPr>
        <p:txBody>
          <a:bodyPr/>
          <a:lstStyle/>
          <a:p>
            <a:r>
              <a:rPr lang="en-US" dirty="0"/>
              <a:t>December 2020</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4294967295"/>
          </p:nvPr>
        </p:nvSpPr>
        <p:spPr>
          <a:xfrm>
            <a:off x="838200" y="6356350"/>
            <a:ext cx="2743200" cy="365125"/>
          </a:xfrm>
        </p:spPr>
        <p:txBody>
          <a:bodyPr/>
          <a:lstStyle/>
          <a:p>
            <a:r>
              <a:rPr lang="en-US" altLang="en-US" dirty="0"/>
              <a:t>December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20</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4198224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Dec 3 	 	11am Pacific, 2pm Eastern</a:t>
            </a:r>
          </a:p>
          <a:p>
            <a:r>
              <a:rPr lang="en-US" dirty="0"/>
              <a:t>January 12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4294967295"/>
          </p:nvPr>
        </p:nvSpPr>
        <p:spPr>
          <a:xfrm>
            <a:off x="838200" y="6356350"/>
            <a:ext cx="2743200" cy="365125"/>
          </a:xfrm>
        </p:spPr>
        <p:txBody>
          <a:bodyPr/>
          <a:lstStyle/>
          <a:p>
            <a:r>
              <a:rPr lang="en-US" dirty="0"/>
              <a:t>December 2020</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21</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8709" y="19050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4294967295"/>
          </p:nvPr>
        </p:nvSpPr>
        <p:spPr>
          <a:xfrm>
            <a:off x="838200" y="6356350"/>
            <a:ext cx="2743200" cy="365125"/>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December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22</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lnSpcReduction="10000"/>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dirty="0"/>
              <a:t>May 10-15, 2021  Panama</a:t>
            </a:r>
          </a:p>
          <a:p>
            <a:pPr>
              <a:defRPr/>
            </a:pPr>
            <a:r>
              <a:rPr lang="en-US" sz="2000" dirty="0"/>
              <a:t>July 11-16, 2021  Madrid</a:t>
            </a:r>
          </a:p>
          <a:p>
            <a:pPr>
              <a:defRPr/>
            </a:pP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85267" y="209622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0913" y="2617047"/>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80913" y="3200400"/>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80913" y="3669268"/>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r>
              <a:rPr lang="en-US" dirty="0"/>
              <a:t>Upload empty template for SDD</a:t>
            </a:r>
          </a:p>
          <a:p>
            <a:pPr lvl="1"/>
            <a:endParaRPr lang="en-US" dirty="0"/>
          </a:p>
          <a:p>
            <a:endParaRPr lang="en-US" dirty="0"/>
          </a:p>
          <a:p>
            <a:r>
              <a:rPr lang="en-US" dirty="0"/>
              <a:t>Adjourn</a:t>
            </a:r>
          </a:p>
          <a:p>
            <a:endParaRPr lang="en-US" dirty="0"/>
          </a:p>
        </p:txBody>
      </p:sp>
      <p:sp>
        <p:nvSpPr>
          <p:cNvPr id="5" name="Date Placeholder 4">
            <a:extLst>
              <a:ext uri="{FF2B5EF4-FFF2-40B4-BE49-F238E27FC236}">
                <a16:creationId xmlns:a16="http://schemas.microsoft.com/office/drawing/2014/main" id="{38B65B00-D3EF-4F82-985F-BD8F5A9EAF45}"/>
              </a:ext>
            </a:extLst>
          </p:cNvPr>
          <p:cNvSpPr>
            <a:spLocks noGrp="1"/>
          </p:cNvSpPr>
          <p:nvPr>
            <p:ph type="dt" sz="half" idx="4294967295"/>
          </p:nvPr>
        </p:nvSpPr>
        <p:spPr>
          <a:xfrm>
            <a:off x="838200" y="6356350"/>
            <a:ext cx="2743200" cy="365125"/>
          </a:xfrm>
        </p:spPr>
        <p:txBody>
          <a:bodyPr/>
          <a:lstStyle/>
          <a:p>
            <a:pPr>
              <a:defRPr/>
            </a:pPr>
            <a:r>
              <a:rPr lang="en-US" dirty="0"/>
              <a:t>December 2020</a:t>
            </a:r>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Dec 2020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Use Case Document </a:t>
            </a:r>
          </a:p>
          <a:p>
            <a:r>
              <a:rPr lang="en-US" dirty="0"/>
              <a:t>Presentation of Contributions</a:t>
            </a:r>
          </a:p>
          <a:p>
            <a:r>
              <a:rPr lang="en-US" dirty="0"/>
              <a:t>Development of System Requirements Document (SRD)</a:t>
            </a:r>
          </a:p>
          <a:p>
            <a:r>
              <a:rPr lang="en-US" dirty="0"/>
              <a:t>Adjourn</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4294967295"/>
          </p:nvPr>
        </p:nvSpPr>
        <p:spPr>
          <a:xfrm>
            <a:off x="838200" y="6356350"/>
            <a:ext cx="2743200" cy="365125"/>
          </a:xfrm>
        </p:spPr>
        <p:txBody>
          <a:bodyPr/>
          <a:lstStyle/>
          <a:p>
            <a:r>
              <a:rPr lang="en-US" dirty="0"/>
              <a:t>December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5DA403F-84E7-458D-BAAF-D432E70E8E4B}"/>
              </a:ext>
            </a:extLst>
          </p:cNvPr>
          <p:cNvSpPr>
            <a:spLocks noGrp="1"/>
          </p:cNvSpPr>
          <p:nvPr>
            <p:ph type="dt" sz="half" idx="4294967295"/>
          </p:nvPr>
        </p:nvSpPr>
        <p:spPr>
          <a:xfrm>
            <a:off x="838200" y="6356350"/>
            <a:ext cx="2743200" cy="365125"/>
          </a:xfrm>
        </p:spPr>
        <p:txBody>
          <a:bodyPr/>
          <a:lstStyle/>
          <a:p>
            <a:r>
              <a:rPr lang="en-US" dirty="0"/>
              <a:t>December 2020</a:t>
            </a:r>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2" name="Date Placeholder 1"/>
          <p:cNvSpPr>
            <a:spLocks noGrp="1"/>
          </p:cNvSpPr>
          <p:nvPr>
            <p:ph type="dt" sz="half" idx="4294967295"/>
          </p:nvPr>
        </p:nvSpPr>
        <p:spPr>
          <a:xfrm>
            <a:off x="0" y="6356350"/>
            <a:ext cx="2743200" cy="365125"/>
          </a:xfrm>
        </p:spPr>
        <p:txBody>
          <a:bodyPr/>
          <a:lstStyle/>
          <a:p>
            <a:r>
              <a:rPr lang="en-US" dirty="0"/>
              <a:t>December 2020</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r>
              <a:rPr lang="en-US" dirty="0"/>
              <a:t>December 2020</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2" name="Date Placeholder 1"/>
          <p:cNvSpPr>
            <a:spLocks noGrp="1"/>
          </p:cNvSpPr>
          <p:nvPr>
            <p:ph type="dt" idx="4294967295"/>
          </p:nvPr>
        </p:nvSpPr>
        <p:spPr>
          <a:xfrm>
            <a:off x="0" y="6356350"/>
            <a:ext cx="2743200" cy="365125"/>
          </a:xfrm>
        </p:spPr>
        <p:txBody>
          <a:bodyPr/>
          <a:lstStyle/>
          <a:p>
            <a:r>
              <a:rPr lang="en-US" dirty="0"/>
              <a:t>December 2020</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2" name="Date Placeholder 1"/>
          <p:cNvSpPr>
            <a:spLocks noGrp="1"/>
          </p:cNvSpPr>
          <p:nvPr>
            <p:ph type="dt" idx="4294967295"/>
          </p:nvPr>
        </p:nvSpPr>
        <p:spPr>
          <a:xfrm>
            <a:off x="0" y="6356350"/>
            <a:ext cx="2743200" cy="365125"/>
          </a:xfrm>
        </p:spPr>
        <p:txBody>
          <a:bodyPr/>
          <a:lstStyle/>
          <a:p>
            <a:r>
              <a:rPr lang="en-US" dirty="0"/>
              <a:t>December 2020</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December 2020</a:t>
            </a:r>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8069</TotalTime>
  <Words>2505</Words>
  <Application>Microsoft Office PowerPoint</Application>
  <PresentationFormat>Widescreen</PresentationFormat>
  <Paragraphs>269</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vt:lpstr>
      <vt:lpstr>Times New Roman</vt:lpstr>
      <vt:lpstr>Custom Design</vt:lpstr>
      <vt:lpstr>PowerPoint Presentation</vt:lpstr>
      <vt:lpstr>WebEx</vt:lpstr>
      <vt:lpstr>TG16t Agenda  Dec 2020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Nov 4, 2020</vt:lpstr>
      <vt:lpstr>Contributions for December  3rd  Telecon</vt:lpstr>
      <vt:lpstr>Discussion on Security Requirements for 802.16t </vt:lpstr>
      <vt:lpstr>Finalize and Approve Use Cases</vt:lpstr>
      <vt:lpstr>Development of the SRD</vt:lpstr>
      <vt:lpstr>Development of the SDD</vt:lpstr>
      <vt:lpstr>Revised 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230</cp:revision>
  <cp:lastPrinted>1998-02-10T13:28:06Z</cp:lastPrinted>
  <dcterms:created xsi:type="dcterms:W3CDTF">2020-01-06T16:34:14Z</dcterms:created>
  <dcterms:modified xsi:type="dcterms:W3CDTF">2020-12-02T20:57:41Z</dcterms:modified>
</cp:coreProperties>
</file>