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81" r:id="rId7"/>
    <p:sldId id="269" r:id="rId8"/>
    <p:sldId id="280" r:id="rId9"/>
    <p:sldId id="278" r:id="rId10"/>
    <p:sldId id="27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7" autoAdjust="0"/>
    <p:restoredTop sz="96291"/>
  </p:normalViewPr>
  <p:slideViewPr>
    <p:cSldViewPr>
      <p:cViewPr varScale="1">
        <p:scale>
          <a:sx n="61" d="100"/>
          <a:sy n="61" d="100"/>
        </p:scale>
        <p:origin x="84" y="3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1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Pat Kinney (Kinney Consulting)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Pat Kinney (Kinney Consulting)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Pat Kinney (Kinney Consulting)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Pat Kinney (Kinney Consulting)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Pat Kinney (Kinney Consulting)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Pat Kinney (Kinney Consulting)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Pat Kinney (Kinney Consulting)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Pat Kinney (Kinney Consulting)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Pat Kinney (Kinney Consulting)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145742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15-20-0380-00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0/15-20-0166-07-0013-collected-wglb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0/15-20-0379-00-0013-tg13-mec-review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P802.15.13 Report to EC on Unconditional Approval 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2020-11-23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909887"/>
              </p:ext>
            </p:extLst>
          </p:nvPr>
        </p:nvGraphicFramePr>
        <p:xfrm>
          <a:off x="1131888" y="2863850"/>
          <a:ext cx="10191750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2863850"/>
                        <a:ext cx="10191750" cy="2332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TG15.13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65363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8,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</a:t>
                      </a:r>
                      <a:r>
                        <a:rPr lang="en-US" dirty="0" smtClean="0"/>
                        <a:t>13, </a:t>
                      </a:r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8,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23,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16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unconditional approval to send IEEE P802.15.13 D4.0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The WG motion to request conditional approval was approved during the November session of the 802.15 working group on 12 November 2020.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  28 yes, 0 no , 3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TG15.13 Draft went through four WG Letter Ballots.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P802.15.13/D1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resolved 815 comments received on drafts </a:t>
            </a:r>
            <a:r>
              <a:rPr lang="en-US" dirty="0" smtClean="0"/>
              <a:t>P802.15.13/D1, D2, D3, </a:t>
            </a:r>
            <a:r>
              <a:rPr lang="en-US" dirty="0"/>
              <a:t>and </a:t>
            </a:r>
            <a:r>
              <a:rPr lang="en-US" dirty="0" smtClean="0"/>
              <a:t>D4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mentor.ieee.org/802.15/dcn/20/15-20-0166-07-0013-collected-wglb-comments.xlsx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802.15 WG Letter Ballot Results – P802.15.13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42963"/>
              </p:ext>
            </p:extLst>
          </p:nvPr>
        </p:nvGraphicFramePr>
        <p:xfrm>
          <a:off x="335360" y="1412776"/>
          <a:ext cx="11449271" cy="451271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1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6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15-Jan-2020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Technical Letter Ballot for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64.8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15-March-2020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draft,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P802.15.13/D2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65.9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61083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15-June-2020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draft,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P802.15.13/D3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12-Nov-2020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draft,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P802.15.13/D4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583624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433276"/>
              </p:ext>
            </p:extLst>
          </p:nvPr>
        </p:nvGraphicFramePr>
        <p:xfrm>
          <a:off x="1310181" y="1751014"/>
          <a:ext cx="9569524" cy="455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0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15-Jan-2020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Technical Letter Ballot for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575 (201 T, 374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15-March-2020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draft,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P802.15.13/D2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140 (85 T, 65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15-June-2020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draft,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P802.15.13/D3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 (52 T, 34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12-Nov-2020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draft,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P802.15.13/D4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(12 T, 2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815 (350 T, 475 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Editorial Coordination (MEC) </a:t>
            </a:r>
            <a:r>
              <a:rPr lang="en-US" dirty="0" smtClean="0"/>
              <a:t>completed. </a:t>
            </a:r>
          </a:p>
          <a:p>
            <a:pPr marL="0" indent="0"/>
            <a:r>
              <a:rPr lang="en-US" dirty="0" smtClean="0"/>
              <a:t>Final report 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mentor.ieee.org/802.15/dcn/20/15-20-0379-00-0013-tg13-mec-review.pdf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654207" cy="1047905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Must-be-satisfied comments </a:t>
            </a:r>
            <a:r>
              <a:rPr lang="en-GB" dirty="0">
                <a:ea typeface="ＭＳ Ｐゴシック" pitchFamily="34" charset="-128"/>
              </a:rPr>
              <a:t>by commenter voting NO</a:t>
            </a:r>
            <a:br>
              <a:rPr lang="en-GB" dirty="0">
                <a:ea typeface="ＭＳ Ｐゴシック" pitchFamily="34" charset="-128"/>
              </a:rPr>
            </a:br>
            <a:r>
              <a:rPr lang="en-GB" dirty="0">
                <a:ea typeface="ＭＳ Ｐゴシック" pitchFamily="34" charset="-128"/>
              </a:rPr>
              <a:t>(remaining </a:t>
            </a:r>
            <a:r>
              <a:rPr lang="en-GB" dirty="0" smtClean="0">
                <a:ea typeface="ＭＳ Ｐゴシック" pitchFamily="34" charset="-128"/>
              </a:rPr>
              <a:t>unsatisfied comments in parentheses)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37970"/>
              </p:ext>
            </p:extLst>
          </p:nvPr>
        </p:nvGraphicFramePr>
        <p:xfrm>
          <a:off x="1882475" y="1977455"/>
          <a:ext cx="7556078" cy="27527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95519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547926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  <a:gridCol w="868855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LB166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LB168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LB175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LB182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Ben Rolfe (BCA) </a:t>
                      </a:r>
                      <a:br>
                        <a:rPr lang="en-US" dirty="0"/>
                      </a:br>
                      <a:r>
                        <a:rPr lang="en-US" dirty="0"/>
                        <a:t>– </a:t>
                      </a:r>
                      <a:r>
                        <a:rPr lang="en-US" b="1" dirty="0"/>
                        <a:t>Not  Responded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r>
                        <a:rPr lang="en-US" baseline="0" dirty="0" smtClean="0"/>
                        <a:t> (1)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22      </a:t>
                      </a:r>
                      <a:r>
                        <a:rPr lang="en-US" sz="1800" b="0" i="0" u="none" strike="noStrike" baseline="0" dirty="0" smtClean="0">
                          <a:effectLst/>
                          <a:latin typeface="+mn-lt"/>
                        </a:rPr>
                        <a:t> (1)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James </a:t>
                      </a:r>
                      <a:r>
                        <a:rPr lang="en-US" dirty="0" err="1"/>
                        <a:t>Gilb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(General Atomics Aeronautical Systems, Inc/ University of San Diego)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 (1)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185     (3)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32368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204 (2)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3   (3)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207</a:t>
                      </a:r>
                      <a:br>
                        <a:rPr lang="en-US" sz="18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(4)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AD53-5E6E-420C-905D-26A32685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Unsatisfied Technical Comments in </a:t>
            </a:r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AAF01-CA2C-4D24-A755-53A969FA33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1A7EB-A820-4D90-90F2-382079F32B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Pat Kinney (Kinney Consulting)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65A9-6A51-4853-BEBF-612607E45C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C9B61-0DF2-41F3-89A0-2CC98670C070}"/>
              </a:ext>
            </a:extLst>
          </p:cNvPr>
          <p:cNvSpPr txBox="1"/>
          <p:nvPr/>
        </p:nvSpPr>
        <p:spPr>
          <a:xfrm>
            <a:off x="850639" y="1844826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D1.0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LB166)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B9CB7F-724C-4A09-B971-390B2E882366}"/>
              </a:ext>
            </a:extLst>
          </p:cNvPr>
          <p:cNvSpPr txBox="1"/>
          <p:nvPr/>
        </p:nvSpPr>
        <p:spPr>
          <a:xfrm>
            <a:off x="3519195" y="1844825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D2.0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LB168)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E3C43E-4B87-4322-942B-2DEEA6CCB484}"/>
              </a:ext>
            </a:extLst>
          </p:cNvPr>
          <p:cNvSpPr txBox="1"/>
          <p:nvPr/>
        </p:nvSpPr>
        <p:spPr>
          <a:xfrm>
            <a:off x="6474760" y="1858579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D3.0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LB175)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62332C-FD09-43FA-B879-3030C00FE12D}"/>
              </a:ext>
            </a:extLst>
          </p:cNvPr>
          <p:cNvSpPr txBox="1"/>
          <p:nvPr/>
        </p:nvSpPr>
        <p:spPr>
          <a:xfrm>
            <a:off x="9430982" y="1844824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D4.0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LB182)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7701D85-0BAA-43EF-BB97-BFCA04DF9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95126"/>
              </p:ext>
            </p:extLst>
          </p:nvPr>
        </p:nvGraphicFramePr>
        <p:xfrm>
          <a:off x="3143672" y="2314848"/>
          <a:ext cx="2685058" cy="872490"/>
        </p:xfrm>
        <a:graphic>
          <a:graphicData uri="http://schemas.openxmlformats.org/drawingml/2006/table">
            <a:tbl>
              <a:tblPr/>
              <a:tblGrid>
                <a:gridCol w="1657943">
                  <a:extLst>
                    <a:ext uri="{9D8B030D-6E8A-4147-A177-3AD203B41FA5}">
                      <a16:colId xmlns:a16="http://schemas.microsoft.com/office/drawing/2014/main" val="2153959927"/>
                    </a:ext>
                  </a:extLst>
                </a:gridCol>
                <a:gridCol w="1027115">
                  <a:extLst>
                    <a:ext uri="{9D8B030D-6E8A-4147-A177-3AD203B41FA5}">
                      <a16:colId xmlns:a16="http://schemas.microsoft.com/office/drawing/2014/main" val="21731151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15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94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CF83EB0-EB77-4DFF-BE36-97214B3C4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96654"/>
              </p:ext>
            </p:extLst>
          </p:nvPr>
        </p:nvGraphicFramePr>
        <p:xfrm>
          <a:off x="9048328" y="2306491"/>
          <a:ext cx="2694042" cy="1308735"/>
        </p:xfrm>
        <a:graphic>
          <a:graphicData uri="http://schemas.openxmlformats.org/drawingml/2006/table">
            <a:tbl>
              <a:tblPr/>
              <a:tblGrid>
                <a:gridCol w="1542044">
                  <a:extLst>
                    <a:ext uri="{9D8B030D-6E8A-4147-A177-3AD203B41FA5}">
                      <a16:colId xmlns:a16="http://schemas.microsoft.com/office/drawing/2014/main" val="1625285253"/>
                    </a:ext>
                  </a:extLst>
                </a:gridCol>
                <a:gridCol w="1151998">
                  <a:extLst>
                    <a:ext uri="{9D8B030D-6E8A-4147-A177-3AD203B41FA5}">
                      <a16:colId xmlns:a16="http://schemas.microsoft.com/office/drawing/2014/main" val="15650549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34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frame definitions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876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51667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10CADBF-83C2-4E9A-8403-8520938E0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32809"/>
              </p:ext>
            </p:extLst>
          </p:nvPr>
        </p:nvGraphicFramePr>
        <p:xfrm>
          <a:off x="551384" y="2341848"/>
          <a:ext cx="2445295" cy="1531620"/>
        </p:xfrm>
        <a:graphic>
          <a:graphicData uri="http://schemas.openxmlformats.org/drawingml/2006/table">
            <a:tbl>
              <a:tblPr/>
              <a:tblGrid>
                <a:gridCol w="1220878">
                  <a:extLst>
                    <a:ext uri="{9D8B030D-6E8A-4147-A177-3AD203B41FA5}">
                      <a16:colId xmlns:a16="http://schemas.microsoft.com/office/drawing/2014/main" val="129402086"/>
                    </a:ext>
                  </a:extLst>
                </a:gridCol>
                <a:gridCol w="1224417">
                  <a:extLst>
                    <a:ext uri="{9D8B030D-6E8A-4147-A177-3AD203B41FA5}">
                      <a16:colId xmlns:a16="http://schemas.microsoft.com/office/drawing/2014/main" val="1080639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72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access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044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frame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definitions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724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20215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A08F2EE-EC9E-4D85-BF9E-26F2CFA95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56722"/>
              </p:ext>
            </p:extLst>
          </p:nvPr>
        </p:nvGraphicFramePr>
        <p:xfrm>
          <a:off x="5982779" y="2306491"/>
          <a:ext cx="2993541" cy="872490"/>
        </p:xfrm>
        <a:graphic>
          <a:graphicData uri="http://schemas.openxmlformats.org/drawingml/2006/table">
            <a:tbl>
              <a:tblPr/>
              <a:tblGrid>
                <a:gridCol w="1848422">
                  <a:extLst>
                    <a:ext uri="{9D8B030D-6E8A-4147-A177-3AD203B41FA5}">
                      <a16:colId xmlns:a16="http://schemas.microsoft.com/office/drawing/2014/main" val="3195743661"/>
                    </a:ext>
                  </a:extLst>
                </a:gridCol>
                <a:gridCol w="1145119">
                  <a:extLst>
                    <a:ext uri="{9D8B030D-6E8A-4147-A177-3AD203B41FA5}">
                      <a16:colId xmlns:a16="http://schemas.microsoft.com/office/drawing/2014/main" val="88598645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88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88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93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November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Pat Kinney (Kinney Consulting)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2581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Remaining unsatisfied comments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95086"/>
              </p:ext>
            </p:extLst>
          </p:nvPr>
        </p:nvGraphicFramePr>
        <p:xfrm>
          <a:off x="9357997" y="234290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" name="Arbeitsblatt" showAsIcon="1" r:id="rId3" imgW="914400" imgH="771480" progId="Excel.Sheet.12">
                  <p:embed/>
                </p:oleObj>
              </mc:Choice>
              <mc:Fallback>
                <p:oleObj name="Arbeitsblat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7997" y="234290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774</Words>
  <Application>Microsoft Office PowerPoint</Application>
  <PresentationFormat>Breitbild</PresentationFormat>
  <Paragraphs>259</Paragraphs>
  <Slides>10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MS Gothic</vt:lpstr>
      <vt:lpstr>ＭＳ Ｐゴシック</vt:lpstr>
      <vt:lpstr>Arial</vt:lpstr>
      <vt:lpstr>Arial Unicode MS</vt:lpstr>
      <vt:lpstr>Calibri</vt:lpstr>
      <vt:lpstr>Times New Roman</vt:lpstr>
      <vt:lpstr>Office Theme</vt:lpstr>
      <vt:lpstr>Document</vt:lpstr>
      <vt:lpstr>Microsoft Excel-Arbeitsblatt</vt:lpstr>
      <vt:lpstr>P802.15.13 Report to EC on Unconditional Approval to go to SA Ballot</vt:lpstr>
      <vt:lpstr>Introduction</vt:lpstr>
      <vt:lpstr>Status Summary</vt:lpstr>
      <vt:lpstr>802.15 WG Letter Ballot Results – P802.15.13</vt:lpstr>
      <vt:lpstr>802.11 WG Letter Ballot Comments – P802.15.13</vt:lpstr>
      <vt:lpstr>IEEE-SA Mandatory Editorial Coordination</vt:lpstr>
      <vt:lpstr>Must-be-satisfied comments by commenter voting NO (remaining unsatisfied comments in parentheses)</vt:lpstr>
      <vt:lpstr>Unsatisfied Technical Comments in Categories</vt:lpstr>
      <vt:lpstr>Unsatisfied comments</vt:lpstr>
      <vt:lpstr>TG15.13 Timeline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Jungnickel, Volker</cp:lastModifiedBy>
  <cp:revision>203</cp:revision>
  <cp:lastPrinted>1601-01-01T00:00:00Z</cp:lastPrinted>
  <dcterms:created xsi:type="dcterms:W3CDTF">2019-11-09T15:46:46Z</dcterms:created>
  <dcterms:modified xsi:type="dcterms:W3CDTF">2020-11-23T14:29:36Z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