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3"/>
  </p:normalViewPr>
  <p:slideViewPr>
    <p:cSldViewPr snapToGrid="0" snapToObjects="1">
      <p:cViewPr varScale="1">
        <p:scale>
          <a:sx n="88" d="100"/>
          <a:sy n="88" d="100"/>
        </p:scale>
        <p:origin x="18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171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172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173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BBEEC80B-854D-467F-8002-1134AF316CD4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6A38D2FA-3A9C-4193-B8CE-6E50C6BAD75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4920" cy="34675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9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tIns="46080" rIns="93600" bIns="46080" anchor="ctr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145E8F2-02AE-4469-B767-EBF62FA1CE2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4920" cy="34675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5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269240"/>
          </a:xfrm>
          <a:prstGeom prst="rect">
            <a:avLst/>
          </a:prstGeom>
        </p:spPr>
        <p:txBody>
          <a:bodyPr lIns="93600" tIns="46080" rIns="93600" bIns="46080" anchor="ctr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5513"/>
          </a:xfrm>
          <a:prstGeom prst="rect">
            <a:avLst/>
          </a:prstGeom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560" cy="4174200"/>
          </a:xfrm>
          <a:prstGeom prst="rect">
            <a:avLst/>
          </a:prstGeom>
        </p:spPr>
        <p:txBody>
          <a:bodyPr lIns="93600" tIns="46080" rIns="936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951EC0F-3214-4A4F-8275-77C21AA2045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5513"/>
          </a:xfrm>
          <a:prstGeom prst="rect">
            <a:avLst/>
          </a:prstGeom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560" cy="4174200"/>
          </a:xfrm>
          <a:prstGeom prst="rect">
            <a:avLst/>
          </a:prstGeom>
        </p:spPr>
        <p:txBody>
          <a:bodyPr lIns="93600" tIns="46080" rIns="936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80B6873A-6243-4934-9207-52ADACB64F2D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5513"/>
          </a:xfrm>
          <a:prstGeom prst="rect">
            <a:avLst/>
          </a:prstGeom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560" cy="4174200"/>
          </a:xfrm>
          <a:prstGeom prst="rect">
            <a:avLst/>
          </a:prstGeom>
        </p:spPr>
        <p:txBody>
          <a:bodyPr lIns="93600" tIns="46080" rIns="936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91D72540-F822-455C-9F7F-E7B4C0CF9FB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920" y="701640"/>
            <a:ext cx="6159960" cy="3466080"/>
          </a:xfrm>
          <a:prstGeom prst="rect">
            <a:avLst/>
          </a:prstGeom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560" cy="4174200"/>
          </a:xfrm>
          <a:prstGeom prst="rect">
            <a:avLst/>
          </a:prstGeom>
        </p:spPr>
        <p:txBody>
          <a:bodyPr lIns="93600" tIns="46080" rIns="936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58" name="CustomShape 5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4881C793-17A5-4845-B9BF-57AA86E9900A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9500" cy="3465513"/>
          </a:xfrm>
          <a:prstGeom prst="rect">
            <a:avLst/>
          </a:prstGeom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560" cy="4174200"/>
          </a:xfrm>
          <a:prstGeom prst="rect">
            <a:avLst/>
          </a:prstGeom>
        </p:spPr>
        <p:txBody>
          <a:bodyPr lIns="93600" tIns="46080" rIns="93600" bIns="4608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864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4400" cy="2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124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1012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6FF3AFD4-214E-4F27-8D03-0C54CFEA16A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60080" cy="5309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60080" cy="5309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60080" cy="5309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60080" cy="5309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914040" y="6475320"/>
            <a:ext cx="71352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6145920" y="318960"/>
            <a:ext cx="466632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802.15 15-20-0374-02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CustomShape 2"/>
          <p:cNvSpPr/>
          <p:nvPr/>
        </p:nvSpPr>
        <p:spPr>
          <a:xfrm>
            <a:off x="914040" y="6475320"/>
            <a:ext cx="71352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" name="CustomShape 4"/>
          <p:cNvSpPr/>
          <p:nvPr/>
        </p:nvSpPr>
        <p:spPr>
          <a:xfrm>
            <a:off x="6145920" y="318960"/>
            <a:ext cx="466632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802.15 15-20-0374-02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CustomShape 2"/>
          <p:cNvSpPr/>
          <p:nvPr/>
        </p:nvSpPr>
        <p:spPr>
          <a:xfrm>
            <a:off x="914040" y="6475320"/>
            <a:ext cx="71352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86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CustomShape 4"/>
          <p:cNvSpPr/>
          <p:nvPr/>
        </p:nvSpPr>
        <p:spPr>
          <a:xfrm>
            <a:off x="6145920" y="318960"/>
            <a:ext cx="466632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802.15 15-20-0374-02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89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7" name="CustomShape 2"/>
          <p:cNvSpPr/>
          <p:nvPr/>
        </p:nvSpPr>
        <p:spPr>
          <a:xfrm>
            <a:off x="914040" y="6475320"/>
            <a:ext cx="71352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28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9" name="CustomShape 4"/>
          <p:cNvSpPr/>
          <p:nvPr/>
        </p:nvSpPr>
        <p:spPr>
          <a:xfrm>
            <a:off x="6145920" y="318960"/>
            <a:ext cx="466632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802.15 15-20-0374-02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60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131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0/15-20-0378-00-09ma-mec-review-tg9ma.pdf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2240" cy="146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P802.15.9ma Report to EC on Unconditional Approval to go to SA Ballot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3440" cy="475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>
            <a:noAutofit/>
          </a:bodyPr>
          <a:lstStyle/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lang="en-US" sz="20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 2020-11-19</a:t>
            </a:r>
            <a:endParaRPr lang="en-US" sz="2000" b="0" strike="noStrike" spc="-1"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929160" y="333360"/>
            <a:ext cx="249876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512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380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67F7634E-36B5-4D78-9F40-AF2951F1CCE6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6840" cy="379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>
            <a:noAutofit/>
          </a:bodyPr>
          <a:lstStyle/>
          <a:p>
            <a:pPr>
              <a:lnSpc>
                <a:spcPct val="100000"/>
              </a:lnSpc>
              <a:spcBef>
                <a:spcPts val="499"/>
              </a:spcBef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lang="en-US" sz="2000" b="0" strike="noStrike" spc="-1">
              <a:latin typeface="Arial"/>
            </a:endParaRPr>
          </a:p>
        </p:txBody>
      </p:sp>
      <p:graphicFrame>
        <p:nvGraphicFramePr>
          <p:cNvPr id="180" name="Table 7"/>
          <p:cNvGraphicFramePr/>
          <p:nvPr/>
        </p:nvGraphicFramePr>
        <p:xfrm>
          <a:off x="1154520" y="2815200"/>
          <a:ext cx="10185120" cy="2937600"/>
        </p:xfrm>
        <a:graphic>
          <a:graphicData uri="http://schemas.openxmlformats.org/drawingml/2006/table">
            <a:tbl>
              <a:tblPr/>
              <a:tblGrid>
                <a:gridCol w="178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1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24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Name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Affiliations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Address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Phone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Email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Pat Kinney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Kinney Consulting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pat.kinney@kinneyconsultingllc.com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Tero Kivinen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Self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kivinen@iki.fi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54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60080" cy="1064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TG9ma Timeline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929160" y="333360"/>
            <a:ext cx="249876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7143840" y="6475320"/>
            <a:ext cx="424512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380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B6B19EA-C3FB-46C8-B64C-79C82DC8A8A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>
              <a:latin typeface="Arial"/>
            </a:endParaRPr>
          </a:p>
        </p:txBody>
      </p:sp>
      <p:graphicFrame>
        <p:nvGraphicFramePr>
          <p:cNvPr id="223" name="Table 5"/>
          <p:cNvGraphicFramePr/>
          <p:nvPr/>
        </p:nvGraphicFramePr>
        <p:xfrm>
          <a:off x="1631520" y="2002320"/>
          <a:ext cx="8526960" cy="2224800"/>
        </p:xfrm>
        <a:graphic>
          <a:graphicData uri="http://schemas.openxmlformats.org/drawingml/2006/table">
            <a:tbl>
              <a:tblPr/>
              <a:tblGrid>
                <a:gridCol w="360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Dec. 7, 2020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Jan 11, 2021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Feb 1, 2021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Feb 16, 2021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Apr 1, 2021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Apr 16 2021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EC to Revcom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Jun 2021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Jul 2021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60080" cy="1064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914400" y="1981080"/>
            <a:ext cx="10360080" cy="4112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Executive Committee in support of a request for unconditional approval to send IEEE P802.15.9ma D2.0 to SA Ballot.</a:t>
            </a:r>
            <a:endParaRPr lang="en-US" sz="2400" b="0" strike="noStrike" spc="-1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conditional approval was approved during the November session of the 802.15 working group on 12 November 2020.</a:t>
            </a:r>
            <a:endParaRPr lang="en-US" sz="2400" b="0" strike="noStrike" spc="-1">
              <a:latin typeface="Arial"/>
            </a:endParaRPr>
          </a:p>
          <a:p>
            <a:pPr marL="800280" lvl="1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29 yes, 0 no, 0 abstain</a:t>
            </a:r>
            <a:endParaRPr lang="en-US" sz="2000" b="0" strike="noStrike" spc="-1"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380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D341552F-A244-4390-8C96-50349756DE6E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512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876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60080" cy="1064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60080" cy="4112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The TG9ma Draft went through two WG Letter Ballots. Draft P802.9ma/D02 achieved &gt; 75% needed for an approved draft</a:t>
            </a:r>
            <a:endParaRPr lang="en-US" sz="2400" b="0" strike="noStrike" spc="-1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The TG has resolved 91 comments received on drafts P802.15.9/D01, and received no comments for D02.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380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71112E9-6366-44D7-A1E8-1BF13E42B6D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3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512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876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876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512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380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D859E3E2-10F2-42F1-AF61-DA1C7FE24BB0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0" y="685800"/>
            <a:ext cx="10360440" cy="5817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P802.15.9ma</a:t>
            </a:r>
            <a:endParaRPr lang="en-US" sz="3200" b="0" strike="noStrike" spc="-1">
              <a:latin typeface="Arial"/>
            </a:endParaRPr>
          </a:p>
        </p:txBody>
      </p:sp>
      <p:graphicFrame>
        <p:nvGraphicFramePr>
          <p:cNvPr id="195" name="Table 5"/>
          <p:cNvGraphicFramePr/>
          <p:nvPr/>
        </p:nvGraphicFramePr>
        <p:xfrm>
          <a:off x="335520" y="1412640"/>
          <a:ext cx="11449080" cy="4896360"/>
        </p:xfrm>
        <a:graphic>
          <a:graphicData uri="http://schemas.openxmlformats.org/drawingml/2006/table">
            <a:tbl>
              <a:tblPr/>
              <a:tblGrid>
                <a:gridCol w="607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5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8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8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9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9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9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48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67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44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355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6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178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17-Sep-2020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P802.15.9ma/D01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92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47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51.09%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21.28%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35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94.59%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180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8-Oct-2020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P802.15.9ma/D02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92</a:t>
                      </a:r>
                      <a:endParaRPr lang="en-US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latin typeface="Arial"/>
                        </a:rPr>
                        <a:t>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latin typeface="Arial"/>
                        </a:rPr>
                        <a:t>4.35%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latin typeface="Arial"/>
                        </a:rPr>
                        <a:t>1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latin typeface="Arial"/>
                        </a:rPr>
                        <a:t>25%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latin typeface="Arial"/>
                        </a:rPr>
                        <a:t>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latin typeface="Arial"/>
                        </a:rPr>
                        <a:t>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latin typeface="Arial"/>
                        </a:rPr>
                        <a:t>100%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strike="noStrike" spc="-1">
                          <a:latin typeface="Arial"/>
                        </a:rPr>
                        <a:t>Accumulated Tally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strike="noStrike" spc="-1">
                          <a:latin typeface="Arial"/>
                        </a:rPr>
                        <a:t>92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strike="noStrike" spc="-1">
                          <a:latin typeface="Arial"/>
                        </a:rPr>
                        <a:t>48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strike="noStrike" spc="-1">
                          <a:latin typeface="Arial"/>
                        </a:rPr>
                        <a:t>52.17%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strike="noStrike" spc="-1">
                          <a:latin typeface="Arial"/>
                        </a:rPr>
                        <a:t>11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strike="noStrike" spc="-1">
                          <a:latin typeface="Arial"/>
                        </a:rPr>
                        <a:t>22.92%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strike="noStrike" spc="-1">
                          <a:latin typeface="Arial"/>
                        </a:rPr>
                        <a:t>37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strike="noStrike" spc="-1">
                          <a:latin typeface="Arial"/>
                        </a:rPr>
                        <a:t>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strike="noStrike" spc="-1">
                          <a:latin typeface="Arial"/>
                        </a:rPr>
                        <a:t>100%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1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60080" cy="1064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P802.15.9ma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876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512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380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B65D9F83-8AD6-42B0-9CC3-AB984E3B170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latin typeface="Arial"/>
            </a:endParaRPr>
          </a:p>
        </p:txBody>
      </p:sp>
      <p:graphicFrame>
        <p:nvGraphicFramePr>
          <p:cNvPr id="200" name="Table 5"/>
          <p:cNvGraphicFramePr/>
          <p:nvPr/>
        </p:nvGraphicFramePr>
        <p:xfrm>
          <a:off x="1310040" y="1751040"/>
          <a:ext cx="9569160" cy="4672440"/>
        </p:xfrm>
        <a:graphic>
          <a:graphicData uri="http://schemas.openxmlformats.org/drawingml/2006/table">
            <a:tbl>
              <a:tblPr/>
              <a:tblGrid>
                <a:gridCol w="100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Ballot ID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Ballot Close Date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Title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Total Number of Comments received (Yes and No votes)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178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17-Sep-2020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Technical Letter Ballot for P802.15.9ma/D01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91 (34 T, 57 E)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180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8-Oct-2020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First recirculation draft, P802.15.9ma/D02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0 (0 T, 0 E)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Total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91 (34 T, 57 E)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60080" cy="1064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60080" cy="4112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the final report doc.: </a:t>
            </a:r>
            <a:r>
              <a:rPr lang="en-US" sz="2400" b="1" strike="noStrike" spc="-1" dirty="0">
                <a:solidFill>
                  <a:schemeClr val="accent2">
                    <a:alpha val="88000"/>
                  </a:schemeClr>
                </a:solidFill>
                <a:latin typeface="Times New Roman"/>
                <a:ea typeface="MS Gothic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802.15-20/0378r0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: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380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3EFA9750-2096-4CEC-806B-2F30A0F34092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6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512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876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3120" cy="20109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Unsatisfied Technical comments by “No” voting commenter</a:t>
            </a:r>
            <a:br/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LB180)</a:t>
            </a:r>
            <a:br/>
            <a:br/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LB180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29160" y="333360"/>
            <a:ext cx="249876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512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380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58EE7539-9983-44C3-AE24-192164C9833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latin typeface="Arial"/>
            </a:endParaRPr>
          </a:p>
        </p:txBody>
      </p:sp>
      <p:graphicFrame>
        <p:nvGraphicFramePr>
          <p:cNvPr id="210" name="Table 5"/>
          <p:cNvGraphicFramePr/>
          <p:nvPr/>
        </p:nvGraphicFramePr>
        <p:xfrm>
          <a:off x="1780920" y="3087720"/>
          <a:ext cx="8424720" cy="2376000"/>
        </p:xfrm>
        <a:graphic>
          <a:graphicData uri="http://schemas.openxmlformats.org/drawingml/2006/table">
            <a:tbl>
              <a:tblPr/>
              <a:tblGrid>
                <a:gridCol w="449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9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178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180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09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914400" y="640080"/>
            <a:ext cx="10360080" cy="21024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Unsatisfied Technical Comments in Categories</a:t>
            </a:r>
            <a:br/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LB180)</a:t>
            </a:r>
            <a:br/>
            <a:br/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LB180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929160" y="333360"/>
            <a:ext cx="249876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7143840" y="6475320"/>
            <a:ext cx="424512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5793480" y="6475320"/>
            <a:ext cx="70380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E9ACBA24-AF19-4BBD-B938-DF2D1453F910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29520" y="640080"/>
            <a:ext cx="10360080" cy="20109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  <a:br/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LB180)</a:t>
            </a:r>
            <a:br/>
            <a:br/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LB180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3800" cy="3625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A2B3E8A-6893-484F-8084-8391C5A6746B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9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929520" y="333720"/>
            <a:ext cx="2498760" cy="27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November 2020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218" name="CustomShape 4"/>
          <p:cNvSpPr/>
          <p:nvPr/>
        </p:nvSpPr>
        <p:spPr>
          <a:xfrm>
            <a:off x="7143840" y="6477480"/>
            <a:ext cx="4245120" cy="180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Pat Kinney (Kinney Consulting)</a:t>
            </a:r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5776</TotalTime>
  <Words>654</Words>
  <Application>Microsoft Macintosh PowerPoint</Application>
  <PresentationFormat>Widescreen</PresentationFormat>
  <Paragraphs>166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dc:description/>
  <cp:lastModifiedBy>Pat Kinney</cp:lastModifiedBy>
  <cp:revision>174</cp:revision>
  <cp:lastPrinted>1601-01-01T00:00:00Z</cp:lastPrinted>
  <dcterms:created xsi:type="dcterms:W3CDTF">2019-11-09T15:46:46Z</dcterms:created>
  <dcterms:modified xsi:type="dcterms:W3CDTF">2020-11-23T22:55:53Z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TPClassification">
    <vt:lpwstr>CTP_NT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TimeStamp">
    <vt:lpwstr>2020-02-02 19:26:57Z</vt:lpwstr>
  </property>
  <property fmtid="{D5CDD505-2E9C-101B-9397-08002B2CF9AE}" pid="7" name="CTP_WWID">
    <vt:lpwstr>NA</vt:lpwstr>
  </property>
  <property fmtid="{D5CDD505-2E9C-101B-9397-08002B2CF9AE}" pid="8" name="HiddenSlides">
    <vt:i4>0</vt:i4>
  </property>
  <property fmtid="{D5CDD505-2E9C-101B-9397-08002B2CF9AE}" pid="9" name="HyperlinksChanged">
    <vt:bool>false</vt:bool>
  </property>
  <property fmtid="{D5CDD505-2E9C-101B-9397-08002B2CF9AE}" pid="10" name="LinksUpToDate">
    <vt:bool>false</vt:bool>
  </property>
  <property fmtid="{D5CDD505-2E9C-101B-9397-08002B2CF9AE}" pid="11" name="MMClips">
    <vt:i4>0</vt:i4>
  </property>
  <property fmtid="{D5CDD505-2E9C-101B-9397-08002B2CF9AE}" pid="12" name="Notes">
    <vt:i4>7</vt:i4>
  </property>
  <property fmtid="{D5CDD505-2E9C-101B-9397-08002B2CF9AE}" pid="13" name="PresentationFormat">
    <vt:lpwstr>Widescreen</vt:lpwstr>
  </property>
  <property fmtid="{D5CDD505-2E9C-101B-9397-08002B2CF9AE}" pid="14" name="ScaleCrop">
    <vt:bool>false</vt:bool>
  </property>
  <property fmtid="{D5CDD505-2E9C-101B-9397-08002B2CF9AE}" pid="15" name="ShareDoc">
    <vt:bool>false</vt:bool>
  </property>
  <property fmtid="{D5CDD505-2E9C-101B-9397-08002B2CF9AE}" pid="16" name="Slides">
    <vt:i4>10</vt:i4>
  </property>
  <property fmtid="{D5CDD505-2E9C-101B-9397-08002B2CF9AE}" pid="17" name="TitusGUID">
    <vt:lpwstr>8cbb5918-7074-460f-8109-a37032fced48</vt:lpwstr>
  </property>
</Properties>
</file>