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3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2400" b="0" strike="noStrike" spc="-1">
                <a:solidFill>
                  <a:srgbClr val="FFFFFF"/>
                </a:solidFill>
                <a:latin typeface="Times New Roman"/>
              </a:rPr>
              <a:t>Click to move the slide</a:t>
            </a: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8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8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8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8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BB822C1A-339A-4C40-9915-C1EC768299EF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37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38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39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90EA3AA-249D-4349-B134-86085390D19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tIns="46080" rIns="93600" bIns="460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43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44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45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491020C-1B77-414B-99EB-45543BB7E52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tIns="46080" rIns="93600" bIns="460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  <a:prstGeom prst="rect">
            <a:avLst/>
          </a:prstGeom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17492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50" name="TextShape 3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51" name="TextShape 4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52" name="TextShape 5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53" name="TextShape 6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DC61CD0-15AB-48DB-AC5C-5C86C9B8A68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  <a:prstGeom prst="rect">
            <a:avLst/>
          </a:prstGeom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17492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56" name="TextShape 3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57" name="TextShape 4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58" name="TextShape 5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59" name="TextShape 6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EC63129-D390-4CD3-8172-5125CF71B2B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  <a:prstGeom prst="rect">
            <a:avLst/>
          </a:prstGeom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17492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62" name="TextShape 3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63" name="TextShape 4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64" name="TextShape 5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65" name="TextShape 6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46CC463-2B93-40EF-B49F-D36F03F2F26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920" y="701640"/>
            <a:ext cx="6160680" cy="3466800"/>
          </a:xfrm>
          <a:prstGeom prst="rect">
            <a:avLst/>
          </a:prstGeom>
        </p:spPr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17492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68" name="TextShape 3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69" name="TextShape 4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70" name="TextShape 5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71" name="TextShape 6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5644DA-9FBA-4F7D-BACC-B9C7EDA2B2EE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920" y="701640"/>
            <a:ext cx="6160680" cy="3466800"/>
          </a:xfrm>
          <a:prstGeom prst="rect">
            <a:avLst/>
          </a:prstGeom>
        </p:spPr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17492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74" name="TextShape 3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75" name="TextShape 4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276" name="TextShape 5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77" name="TextShape 6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FAAB410-A4B8-48C9-89BD-EA3B72A39DC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6145920" y="31896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15-20-0374-00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E2762E1-4D49-4B56-8C4E-FDD7B48F357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1" strike="noStrike" spc="-1">
                <a:solidFill>
                  <a:srgbClr val="000000"/>
                </a:solidFill>
                <a:latin typeface="Times New Roman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Times New Roman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600" b="0" strike="noStrike" spc="-1">
                <a:solidFill>
                  <a:srgbClr val="000000"/>
                </a:solidFill>
                <a:latin typeface="Times New Roman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600" b="0" strike="noStrike" spc="-1">
                <a:solidFill>
                  <a:srgbClr val="000000"/>
                </a:solidFill>
                <a:latin typeface="Times New Roman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47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6145920" y="31896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15-20-0374-00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92160" tIns="46080" rIns="92160" bIns="4608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lang="en-GB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Click to edit Master text styles</a:t>
            </a:r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  <a:p>
            <a:pPr marL="743040" indent="-285480">
              <a:lnSpc>
                <a:spcPct val="100000"/>
              </a:lnSpc>
              <a:spcBef>
                <a:spcPts val="499"/>
              </a:spcBef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Second level</a:t>
            </a:r>
            <a:endParaRPr lang="en-GB" sz="2000" b="1" strike="noStrike" spc="-1">
              <a:solidFill>
                <a:srgbClr val="000000"/>
              </a:solidFill>
              <a:latin typeface="Times New Roman"/>
            </a:endParaRPr>
          </a:p>
          <a:p>
            <a:pPr marL="1143000" indent="-228240">
              <a:lnSpc>
                <a:spcPct val="100000"/>
              </a:lnSpc>
              <a:spcBef>
                <a:spcPts val="451"/>
              </a:spcBef>
            </a:pPr>
            <a:r>
              <a:rPr lang="en-GB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Third level</a:t>
            </a:r>
            <a:endParaRPr lang="en-GB" sz="1800" b="1" strike="noStrike" spc="-1">
              <a:solidFill>
                <a:srgbClr val="000000"/>
              </a:solidFill>
              <a:latin typeface="Times New Roman"/>
            </a:endParaRPr>
          </a:p>
          <a:p>
            <a:pPr marL="1600200" indent="-228240">
              <a:lnSpc>
                <a:spcPct val="100000"/>
              </a:lnSpc>
              <a:spcBef>
                <a:spcPts val="400"/>
              </a:spcBef>
            </a:pPr>
            <a:r>
              <a:rPr lang="en-GB" sz="16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Fourth level</a:t>
            </a:r>
            <a:endParaRPr lang="en-GB" sz="1600" b="1" strike="noStrike" spc="-1">
              <a:solidFill>
                <a:srgbClr val="000000"/>
              </a:solidFill>
              <a:latin typeface="Times New Roman"/>
            </a:endParaRPr>
          </a:p>
          <a:p>
            <a:pPr marL="2057400" indent="-228240">
              <a:lnSpc>
                <a:spcPct val="100000"/>
              </a:lnSpc>
              <a:spcBef>
                <a:spcPts val="400"/>
              </a:spcBef>
            </a:pPr>
            <a:r>
              <a:rPr lang="en-GB" sz="16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Fifth level</a:t>
            </a:r>
            <a:endParaRPr lang="en-GB" sz="16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ABB6B33-A02F-45F9-8E0A-123BF68BD3A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9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CustomShape 4"/>
          <p:cNvSpPr/>
          <p:nvPr/>
        </p:nvSpPr>
        <p:spPr>
          <a:xfrm>
            <a:off x="6145920" y="31896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15-20-0374-00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6B14848-8BD3-4873-9DFC-FB2A8B97968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97" name="PlaceHolder 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2400" b="0" strike="noStrike" spc="-1">
                <a:solidFill>
                  <a:srgbClr val="FFFFFF"/>
                </a:solidFill>
                <a:latin typeface="Times New Roman"/>
              </a:rPr>
              <a:t>Click to edit the title text format</a:t>
            </a:r>
          </a:p>
        </p:txBody>
      </p:sp>
      <p:sp>
        <p:nvSpPr>
          <p:cNvPr id="9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1" strike="noStrike" spc="-1">
                <a:solidFill>
                  <a:srgbClr val="000000"/>
                </a:solidFill>
                <a:latin typeface="Times New Roman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Times New Roman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600" b="0" strike="noStrike" spc="-1">
                <a:solidFill>
                  <a:srgbClr val="000000"/>
                </a:solidFill>
                <a:latin typeface="Times New Roman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600" b="0" strike="noStrike" spc="-1">
                <a:solidFill>
                  <a:srgbClr val="000000"/>
                </a:solidFill>
                <a:latin typeface="Times New Roman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37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4"/>
          <p:cNvSpPr/>
          <p:nvPr/>
        </p:nvSpPr>
        <p:spPr>
          <a:xfrm>
            <a:off x="6145920" y="31896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15-20-0374-00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0" name="PlaceHolder 6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141" name="PlaceHolder 7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142" name="PlaceHolder 8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0AB2046-C118-49FF-8F8B-55E31A9DE68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43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1" strike="noStrike" spc="-1">
                <a:solidFill>
                  <a:srgbClr val="000000"/>
                </a:solidFill>
                <a:latin typeface="Times New Roman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800" b="0" strike="noStrike" spc="-1">
                <a:solidFill>
                  <a:srgbClr val="000000"/>
                </a:solidFill>
                <a:latin typeface="Times New Roman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1600" b="0" strike="noStrike" spc="-1">
                <a:solidFill>
                  <a:srgbClr val="000000"/>
                </a:solidFill>
                <a:latin typeface="Times New Roman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1600" b="0" strike="noStrike" spc="-1">
                <a:solidFill>
                  <a:srgbClr val="000000"/>
                </a:solidFill>
                <a:latin typeface="Times New Roman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914400" y="469800"/>
            <a:ext cx="10362960" cy="1469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P802.15.9ma Report to EC on Unconditional Approval to go to SA Ballot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87" name="TextShape 2"/>
          <p:cNvSpPr txBox="1"/>
          <p:nvPr/>
        </p:nvSpPr>
        <p:spPr>
          <a:xfrm>
            <a:off x="1878480" y="1872720"/>
            <a:ext cx="8534160" cy="4759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2020-11-19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188" name="TextShape 3"/>
          <p:cNvSpPr txBox="1"/>
          <p:nvPr/>
        </p:nvSpPr>
        <p:spPr>
          <a:xfrm>
            <a:off x="929160" y="33336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189" name="TextShape 4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190" name="TextShape 5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02341C6-DBAF-41B9-A04B-0AF4124DD51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91" name="CustomShape 6"/>
          <p:cNvSpPr/>
          <p:nvPr/>
        </p:nvSpPr>
        <p:spPr>
          <a:xfrm>
            <a:off x="993600" y="2255760"/>
            <a:ext cx="1447560" cy="380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latin typeface="Arial"/>
            </a:endParaRPr>
          </a:p>
        </p:txBody>
      </p:sp>
      <p:graphicFrame>
        <p:nvGraphicFramePr>
          <p:cNvPr id="192" name="Table 7"/>
          <p:cNvGraphicFramePr/>
          <p:nvPr/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r>
                        <a:rPr lang="en-US" sz="1800" b="1" strike="noStrike" spc="-1">
                          <a:latin typeface="Arial"/>
                        </a:rPr>
                        <a:t>Name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strike="noStrike" spc="-1">
                          <a:latin typeface="Arial"/>
                        </a:rPr>
                        <a:t>Affiliations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latin typeface="Arial"/>
                        </a:rPr>
                        <a:t>Pat Kinney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latin typeface="Arial"/>
                        </a:rPr>
                        <a:t>Kinney Consulting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latin typeface="Arial"/>
                        </a:rPr>
                        <a:t>pat.kinney@kinneyconsultingllc.com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latin typeface="Arial"/>
                        </a:rPr>
                        <a:t>Tero Kivinen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latin typeface="Arial"/>
                        </a:rPr>
                        <a:t>Self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latin typeface="Arial"/>
                        </a:rPr>
                        <a:t>kivinen@iki.fi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TG9ma Timeline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2" name="TextShape 2"/>
          <p:cNvSpPr txBox="1"/>
          <p:nvPr/>
        </p:nvSpPr>
        <p:spPr>
          <a:xfrm>
            <a:off x="929160" y="33336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33" name="TextShape 3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34" name="TextShape 4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5A2E25F-301C-4E66-B1C9-8C53E403B94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  <p:graphicFrame>
        <p:nvGraphicFramePr>
          <p:cNvPr id="235" name="Table 5"/>
          <p:cNvGraphicFramePr/>
          <p:nvPr/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Dec. 7, 2020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 11,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Feb 1,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Feb 16,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16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Executive Committee in support of a request for unconditional approval to send IEEE P802.15.9ma D2.0 to SA Ballot</a:t>
            </a: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November session of the 802.15 working group on 12 November 2020.</a:t>
            </a:r>
            <a:endParaRPr lang="en-GB" sz="2400" b="1" strike="noStrike" spc="-1" dirty="0">
              <a:solidFill>
                <a:srgbClr val="000000"/>
              </a:solidFill>
              <a:latin typeface="Times New Roman"/>
            </a:endParaRPr>
          </a:p>
          <a:p>
            <a:pPr marL="800280" lvl="1" indent="-3427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29 yes, 0 no, 0 abstain</a:t>
            </a:r>
          </a:p>
        </p:txBody>
      </p:sp>
      <p:sp>
        <p:nvSpPr>
          <p:cNvPr id="195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FE02E4F-985F-4A5C-AFF1-F705DE6943C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96" name="TextShape 4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197" name="TextShape 5"/>
          <p:cNvSpPr txBox="1"/>
          <p:nvPr/>
        </p:nvSpPr>
        <p:spPr>
          <a:xfrm>
            <a:off x="929160" y="33336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TG9ma Draft went through two WG Letter Ballots. Draft P802.9ma</a:t>
            </a:r>
            <a:r>
              <a:rPr lang="en-GB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-</a:t>
            </a:r>
            <a:r>
              <a:rPr lang="en-GB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D01 achieved &gt; 75% needed for an approved draft</a:t>
            </a:r>
            <a:endParaRPr lang="en-GB" sz="2400" b="1" strike="noStrike" spc="-1" dirty="0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91 comments received on drafts P802.15.9-D01, and no comments for D02.</a:t>
            </a:r>
            <a:endParaRPr lang="en-GB" sz="2400" b="1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0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27D69F4-6228-4654-A943-F1D09F17EB1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01" name="TextShape 4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02" name="TextShape 5"/>
          <p:cNvSpPr txBox="1"/>
          <p:nvPr/>
        </p:nvSpPr>
        <p:spPr>
          <a:xfrm>
            <a:off x="929160" y="33336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929160" y="33336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05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DF97895-FF69-4204-8095-B7DE5B8C2AD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06" name="TextShape 4"/>
          <p:cNvSpPr txBox="1"/>
          <p:nvPr/>
        </p:nvSpPr>
        <p:spPr>
          <a:xfrm>
            <a:off x="0" y="685800"/>
            <a:ext cx="10361160" cy="58248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P802.15.9ma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graphicFrame>
        <p:nvGraphicFramePr>
          <p:cNvPr id="207" name="Table 5"/>
          <p:cNvGraphicFramePr/>
          <p:nvPr>
            <p:extLst>
              <p:ext uri="{D42A27DB-BD31-4B8C-83A1-F6EECF244321}">
                <p14:modId xmlns:p14="http://schemas.microsoft.com/office/powerpoint/2010/main" val="611072723"/>
              </p:ext>
            </p:extLst>
          </p:nvPr>
        </p:nvGraphicFramePr>
        <p:xfrm>
          <a:off x="335520" y="1412640"/>
          <a:ext cx="11449080" cy="4949880"/>
        </p:xfrm>
        <a:graphic>
          <a:graphicData uri="http://schemas.openxmlformats.org/drawingml/2006/table">
            <a:tbl>
              <a:tblPr/>
              <a:tblGrid>
                <a:gridCol w="60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178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17-Sep-2020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P802.15.9ma/D01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51.1%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21.3%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94.6%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8-Oct-2020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P802.15.9ma/D02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lang="en-US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strike="noStrike" spc="-1">
                          <a:latin typeface="Arial"/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strike="noStrike" spc="-1">
                          <a:latin typeface="Arial"/>
                        </a:rPr>
                        <a:t>52.2%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strike="noStrike" spc="-1" dirty="0">
                          <a:latin typeface="Arial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strike="noStrike" spc="-1" dirty="0">
                          <a:latin typeface="Arial"/>
                        </a:rPr>
                        <a:t>22.9%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strike="noStrike" spc="-1">
                          <a:latin typeface="Arial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strike="noStrike" spc="-1">
                          <a:latin typeface="Arial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strike="noStrike" spc="-1" dirty="0">
                          <a:latin typeface="Arial"/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P802.15.9ma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929160" y="33336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10" name="TextShape 3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11" name="TextShape 4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37F2E5B-DA89-484F-962E-39779166AD5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latin typeface="Times New Roman"/>
            </a:endParaRPr>
          </a:p>
        </p:txBody>
      </p:sp>
      <p:graphicFrame>
        <p:nvGraphicFramePr>
          <p:cNvPr id="212" name="Table 5"/>
          <p:cNvGraphicFramePr/>
          <p:nvPr>
            <p:extLst>
              <p:ext uri="{D42A27DB-BD31-4B8C-83A1-F6EECF244321}">
                <p14:modId xmlns:p14="http://schemas.microsoft.com/office/powerpoint/2010/main" val="3829077384"/>
              </p:ext>
            </p:extLst>
          </p:nvPr>
        </p:nvGraphicFramePr>
        <p:xfrm>
          <a:off x="1310040" y="1751040"/>
          <a:ext cx="9569160" cy="467244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latin typeface="Arial"/>
                        </a:rPr>
                        <a:t>Ballot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latin typeface="Arial"/>
                        </a:rPr>
                        <a:t>Ballot Close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latin typeface="Arial"/>
                        </a:rPr>
                        <a:t>Title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latin typeface="Arial"/>
                        </a:rPr>
                        <a:t>Total Number of Comments received (Yes and No votes)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latin typeface="Arial"/>
                        </a:rPr>
                        <a:t>178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latin typeface="Arial"/>
                        </a:rPr>
                        <a:t>17-Sep-2020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latin typeface="Arial"/>
                        </a:rPr>
                        <a:t>Technical Letter Ballot for P802.15.9ma/D01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latin typeface="Arial"/>
                        </a:rPr>
                        <a:t>91 (34 T, 57 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latin typeface="Arial"/>
                        </a:rPr>
                        <a:t>180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latin typeface="Arial"/>
                        </a:rPr>
                        <a:t>8-Oct-2020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latin typeface="Arial"/>
                        </a:rPr>
                        <a:t>First recirculation draft, P802.15.9ma/D02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latin typeface="Arial"/>
                        </a:rPr>
                        <a:t>0 (0 T, 0 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latin typeface="Arial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latin typeface="Arial"/>
                        </a:rPr>
                        <a:t>91 (34 T, 57 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4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lang="en-GB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IEEE 802.15-20/XXX:</a:t>
            </a:r>
            <a:endParaRPr lang="en-GB" sz="2400" b="1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5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BD41C17-A9C1-474F-9776-5E7A8AC88FD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16" name="TextShape 4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17" name="TextShape 5"/>
          <p:cNvSpPr txBox="1"/>
          <p:nvPr/>
        </p:nvSpPr>
        <p:spPr>
          <a:xfrm>
            <a:off x="929160" y="33336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929160" y="640080"/>
            <a:ext cx="10653840" cy="201168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Unsatisfied Technical comments by “No” voting commenter</a:t>
            </a:r>
            <a:br/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LB180)</a:t>
            </a:r>
            <a:br/>
            <a:br/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9" name="TextShape 2"/>
          <p:cNvSpPr txBox="1"/>
          <p:nvPr/>
        </p:nvSpPr>
        <p:spPr>
          <a:xfrm>
            <a:off x="929160" y="33336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20" name="TextShape 3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21" name="TextShape 4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81A502B-DD8F-46AD-8B39-5AE04BBD8D7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latin typeface="Times New Roman"/>
            </a:endParaRPr>
          </a:p>
        </p:txBody>
      </p:sp>
      <p:graphicFrame>
        <p:nvGraphicFramePr>
          <p:cNvPr id="222" name="Table 5"/>
          <p:cNvGraphicFramePr/>
          <p:nvPr/>
        </p:nvGraphicFramePr>
        <p:xfrm>
          <a:off x="1780920" y="3087720"/>
          <a:ext cx="8424720" cy="254628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4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178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180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9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914400" y="640080"/>
            <a:ext cx="10360800" cy="21031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Unsatisfied Technical Comments in Categories</a:t>
            </a:r>
            <a:br/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LB180)</a:t>
            </a:r>
            <a:br/>
            <a:br/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929160" y="33336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25" name="TextShape 3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26" name="TextShape 4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DD8CE69-0DDB-4F82-9645-66608371135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929520" y="640080"/>
            <a:ext cx="10360800" cy="201168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/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LB180)</a:t>
            </a:r>
            <a:br/>
            <a:br/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FE9B1F0-FFFD-4FE0-BABE-B8C12A9B402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29" name="TextShape 3"/>
          <p:cNvSpPr txBox="1"/>
          <p:nvPr/>
        </p:nvSpPr>
        <p:spPr>
          <a:xfrm>
            <a:off x="929520" y="33372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Times New Roman"/>
            </a:endParaRPr>
          </a:p>
        </p:txBody>
      </p:sp>
      <p:sp>
        <p:nvSpPr>
          <p:cNvPr id="230" name="TextShape 4"/>
          <p:cNvSpPr txBox="1"/>
          <p:nvPr/>
        </p:nvSpPr>
        <p:spPr>
          <a:xfrm>
            <a:off x="7143840" y="647748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5773</TotalTime>
  <Words>637</Words>
  <Application>Microsoft Macintosh PowerPoint</Application>
  <PresentationFormat>Widescreen</PresentationFormat>
  <Paragraphs>157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Pat Kinney</cp:lastModifiedBy>
  <cp:revision>171</cp:revision>
  <cp:lastPrinted>1601-01-01T00:00:00Z</cp:lastPrinted>
  <dcterms:created xsi:type="dcterms:W3CDTF">2019-11-09T15:46:46Z</dcterms:created>
  <dcterms:modified xsi:type="dcterms:W3CDTF">2020-11-19T19:07:50Z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TPClassification">
    <vt:lpwstr>CTP_NT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TimeStamp">
    <vt:lpwstr>2020-02-02 19:26:57Z</vt:lpwstr>
  </property>
  <property fmtid="{D5CDD505-2E9C-101B-9397-08002B2CF9AE}" pid="7" name="CTP_WWID">
    <vt:lpwstr>NA</vt:lpwstr>
  </property>
  <property fmtid="{D5CDD505-2E9C-101B-9397-08002B2CF9AE}" pid="8" name="HiddenSlides">
    <vt:i4>0</vt:i4>
  </property>
  <property fmtid="{D5CDD505-2E9C-101B-9397-08002B2CF9AE}" pid="9" name="HyperlinksChanged">
    <vt:bool>false</vt:bool>
  </property>
  <property fmtid="{D5CDD505-2E9C-101B-9397-08002B2CF9AE}" pid="10" name="LinksUpToDate">
    <vt:bool>false</vt:bool>
  </property>
  <property fmtid="{D5CDD505-2E9C-101B-9397-08002B2CF9AE}" pid="11" name="MMClips">
    <vt:i4>0</vt:i4>
  </property>
  <property fmtid="{D5CDD505-2E9C-101B-9397-08002B2CF9AE}" pid="12" name="Notes">
    <vt:i4>7</vt:i4>
  </property>
  <property fmtid="{D5CDD505-2E9C-101B-9397-08002B2CF9AE}" pid="13" name="PresentationFormat">
    <vt:lpwstr>Widescreen</vt:lpwstr>
  </property>
  <property fmtid="{D5CDD505-2E9C-101B-9397-08002B2CF9AE}" pid="14" name="ScaleCrop">
    <vt:bool>false</vt:bool>
  </property>
  <property fmtid="{D5CDD505-2E9C-101B-9397-08002B2CF9AE}" pid="15" name="ShareDoc">
    <vt:bool>false</vt:bool>
  </property>
  <property fmtid="{D5CDD505-2E9C-101B-9397-08002B2CF9AE}" pid="16" name="Slides">
    <vt:i4>10</vt:i4>
  </property>
  <property fmtid="{D5CDD505-2E9C-101B-9397-08002B2CF9AE}" pid="17" name="TitusGUID">
    <vt:lpwstr>8cbb5918-7074-460f-8109-a37032fced48</vt:lpwstr>
  </property>
</Properties>
</file>