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257" r:id="rId2"/>
    <p:sldId id="302" r:id="rId3"/>
    <p:sldId id="307" r:id="rId4"/>
    <p:sldId id="321" r:id="rId5"/>
    <p:sldId id="320" r:id="rId6"/>
    <p:sldId id="1000" r:id="rId7"/>
    <p:sldId id="1017" r:id="rId8"/>
    <p:sldId id="1018" r:id="rId9"/>
    <p:sldId id="1019" r:id="rId10"/>
    <p:sldId id="1020" r:id="rId11"/>
    <p:sldId id="1021" r:id="rId12"/>
    <p:sldId id="1014" r:id="rId13"/>
    <p:sldId id="308" r:id="rId14"/>
    <p:sldId id="309" r:id="rId15"/>
    <p:sldId id="1015" r:id="rId16"/>
    <p:sldId id="293" r:id="rId17"/>
    <p:sldId id="301" r:id="rId18"/>
    <p:sldId id="295" r:id="rId19"/>
    <p:sldId id="296" r:id="rId20"/>
    <p:sldId id="1016" r:id="rId21"/>
    <p:sldId id="325" r:id="rId22"/>
    <p:sldId id="306" r:id="rId23"/>
    <p:sldId id="297" r:id="rId24"/>
    <p:sldId id="279" r:id="rId25"/>
    <p:sldId id="327" r:id="rId26"/>
    <p:sldId id="328" r:id="rId27"/>
    <p:sldId id="335" r:id="rId28"/>
    <p:sldId id="332" r:id="rId29"/>
    <p:sldId id="346" r:id="rId30"/>
    <p:sldId id="337" r:id="rId31"/>
    <p:sldId id="340" r:id="rId32"/>
    <p:sldId id="345" r:id="rId33"/>
    <p:sldId id="344" r:id="rId34"/>
    <p:sldId id="343" r:id="rId35"/>
    <p:sldId id="311" r:id="rId36"/>
    <p:sldId id="352" r:id="rId37"/>
    <p:sldId id="353" r:id="rId38"/>
    <p:sldId id="355" r:id="rId39"/>
    <p:sldId id="354" r:id="rId40"/>
    <p:sldId id="1001" r:id="rId41"/>
    <p:sldId id="258" r:id="rId42"/>
    <p:sldId id="259" r:id="rId43"/>
    <p:sldId id="260" r:id="rId44"/>
    <p:sldId id="261" r:id="rId45"/>
    <p:sldId id="262" r:id="rId46"/>
    <p:sldId id="263" r:id="rId47"/>
    <p:sldId id="264" r:id="rId48"/>
    <p:sldId id="265" r:id="rId49"/>
    <p:sldId id="266" r:id="rId50"/>
    <p:sldId id="1025" r:id="rId51"/>
    <p:sldId id="386" r:id="rId52"/>
    <p:sldId id="754" r:id="rId53"/>
    <p:sldId id="853" r:id="rId54"/>
    <p:sldId id="851" r:id="rId55"/>
    <p:sldId id="852" r:id="rId56"/>
    <p:sldId id="849" r:id="rId57"/>
    <p:sldId id="854" r:id="rId58"/>
    <p:sldId id="828" r:id="rId59"/>
    <p:sldId id="938" r:id="rId60"/>
    <p:sldId id="950" r:id="rId61"/>
    <p:sldId id="988" r:id="rId62"/>
    <p:sldId id="1002" r:id="rId63"/>
    <p:sldId id="1003" r:id="rId64"/>
    <p:sldId id="1004" r:id="rId65"/>
    <p:sldId id="1005" r:id="rId66"/>
    <p:sldId id="1006" r:id="rId67"/>
    <p:sldId id="1007" r:id="rId68"/>
    <p:sldId id="256" r:id="rId69"/>
    <p:sldId id="965" r:id="rId70"/>
    <p:sldId id="1011" r:id="rId71"/>
    <p:sldId id="1012" r:id="rId72"/>
    <p:sldId id="280" r:id="rId73"/>
    <p:sldId id="287" r:id="rId74"/>
    <p:sldId id="285" r:id="rId75"/>
    <p:sldId id="288" r:id="rId76"/>
    <p:sldId id="314" r:id="rId77"/>
    <p:sldId id="1008" r:id="rId78"/>
    <p:sldId id="1009" r:id="rId79"/>
    <p:sldId id="1010" r:id="rId80"/>
    <p:sldId id="1022" r:id="rId81"/>
    <p:sldId id="289" r:id="rId82"/>
    <p:sldId id="291" r:id="rId83"/>
    <p:sldId id="373" r:id="rId84"/>
    <p:sldId id="365" r:id="rId85"/>
    <p:sldId id="1023" r:id="rId86"/>
    <p:sldId id="1024" r:id="rId8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94"/>
    <p:restoredTop sz="94676" autoAdjust="0"/>
  </p:normalViewPr>
  <p:slideViewPr>
    <p:cSldViewPr>
      <p:cViewPr varScale="1">
        <p:scale>
          <a:sx n="122" d="100"/>
          <a:sy n="122" d="100"/>
        </p:scale>
        <p:origin x="3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4" d="100"/>
          <a:sy n="54" d="100"/>
        </p:scale>
        <p:origin x="-17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29000" y="93663"/>
            <a:ext cx="27844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2051" name="Rectangle 3"/>
          <p:cNvSpPr>
            <a:spLocks noGrp="1" noChangeArrowheads="1"/>
          </p:cNvSpPr>
          <p:nvPr>
            <p:ph type="dt" idx="1"/>
          </p:nvPr>
        </p:nvSpPr>
        <p:spPr bwMode="auto">
          <a:xfrm>
            <a:off x="646113" y="93663"/>
            <a:ext cx="2708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11268" name="Rectangle 4"/>
          <p:cNvSpPr>
            <a:spLocks noGrp="1" noRot="1" noChangeAspect="1" noChangeArrowheads="1" noTextEdit="1"/>
          </p:cNvSpPr>
          <p:nvPr>
            <p:ph type="sldImg" idx="2"/>
          </p:nvPr>
        </p:nvSpPr>
        <p:spPr bwMode="auto">
          <a:xfrm>
            <a:off x="1149350" y="690563"/>
            <a:ext cx="4559300" cy="3417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6" tIns="45430" rIns="92426" bIns="454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30625" y="8853488"/>
            <a:ext cx="248285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0850" lvl="4" algn="r" defTabSz="920750">
              <a:defRPr sz="1200">
                <a:latin typeface="Times New Roman" pitchFamily="18" charset="0"/>
                <a:ea typeface="+mn-ea"/>
              </a:defRPr>
            </a:lvl5pPr>
          </a:lstStyle>
          <a:p>
            <a:pPr lvl="4">
              <a:defRPr/>
            </a:pPr>
            <a:r>
              <a:rPr lang="en-US"/>
              <a:t>Robert F. Heile</a:t>
            </a:r>
          </a:p>
        </p:txBody>
      </p:sp>
      <p:sp>
        <p:nvSpPr>
          <p:cNvPr id="2055" name="Rectangle 7"/>
          <p:cNvSpPr>
            <a:spLocks noGrp="1" noChangeArrowheads="1"/>
          </p:cNvSpPr>
          <p:nvPr>
            <p:ph type="sldNum" sz="quarter" idx="5"/>
          </p:nvPr>
        </p:nvSpPr>
        <p:spPr bwMode="auto">
          <a:xfrm>
            <a:off x="2901950" y="8853488"/>
            <a:ext cx="7921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200"/>
            </a:lvl1pPr>
          </a:lstStyle>
          <a:p>
            <a:pPr>
              <a:defRPr/>
            </a:pPr>
            <a:r>
              <a:rPr lang="en-US"/>
              <a:t>Page </a:t>
            </a:r>
            <a:fld id="{1F2982AE-4AC0-4827-9429-EE34FEB86134}" type="slidenum">
              <a:rPr lang="en-US"/>
              <a:pPr>
                <a:defRPr/>
              </a:pPr>
              <a:t>‹#›</a:t>
            </a:fld>
            <a:endParaRPr lang="en-US"/>
          </a:p>
        </p:txBody>
      </p:sp>
      <p:sp>
        <p:nvSpPr>
          <p:cNvPr id="11272" name="Rectangle 8"/>
          <p:cNvSpPr>
            <a:spLocks noChangeArrowheads="1"/>
          </p:cNvSpPr>
          <p:nvPr/>
        </p:nvSpPr>
        <p:spPr bwMode="auto">
          <a:xfrm>
            <a:off x="715963" y="8853488"/>
            <a:ext cx="7032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01700">
              <a:defRPr/>
            </a:pPr>
            <a:r>
              <a:rPr lang="en-US" sz="1200">
                <a:latin typeface="Times New Roman" charset="0"/>
                <a:ea typeface="ＭＳ Ｐゴシック" charset="0"/>
              </a:rPr>
              <a:t>Submission</a:t>
            </a:r>
          </a:p>
        </p:txBody>
      </p:sp>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ln/>
        </p:spPr>
      </p:sp>
      <p:sp>
        <p:nvSpPr>
          <p:cNvPr id="1229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31</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31</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8532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32</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32</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52876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33</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33</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383729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34</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34</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62591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4113" y="701675"/>
            <a:ext cx="4625975" cy="3468688"/>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867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DFEC75B-208D-4717-A1AF-804B53ECFC72}" type="slidenum">
              <a:rPr lang="en-US" altLang="en-US" smtClean="0"/>
              <a:pPr>
                <a:spcBef>
                  <a:spcPct val="0"/>
                </a:spcBef>
              </a:pPr>
              <a:t>51</a:t>
            </a:fld>
            <a:endParaRPr lang="en-US" altLang="en-US"/>
          </a:p>
        </p:txBody>
      </p:sp>
    </p:spTree>
    <p:extLst>
      <p:ext uri="{BB962C8B-B14F-4D97-AF65-F5344CB8AC3E}">
        <p14:creationId xmlns:p14="http://schemas.microsoft.com/office/powerpoint/2010/main" val="70165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E91D925-7433-475C-A61E-55A7B7F5E438}" type="slidenum">
              <a:rPr lang="en-US" altLang="en-US" smtClean="0"/>
              <a:pPr>
                <a:spcBef>
                  <a:spcPct val="0"/>
                </a:spcBef>
              </a:pPr>
              <a:t>52</a:t>
            </a:fld>
            <a:endParaRPr lang="en-US" altLang="en-US"/>
          </a:p>
        </p:txBody>
      </p:sp>
    </p:spTree>
    <p:extLst>
      <p:ext uri="{BB962C8B-B14F-4D97-AF65-F5344CB8AC3E}">
        <p14:creationId xmlns:p14="http://schemas.microsoft.com/office/powerpoint/2010/main" val="4197104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53</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8686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54</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077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55</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110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56</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181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a:xfrm>
            <a:off x="3467100" y="95706"/>
            <a:ext cx="2814638" cy="215444"/>
          </a:xfrm>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a:xfrm>
            <a:off x="3771900" y="8985250"/>
            <a:ext cx="2509838" cy="184666"/>
          </a:xfrm>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a:xfrm>
            <a:off x="2933700" y="8985250"/>
            <a:ext cx="801688" cy="184666"/>
          </a:xfrm>
        </p:spPr>
        <p:txBody>
          <a:bodyPr/>
          <a:lstStyle/>
          <a:p>
            <a:fld id="{CD6D2E3F-5094-4468-9CC9-C689E0F636B7}" type="slidenum">
              <a:rPr kumimoji="1" lang="ja-JP" altLang="en-US" smtClean="0"/>
              <a:pPr/>
              <a:t>14</a:t>
            </a:fld>
            <a:endParaRPr kumimoji="1" lang="ja-JP" altLang="en-US" dirty="0"/>
          </a:p>
        </p:txBody>
      </p:sp>
    </p:spTree>
    <p:extLst>
      <p:ext uri="{BB962C8B-B14F-4D97-AF65-F5344CB8AC3E}">
        <p14:creationId xmlns:p14="http://schemas.microsoft.com/office/powerpoint/2010/main" val="3231886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57</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251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68</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176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70</a:t>
            </a:fld>
            <a:endParaRPr kumimoji="1" lang="ja-JP" altLang="en-US" dirty="0"/>
          </a:p>
        </p:txBody>
      </p:sp>
    </p:spTree>
    <p:extLst>
      <p:ext uri="{BB962C8B-B14F-4D97-AF65-F5344CB8AC3E}">
        <p14:creationId xmlns:p14="http://schemas.microsoft.com/office/powerpoint/2010/main" val="414527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71</a:t>
            </a:fld>
            <a:endParaRPr kumimoji="1" lang="ja-JP" altLang="en-US" dirty="0"/>
          </a:p>
        </p:txBody>
      </p:sp>
    </p:spTree>
    <p:extLst>
      <p:ext uri="{BB962C8B-B14F-4D97-AF65-F5344CB8AC3E}">
        <p14:creationId xmlns:p14="http://schemas.microsoft.com/office/powerpoint/2010/main" val="336045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72</a:t>
            </a:fld>
            <a:endParaRPr kumimoji="1" lang="ja-JP" altLang="en-US" dirty="0"/>
          </a:p>
        </p:txBody>
      </p:sp>
    </p:spTree>
    <p:extLst>
      <p:ext uri="{BB962C8B-B14F-4D97-AF65-F5344CB8AC3E}">
        <p14:creationId xmlns:p14="http://schemas.microsoft.com/office/powerpoint/2010/main" val="1901290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35333" y="115346"/>
            <a:ext cx="2658529" cy="215444"/>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849746" y="9552401"/>
            <a:ext cx="778746" cy="184666"/>
          </a:xfrm>
          <a:prstGeom prst="rect">
            <a:avLst/>
          </a:prstGeom>
          <a:ln/>
        </p:spPr>
        <p:txBody>
          <a:bodyPr/>
          <a:lstStyle/>
          <a:p>
            <a:r>
              <a:rPr lang="en-US" altLang="ja-JP" dirty="0"/>
              <a:t>Page </a:t>
            </a:r>
            <a:fld id="{77570724-D4C2-4805-9F96-77169DE31113}" type="slidenum">
              <a:rPr lang="en-US" altLang="ja-JP"/>
              <a:pPr/>
              <a:t>73</a:t>
            </a:fld>
            <a:endParaRPr lang="en-US" altLang="ja-JP" dirty="0"/>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a:xfrm>
            <a:off x="897485" y="4686752"/>
            <a:ext cx="4940793" cy="4440347"/>
          </a:xfrm>
          <a:prstGeom prst="rect">
            <a:avLst/>
          </a:prstGeom>
        </p:spPr>
        <p:txBody>
          <a:bodyPr/>
          <a:lstStyle/>
          <a:p>
            <a:endParaRPr lang="ja-JP" altLang="ja-JP" dirty="0"/>
          </a:p>
        </p:txBody>
      </p:sp>
    </p:spTree>
    <p:extLst>
      <p:ext uri="{BB962C8B-B14F-4D97-AF65-F5344CB8AC3E}">
        <p14:creationId xmlns:p14="http://schemas.microsoft.com/office/powerpoint/2010/main" val="292937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74</a:t>
            </a:fld>
            <a:endParaRPr kumimoji="1" lang="ja-JP" altLang="en-US" dirty="0"/>
          </a:p>
        </p:txBody>
      </p:sp>
    </p:spTree>
    <p:extLst>
      <p:ext uri="{BB962C8B-B14F-4D97-AF65-F5344CB8AC3E}">
        <p14:creationId xmlns:p14="http://schemas.microsoft.com/office/powerpoint/2010/main" val="349922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75</a:t>
            </a:fld>
            <a:endParaRPr kumimoji="1" lang="ja-JP" altLang="en-US" dirty="0"/>
          </a:p>
        </p:txBody>
      </p:sp>
    </p:spTree>
    <p:extLst>
      <p:ext uri="{BB962C8B-B14F-4D97-AF65-F5344CB8AC3E}">
        <p14:creationId xmlns:p14="http://schemas.microsoft.com/office/powerpoint/2010/main" val="2405202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83</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20</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83</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52098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20</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84</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267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15</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3892706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85</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20</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85</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3521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20</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2455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a:xfrm>
            <a:off x="3467100" y="95706"/>
            <a:ext cx="2814638" cy="215444"/>
          </a:xfrm>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a:xfrm>
            <a:off x="3771900" y="8985250"/>
            <a:ext cx="2509838" cy="184666"/>
          </a:xfrm>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a:xfrm>
            <a:off x="2933700" y="8985250"/>
            <a:ext cx="801688" cy="184666"/>
          </a:xfrm>
        </p:spPr>
        <p:txBody>
          <a:bodyPr/>
          <a:lstStyle/>
          <a:p>
            <a:fld id="{CD6D2E3F-5094-4468-9CC9-C689E0F636B7}" type="slidenum">
              <a:rPr kumimoji="1" lang="ja-JP" altLang="en-US" smtClean="0"/>
              <a:pPr/>
              <a:t>22</a:t>
            </a:fld>
            <a:endParaRPr kumimoji="1" lang="ja-JP" altLang="en-US" dirty="0"/>
          </a:p>
        </p:txBody>
      </p:sp>
    </p:spTree>
    <p:extLst>
      <p:ext uri="{BB962C8B-B14F-4D97-AF65-F5344CB8AC3E}">
        <p14:creationId xmlns:p14="http://schemas.microsoft.com/office/powerpoint/2010/main" val="115886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26</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26</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160847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27</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27</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73512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28</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28</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06784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29</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29</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306951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30</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30</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54300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CFEA75F-DDDB-4807-BB22-CFC3AF708561}" type="slidenum">
              <a:rPr lang="en-US"/>
              <a:pPr>
                <a:defRPr/>
              </a:pPr>
              <a:t>‹#›</a:t>
            </a:fld>
            <a:endParaRPr lang="en-US"/>
          </a:p>
        </p:txBody>
      </p:sp>
    </p:spTree>
    <p:extLst>
      <p:ext uri="{BB962C8B-B14F-4D97-AF65-F5344CB8AC3E}">
        <p14:creationId xmlns:p14="http://schemas.microsoft.com/office/powerpoint/2010/main" val="17475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4888F65-30C7-45E4-ADB2-373BA617E4B3}" type="slidenum">
              <a:rPr lang="en-US"/>
              <a:pPr>
                <a:defRPr/>
              </a:pPr>
              <a:t>‹#›</a:t>
            </a:fld>
            <a:endParaRPr lang="en-US"/>
          </a:p>
        </p:txBody>
      </p:sp>
    </p:spTree>
    <p:extLst>
      <p:ext uri="{BB962C8B-B14F-4D97-AF65-F5344CB8AC3E}">
        <p14:creationId xmlns:p14="http://schemas.microsoft.com/office/powerpoint/2010/main" val="187942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C34FE32-2179-4AE6-B159-97E60C6EF786}" type="slidenum">
              <a:rPr lang="en-US"/>
              <a:pPr>
                <a:defRPr/>
              </a:pPr>
              <a:t>‹#›</a:t>
            </a:fld>
            <a:endParaRPr lang="en-US"/>
          </a:p>
        </p:txBody>
      </p:sp>
    </p:spTree>
    <p:extLst>
      <p:ext uri="{BB962C8B-B14F-4D97-AF65-F5344CB8AC3E}">
        <p14:creationId xmlns:p14="http://schemas.microsoft.com/office/powerpoint/2010/main" val="23379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0F26D4D-007A-4A26-8C44-99A858FCE800}" type="slidenum">
              <a:rPr lang="en-US"/>
              <a:pPr>
                <a:defRPr/>
              </a:pPr>
              <a:t>‹#›</a:t>
            </a:fld>
            <a:endParaRPr lang="en-US"/>
          </a:p>
        </p:txBody>
      </p:sp>
    </p:spTree>
    <p:extLst>
      <p:ext uri="{BB962C8B-B14F-4D97-AF65-F5344CB8AC3E}">
        <p14:creationId xmlns:p14="http://schemas.microsoft.com/office/powerpoint/2010/main" val="136826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8315034-26CC-4EA7-867D-A1F37D173E81}" type="slidenum">
              <a:rPr lang="en-US"/>
              <a:pPr>
                <a:defRPr/>
              </a:pPr>
              <a:t>‹#›</a:t>
            </a:fld>
            <a:endParaRPr lang="en-US"/>
          </a:p>
        </p:txBody>
      </p:sp>
    </p:spTree>
    <p:extLst>
      <p:ext uri="{BB962C8B-B14F-4D97-AF65-F5344CB8AC3E}">
        <p14:creationId xmlns:p14="http://schemas.microsoft.com/office/powerpoint/2010/main" val="387746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9D4E047-4CF0-4231-ACDB-977B50BB4E48}" type="slidenum">
              <a:rPr lang="en-US"/>
              <a:pPr>
                <a:defRPr/>
              </a:pPr>
              <a:t>‹#›</a:t>
            </a:fld>
            <a:endParaRPr lang="en-US"/>
          </a:p>
        </p:txBody>
      </p:sp>
    </p:spTree>
    <p:extLst>
      <p:ext uri="{BB962C8B-B14F-4D97-AF65-F5344CB8AC3E}">
        <p14:creationId xmlns:p14="http://schemas.microsoft.com/office/powerpoint/2010/main" val="391842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28FB14D6-79FE-4386-8F9D-635E31575E99}" type="slidenum">
              <a:rPr lang="en-US"/>
              <a:pPr>
                <a:defRPr/>
              </a:pPr>
              <a:t>‹#›</a:t>
            </a:fld>
            <a:endParaRPr lang="en-US"/>
          </a:p>
        </p:txBody>
      </p:sp>
    </p:spTree>
    <p:extLst>
      <p:ext uri="{BB962C8B-B14F-4D97-AF65-F5344CB8AC3E}">
        <p14:creationId xmlns:p14="http://schemas.microsoft.com/office/powerpoint/2010/main" val="238747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CD831EE-E1D4-4342-A1DB-C47C4AE14B77}" type="slidenum">
              <a:rPr lang="en-US"/>
              <a:pPr>
                <a:defRPr/>
              </a:pPr>
              <a:t>‹#›</a:t>
            </a:fld>
            <a:endParaRPr lang="en-US"/>
          </a:p>
        </p:txBody>
      </p:sp>
    </p:spTree>
    <p:extLst>
      <p:ext uri="{BB962C8B-B14F-4D97-AF65-F5344CB8AC3E}">
        <p14:creationId xmlns:p14="http://schemas.microsoft.com/office/powerpoint/2010/main" val="7742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1C2B8106-88DD-4C4A-A317-11679D01BABD}" type="slidenum">
              <a:rPr lang="en-US"/>
              <a:pPr>
                <a:defRPr/>
              </a:pPr>
              <a:t>‹#›</a:t>
            </a:fld>
            <a:endParaRPr lang="en-US"/>
          </a:p>
        </p:txBody>
      </p:sp>
    </p:spTree>
    <p:extLst>
      <p:ext uri="{BB962C8B-B14F-4D97-AF65-F5344CB8AC3E}">
        <p14:creationId xmlns:p14="http://schemas.microsoft.com/office/powerpoint/2010/main" val="80051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648EC5E-7993-4F45-B829-BA842556D369}" type="slidenum">
              <a:rPr lang="en-US"/>
              <a:pPr>
                <a:defRPr/>
              </a:pPr>
              <a:t>‹#›</a:t>
            </a:fld>
            <a:endParaRPr lang="en-US"/>
          </a:p>
        </p:txBody>
      </p:sp>
    </p:spTree>
    <p:extLst>
      <p:ext uri="{BB962C8B-B14F-4D97-AF65-F5344CB8AC3E}">
        <p14:creationId xmlns:p14="http://schemas.microsoft.com/office/powerpoint/2010/main" val="8743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1D84AEE-76A1-4B43-A7D3-D5C2BA303CD8}" type="slidenum">
              <a:rPr lang="en-US"/>
              <a:pPr>
                <a:defRPr/>
              </a:pPr>
              <a:t>‹#›</a:t>
            </a:fld>
            <a:endParaRPr lang="en-US"/>
          </a:p>
        </p:txBody>
      </p:sp>
    </p:spTree>
    <p:extLst>
      <p:ext uri="{BB962C8B-B14F-4D97-AF65-F5344CB8AC3E}">
        <p14:creationId xmlns:p14="http://schemas.microsoft.com/office/powerpoint/2010/main" val="120513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atin typeface="Times New Roman" pitchFamily="18" charset="0"/>
                <a:ea typeface="+mn-ea"/>
              </a:defRPr>
            </a:lvl1pPr>
          </a:lstStyle>
          <a:p>
            <a:pPr>
              <a:defRPr/>
            </a:pPr>
            <a:r>
              <a:rPr lang="en-US"/>
              <a:t>Nov 2020</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itchFamily="18" charset="0"/>
                <a:ea typeface="+mn-ea"/>
              </a:defRPr>
            </a:lvl1pPr>
          </a:lstStyle>
          <a:p>
            <a:pPr>
              <a:defRPr/>
            </a:pPr>
            <a:r>
              <a:rPr lang="en-US"/>
              <a:t>Pat Kinney, Kinney Consulting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802.15-20-0370-00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0/15-20-0321-00-04aa-draft-consolidated-technical-proposals.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eee802.org/15"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5/dcn/20/15-20-0280-00-0000-moving-drafts-to-sa-ballots.ppt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timeanddate.com/worldclock/meetingdetails.html?year=2021&amp;month=1&amp;day=5&amp;hour=21&amp;min=0&amp;sec=0&amp;p1=179&amp;p2=101&amp;p3=137"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development.standards.ieee.org/myproject-web/app#manageballo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8" Type="http://schemas.openxmlformats.org/officeDocument/2006/relationships/hyperlink" Target="https://mentor.ieee.org/802.15/documents?is_dcn=DCN%2C%20Title%2C%20Author%20or%20Affiliation&amp;is_group=016t" TargetMode="External"/><Relationship Id="rId3" Type="http://schemas.openxmlformats.org/officeDocument/2006/relationships/hyperlink" Target="https://mentor.ieee.org/802.15/dcn/20/15-20-0196-01-016t-licensed-narrowband-amendment-par.pdf" TargetMode="External"/><Relationship Id="rId7" Type="http://schemas.openxmlformats.org/officeDocument/2006/relationships/hyperlink" Target="http://grouper.ieee.org/groups/802/15/calendar.html" TargetMode="External"/><Relationship Id="rId2" Type="http://schemas.openxmlformats.org/officeDocument/2006/relationships/hyperlink" Target="https://development.standards.ieee.org/myproject-web/app#viewpar/7292" TargetMode="External"/><Relationship Id="rId1" Type="http://schemas.openxmlformats.org/officeDocument/2006/relationships/slideLayout" Target="../slideLayouts/slideLayout2.xml"/><Relationship Id="rId6" Type="http://schemas.openxmlformats.org/officeDocument/2006/relationships/hyperlink" Target="http://grouper.ieee.org/groups/802/15/pub/Subscribe.html" TargetMode="External"/><Relationship Id="rId11" Type="http://schemas.openxmlformats.org/officeDocument/2006/relationships/hyperlink" Target="https://mentor.ieee.org/802.15/dcn/20/15-20-0079-04-016t-task-group-16t-call-for-contributions.docx" TargetMode="External"/><Relationship Id="rId5" Type="http://schemas.openxmlformats.org/officeDocument/2006/relationships/hyperlink" Target="https://mentor.ieee.org/802.15/dcn/20/15-20-0213-02-016t-ieee-802-16t-use-cases.xlsx" TargetMode="External"/><Relationship Id="rId10" Type="http://schemas.openxmlformats.org/officeDocument/2006/relationships/hyperlink" Target="mailto:pat.kinney@kinneyconsultingllc.com" TargetMode="External"/><Relationship Id="rId4" Type="http://schemas.openxmlformats.org/officeDocument/2006/relationships/hyperlink" Target="https://mentor.ieee.org/802.15/dcn/20/15-20-0182-06-016t-system-requirements-document-srd-outline-for-16t.docx" TargetMode="External"/><Relationship Id="rId9" Type="http://schemas.openxmlformats.org/officeDocument/2006/relationships/hyperlink" Target="mailto:tim.godfrey@ieee.or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5/dcn/20/15-20-0055-04-016t-frequency-band-layout.xlsx" TargetMode="External"/><Relationship Id="rId2" Type="http://schemas.openxmlformats.org/officeDocument/2006/relationships/hyperlink" Target="https://mentor.ieee.org/802.15/dcn/20/15-20-0213-02-016t-ieee-802-16t-use-cases.xls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ec/dcn/19/ec-19-0222-00-ACSD-p802-16t.docx" TargetMode="External"/><Relationship Id="rId2" Type="http://schemas.openxmlformats.org/officeDocument/2006/relationships/hyperlink" Target="https://mentor.ieee.org/802.15/dcn/20/15-20-0196-02-016t-licensed-narrowband-amendment-par.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6/dcn/17/16-17-0006-03-000s-802-16s-approved-system-description-document-sdd.docx" TargetMode="External"/><Relationship Id="rId2" Type="http://schemas.openxmlformats.org/officeDocument/2006/relationships/hyperlink" Target="https://mentor.ieee.org/802.15/dcn/20/15-20-0351-00-016t-template-for-16t-system-description-document-sdd.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grouper.ieee.org/groups/802/15/calendar.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ieeesa.webex.com/ieeesa/j.php?MTID=mc29b1ddd7908aceb4d15144d25ebb603" TargetMode="External"/><Relationship Id="rId5" Type="http://schemas.openxmlformats.org/officeDocument/2006/relationships/hyperlink" Target="https://ieeesa.webex.com/ieeesa/j.php?MTID=m04cb76cafe9292806df8c726a0fde4eb" TargetMode="External"/><Relationship Id="rId4" Type="http://schemas.openxmlformats.org/officeDocument/2006/relationships/hyperlink" Target="https://ieeesa.webex.com/ieeesa/j.php?MTID=m0c6d9dd6beb959bd162d6ca7eaf81e61"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5/dcn/20/15-20-0322-00-wng0-considerations-regarding-uwb-in-802-15.pptx" TargetMode="External"/><Relationship Id="rId2" Type="http://schemas.openxmlformats.org/officeDocument/2006/relationships/hyperlink" Target="https://mentor.ieee.org/802.15/dcn/20/15-20-0325-00-wng0-evolution-of-uwb-in-ieee802.pptx"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mentor.ieee.org/802.15/dcn/20/15-20-0328-00-wng0-still-more-about-uwb.ppt"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2020</a:t>
            </a:r>
          </a:p>
        </p:txBody>
      </p:sp>
      <p:sp>
        <p:nvSpPr>
          <p:cNvPr id="2051" name="Footer Placeholder 4"/>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a:t>
            </a:fld>
            <a:endParaRPr lang="en-US" sz="1200"/>
          </a:p>
        </p:txBody>
      </p:sp>
      <p:sp>
        <p:nvSpPr>
          <p:cNvPr id="2053" name="Rectangle 2"/>
          <p:cNvSpPr>
            <a:spLocks noGrp="1" noChangeArrowheads="1"/>
          </p:cNvSpPr>
          <p:nvPr>
            <p:ph type="ctrTitle"/>
          </p:nvPr>
        </p:nvSpPr>
        <p:spPr>
          <a:xfrm>
            <a:off x="828890" y="2349586"/>
            <a:ext cx="7772400" cy="1143000"/>
          </a:xfrm>
        </p:spPr>
        <p:txBody>
          <a:bodyPr/>
          <a:lstStyle/>
          <a:p>
            <a:pPr>
              <a:defRPr/>
            </a:pPr>
            <a:br>
              <a:rPr lang="en-US" dirty="0"/>
            </a:br>
            <a:r>
              <a:rPr lang="en-US" dirty="0"/>
              <a:t>127th Session of meetings of the IEEE 802.15 Working Group for Wireless Specialty Networks</a:t>
            </a:r>
          </a:p>
        </p:txBody>
      </p:sp>
      <p:sp>
        <p:nvSpPr>
          <p:cNvPr id="2054" name="Rectangle 3"/>
          <p:cNvSpPr>
            <a:spLocks noGrp="1" noChangeArrowheads="1"/>
          </p:cNvSpPr>
          <p:nvPr>
            <p:ph type="subTitle" idx="1"/>
          </p:nvPr>
        </p:nvSpPr>
        <p:spPr>
          <a:xfrm>
            <a:off x="914400" y="4070436"/>
            <a:ext cx="7467600" cy="2254164"/>
          </a:xfrm>
        </p:spPr>
        <p:txBody>
          <a:bodyPr/>
          <a:lstStyle/>
          <a:p>
            <a:pPr>
              <a:lnSpc>
                <a:spcPct val="70000"/>
              </a:lnSpc>
              <a:defRPr/>
            </a:pPr>
            <a:endParaRPr lang="en-US" sz="2400" b="1" dirty="0">
              <a:latin typeface="Times New Roman" charset="0"/>
            </a:endParaRPr>
          </a:p>
          <a:p>
            <a:pPr>
              <a:lnSpc>
                <a:spcPct val="70000"/>
              </a:lnSpc>
              <a:defRPr/>
            </a:pPr>
            <a:r>
              <a:rPr lang="en-US" sz="3600"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400" b="1" dirty="0">
                <a:latin typeface="Times New Roman" charset="0"/>
              </a:rPr>
              <a:t>Nov 2-12, 2020</a:t>
            </a:r>
          </a:p>
          <a:p>
            <a:pPr eaLnBrk="1" fontAlgn="b" hangingPunct="1">
              <a:defRPr/>
            </a:pPr>
            <a:r>
              <a:rPr lang="en-US" b="1" dirty="0"/>
              <a:t>Held Virtually via </a:t>
            </a:r>
            <a:r>
              <a:rPr lang="en-US" b="1" dirty="0" err="1"/>
              <a:t>Webex</a:t>
            </a:r>
            <a:r>
              <a:rPr lang="en-US" b="1" dirty="0"/>
              <a:t> </a:t>
            </a:r>
            <a:endParaRPr lang="en-US" sz="2400" b="1" dirty="0"/>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32B6-4551-6949-8436-0D307FE6F4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48590-5965-EE40-AB0F-7C18609556A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30E80F1-F675-154C-B438-AC8125254A26}"/>
              </a:ext>
            </a:extLst>
          </p:cNvPr>
          <p:cNvSpPr>
            <a:spLocks noGrp="1"/>
          </p:cNvSpPr>
          <p:nvPr>
            <p:ph type="dt" sz="half" idx="10"/>
          </p:nvPr>
        </p:nvSpPr>
        <p:spPr/>
        <p:txBody>
          <a:bodyPr/>
          <a:lstStyle/>
          <a:p>
            <a:pPr>
              <a:defRPr/>
            </a:pPr>
            <a:r>
              <a:rPr lang="en-US"/>
              <a:t>Nov 2020</a:t>
            </a:r>
          </a:p>
        </p:txBody>
      </p:sp>
      <p:sp>
        <p:nvSpPr>
          <p:cNvPr id="5" name="Footer Placeholder 4">
            <a:extLst>
              <a:ext uri="{FF2B5EF4-FFF2-40B4-BE49-F238E27FC236}">
                <a16:creationId xmlns:a16="http://schemas.microsoft.com/office/drawing/2014/main" id="{BD1282D3-0701-1943-89FC-BD41CEA54304}"/>
              </a:ext>
            </a:extLst>
          </p:cNvPr>
          <p:cNvSpPr>
            <a:spLocks noGrp="1"/>
          </p:cNvSpPr>
          <p:nvPr>
            <p:ph type="ftr" sz="quarter" idx="11"/>
          </p:nvPr>
        </p:nvSpPr>
        <p:spPr/>
        <p:txBody>
          <a:bodyPr/>
          <a:lstStyle/>
          <a:p>
            <a:pPr>
              <a:defRPr/>
            </a:pPr>
            <a:r>
              <a:rPr lang="en-US"/>
              <a:t>Pat Kinney, Kinney Consulting</a:t>
            </a:r>
          </a:p>
        </p:txBody>
      </p:sp>
      <p:sp>
        <p:nvSpPr>
          <p:cNvPr id="6" name="Slide Number Placeholder 5">
            <a:extLst>
              <a:ext uri="{FF2B5EF4-FFF2-40B4-BE49-F238E27FC236}">
                <a16:creationId xmlns:a16="http://schemas.microsoft.com/office/drawing/2014/main" id="{5B4C57B8-388F-9646-9F8A-5519296A5AF5}"/>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10</a:t>
            </a:fld>
            <a:endParaRPr lang="en-US"/>
          </a:p>
        </p:txBody>
      </p:sp>
      <p:pic>
        <p:nvPicPr>
          <p:cNvPr id="7" name="Picture 6">
            <a:extLst>
              <a:ext uri="{FF2B5EF4-FFF2-40B4-BE49-F238E27FC236}">
                <a16:creationId xmlns:a16="http://schemas.microsoft.com/office/drawing/2014/main" id="{96587431-03DB-1448-A04B-C8A4EA627EE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018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5E45-3F59-BE49-A86C-7938055ED1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59792-B44D-1747-83ED-0773428766F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10EAC101-0A87-224D-B70E-98F8D18C5F24}"/>
              </a:ext>
            </a:extLst>
          </p:cNvPr>
          <p:cNvSpPr>
            <a:spLocks noGrp="1"/>
          </p:cNvSpPr>
          <p:nvPr>
            <p:ph type="dt" sz="half" idx="10"/>
          </p:nvPr>
        </p:nvSpPr>
        <p:spPr/>
        <p:txBody>
          <a:bodyPr/>
          <a:lstStyle/>
          <a:p>
            <a:pPr>
              <a:defRPr/>
            </a:pPr>
            <a:r>
              <a:rPr lang="en-US"/>
              <a:t>Nov 2020</a:t>
            </a:r>
          </a:p>
        </p:txBody>
      </p:sp>
      <p:sp>
        <p:nvSpPr>
          <p:cNvPr id="5" name="Footer Placeholder 4">
            <a:extLst>
              <a:ext uri="{FF2B5EF4-FFF2-40B4-BE49-F238E27FC236}">
                <a16:creationId xmlns:a16="http://schemas.microsoft.com/office/drawing/2014/main" id="{3233E40A-9219-A748-ABD4-3D2DF5D4CE29}"/>
              </a:ext>
            </a:extLst>
          </p:cNvPr>
          <p:cNvSpPr>
            <a:spLocks noGrp="1"/>
          </p:cNvSpPr>
          <p:nvPr>
            <p:ph type="ftr" sz="quarter" idx="11"/>
          </p:nvPr>
        </p:nvSpPr>
        <p:spPr/>
        <p:txBody>
          <a:bodyPr/>
          <a:lstStyle/>
          <a:p>
            <a:pPr>
              <a:defRPr/>
            </a:pPr>
            <a:r>
              <a:rPr lang="en-US"/>
              <a:t>Pat Kinney, Kinney Consulting</a:t>
            </a:r>
          </a:p>
        </p:txBody>
      </p:sp>
      <p:sp>
        <p:nvSpPr>
          <p:cNvPr id="6" name="Slide Number Placeholder 5">
            <a:extLst>
              <a:ext uri="{FF2B5EF4-FFF2-40B4-BE49-F238E27FC236}">
                <a16:creationId xmlns:a16="http://schemas.microsoft.com/office/drawing/2014/main" id="{879369DA-6258-C24E-9447-B71122FC8119}"/>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11</a:t>
            </a:fld>
            <a:endParaRPr lang="en-US"/>
          </a:p>
        </p:txBody>
      </p:sp>
      <p:pic>
        <p:nvPicPr>
          <p:cNvPr id="7" name="Picture 6">
            <a:extLst>
              <a:ext uri="{FF2B5EF4-FFF2-40B4-BE49-F238E27FC236}">
                <a16:creationId xmlns:a16="http://schemas.microsoft.com/office/drawing/2014/main" id="{07FD432F-5E84-B947-9C56-2E6906BD367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012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484784"/>
            <a:ext cx="7772400" cy="3888431"/>
          </a:xfrm>
        </p:spPr>
        <p:txBody>
          <a:bodyPr/>
          <a:lstStyle/>
          <a:p>
            <a:r>
              <a:rPr lang="en-US" altLang="ja-JP" dirty="0"/>
              <a:t>IEEE 802.15 TG4aa JRE</a:t>
            </a:r>
            <a:br>
              <a:rPr lang="en-US" altLang="ja-JP" dirty="0"/>
            </a:br>
            <a:r>
              <a:rPr lang="en-US" altLang="ja-JP" dirty="0"/>
              <a:t>Virtual November Plenary </a:t>
            </a:r>
            <a:br>
              <a:rPr lang="en-US" altLang="ja-JP" dirty="0"/>
            </a:br>
            <a:r>
              <a:rPr lang="en-US" altLang="ja-JP" dirty="0"/>
              <a:t>Closing report </a:t>
            </a:r>
            <a:br>
              <a:rPr lang="en-US" altLang="ja-JP" dirty="0"/>
            </a:br>
            <a:r>
              <a:rPr lang="en-US" altLang="ja-JP" dirty="0"/>
              <a:t>on</a:t>
            </a:r>
            <a:br>
              <a:rPr lang="en-US" altLang="ja-JP" dirty="0"/>
            </a:br>
            <a:r>
              <a:rPr lang="en-US" altLang="ja-JP" dirty="0"/>
              <a:t>November 3</a:t>
            </a:r>
            <a:r>
              <a:rPr lang="en-US" altLang="ja-JP" baseline="30000" dirty="0"/>
              <a:t>rd</a:t>
            </a:r>
            <a:r>
              <a:rPr lang="en-US" altLang="ja-JP" dirty="0"/>
              <a:t>/4</a:t>
            </a:r>
            <a:r>
              <a:rPr lang="en-US" altLang="ja-JP" baseline="30000" dirty="0"/>
              <a:t>th</a:t>
            </a:r>
            <a:r>
              <a:rPr lang="en-US" altLang="ja-JP" dirty="0"/>
              <a:t>/5</a:t>
            </a:r>
            <a:r>
              <a:rPr lang="en-US" altLang="ja-JP" baseline="30000" dirty="0"/>
              <a:t>th</a:t>
            </a:r>
            <a:r>
              <a:rPr lang="en-US" altLang="ja-JP" dirty="0"/>
              <a:t> ,2020</a:t>
            </a:r>
            <a:endParaRPr kumimoji="1" lang="ja-JP" altLang="en-US" dirty="0"/>
          </a:p>
        </p:txBody>
      </p:sp>
      <p:sp>
        <p:nvSpPr>
          <p:cNvPr id="4" name="スライド番号プレースホルダー 3"/>
          <p:cNvSpPr>
            <a:spLocks noGrp="1"/>
          </p:cNvSpPr>
          <p:nvPr>
            <p:ph type="sldNum" sz="quarter" idx="12"/>
          </p:nvPr>
        </p:nvSpPr>
        <p:spPr/>
        <p:txBody>
          <a:bodyPr/>
          <a:lstStyle/>
          <a:p>
            <a:r>
              <a:rPr lang="en-US" altLang="ja-JP"/>
              <a:t>Slide </a:t>
            </a:r>
            <a:fld id="{EED9155A-5036-44B5-A27C-97F620582CD6}" type="slidenum">
              <a:rPr lang="en-US" altLang="ja-JP" smtClean="0"/>
              <a:pPr/>
              <a:t>12</a:t>
            </a:fld>
            <a:endParaRPr lang="en-US" altLang="ja-JP" dirty="0"/>
          </a:p>
        </p:txBody>
      </p:sp>
      <p:sp>
        <p:nvSpPr>
          <p:cNvPr id="2" name="フッター プレースホルダー 1">
            <a:extLst>
              <a:ext uri="{FF2B5EF4-FFF2-40B4-BE49-F238E27FC236}">
                <a16:creationId xmlns:a16="http://schemas.microsoft.com/office/drawing/2014/main" id="{0B78052F-FC24-4132-AE48-CD02FF5E93EA}"/>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Tree>
    <p:extLst>
      <p:ext uri="{BB962C8B-B14F-4D97-AF65-F5344CB8AC3E}">
        <p14:creationId xmlns:p14="http://schemas.microsoft.com/office/powerpoint/2010/main" val="372226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TG4aa Officers</a:t>
            </a:r>
            <a:endParaRPr kumimoji="1" lang="ja-JP" altLang="en-US" b="1" dirty="0"/>
          </a:p>
        </p:txBody>
      </p:sp>
      <p:sp>
        <p:nvSpPr>
          <p:cNvPr id="3" name="コンテンツ プレースホルダー 2"/>
          <p:cNvSpPr>
            <a:spLocks noGrp="1"/>
          </p:cNvSpPr>
          <p:nvPr>
            <p:ph idx="1"/>
          </p:nvPr>
        </p:nvSpPr>
        <p:spPr>
          <a:xfrm>
            <a:off x="107504" y="1981200"/>
            <a:ext cx="8856984" cy="4114800"/>
          </a:xfrm>
        </p:spPr>
        <p:txBody>
          <a:bodyPr/>
          <a:lstStyle/>
          <a:p>
            <a:r>
              <a:rPr lang="en-US" altLang="ja-JP" dirty="0"/>
              <a:t>Chair: Takashi Kuramochi(LAPIS)</a:t>
            </a:r>
          </a:p>
          <a:p>
            <a:r>
              <a:rPr lang="en-US" altLang="ja-JP" dirty="0"/>
              <a:t>Vice-Chairs: Kunal Shah(ITRON),</a:t>
            </a:r>
            <a:br>
              <a:rPr lang="en-US" altLang="ja-JP" dirty="0"/>
            </a:br>
            <a:r>
              <a:rPr lang="en-US" altLang="ja-JP" dirty="0"/>
              <a:t>Hiroshi Harada (Kyoto University)</a:t>
            </a:r>
          </a:p>
          <a:p>
            <a:r>
              <a:rPr lang="en-US" altLang="ja-JP" dirty="0"/>
              <a:t>Secretary: Kiyoshi Fukui(OKI)</a:t>
            </a:r>
          </a:p>
          <a:p>
            <a:r>
              <a:rPr lang="en-US" altLang="ja-JP" dirty="0"/>
              <a:t>Technical Editor: TBD</a:t>
            </a:r>
          </a:p>
          <a:p>
            <a:pPr marL="457200" lvl="1" indent="0">
              <a:buNone/>
            </a:pPr>
            <a:endParaRPr lang="en-US"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13</a:t>
            </a:fld>
            <a:endParaRPr lang="en-US" altLang="ja-JP"/>
          </a:p>
        </p:txBody>
      </p:sp>
      <p:sp>
        <p:nvSpPr>
          <p:cNvPr id="9" name="Rectangle 5">
            <a:extLst>
              <a:ext uri="{FF2B5EF4-FFF2-40B4-BE49-F238E27FC236}">
                <a16:creationId xmlns:a16="http://schemas.microsoft.com/office/drawing/2014/main" id="{38AA7486-189A-4A42-9E10-5C3C953C463E}"/>
              </a:ext>
            </a:extLst>
          </p:cNvPr>
          <p:cNvSpPr>
            <a:spLocks noGrp="1" noChangeArrowheads="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a:t>
            </a:r>
            <a:endParaRPr lang="en-US" altLang="ja-JP" dirty="0"/>
          </a:p>
        </p:txBody>
      </p:sp>
    </p:spTree>
    <p:extLst>
      <p:ext uri="{BB962C8B-B14F-4D97-AF65-F5344CB8AC3E}">
        <p14:creationId xmlns:p14="http://schemas.microsoft.com/office/powerpoint/2010/main" val="310648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14</a:t>
            </a:fld>
            <a:endParaRPr lang="en-US" altLang="ja-JP" dirty="0"/>
          </a:p>
        </p:txBody>
      </p:sp>
      <p:graphicFrame>
        <p:nvGraphicFramePr>
          <p:cNvPr id="9" name="コンテンツ プレースホルダー 8"/>
          <p:cNvGraphicFramePr>
            <a:graphicFrameLocks noGrp="1"/>
          </p:cNvGraphicFramePr>
          <p:nvPr>
            <p:ph idx="1"/>
          </p:nvPr>
        </p:nvGraphicFramePr>
        <p:xfrm>
          <a:off x="395536" y="2060848"/>
          <a:ext cx="8352926" cy="3440160"/>
        </p:xfrm>
        <a:graphic>
          <a:graphicData uri="http://schemas.openxmlformats.org/drawingml/2006/table">
            <a:tbl>
              <a:tblPr firstRow="1" bandRow="1">
                <a:tableStyleId>{93296810-A885-4BE3-A3E7-6D5BEEA58F35}</a:tableStyleId>
              </a:tblPr>
              <a:tblGrid>
                <a:gridCol w="1044116">
                  <a:extLst>
                    <a:ext uri="{9D8B030D-6E8A-4147-A177-3AD203B41FA5}">
                      <a16:colId xmlns:a16="http://schemas.microsoft.com/office/drawing/2014/main" val="20000"/>
                    </a:ext>
                  </a:extLst>
                </a:gridCol>
                <a:gridCol w="1461762">
                  <a:extLst>
                    <a:ext uri="{9D8B030D-6E8A-4147-A177-3AD203B41FA5}">
                      <a16:colId xmlns:a16="http://schemas.microsoft.com/office/drawing/2014/main" val="20001"/>
                    </a:ext>
                  </a:extLst>
                </a:gridCol>
                <a:gridCol w="1461762">
                  <a:extLst>
                    <a:ext uri="{9D8B030D-6E8A-4147-A177-3AD203B41FA5}">
                      <a16:colId xmlns:a16="http://schemas.microsoft.com/office/drawing/2014/main" val="20002"/>
                    </a:ext>
                  </a:extLst>
                </a:gridCol>
                <a:gridCol w="1461762">
                  <a:extLst>
                    <a:ext uri="{9D8B030D-6E8A-4147-A177-3AD203B41FA5}">
                      <a16:colId xmlns:a16="http://schemas.microsoft.com/office/drawing/2014/main" val="20003"/>
                    </a:ext>
                  </a:extLst>
                </a:gridCol>
                <a:gridCol w="1461762">
                  <a:extLst>
                    <a:ext uri="{9D8B030D-6E8A-4147-A177-3AD203B41FA5}">
                      <a16:colId xmlns:a16="http://schemas.microsoft.com/office/drawing/2014/main" val="20004"/>
                    </a:ext>
                  </a:extLst>
                </a:gridCol>
                <a:gridCol w="1461762">
                  <a:extLst>
                    <a:ext uri="{9D8B030D-6E8A-4147-A177-3AD203B41FA5}">
                      <a16:colId xmlns:a16="http://schemas.microsoft.com/office/drawing/2014/main" val="840222631"/>
                    </a:ext>
                  </a:extLst>
                </a:gridCol>
              </a:tblGrid>
              <a:tr h="370840">
                <a:tc>
                  <a:txBody>
                    <a:bodyPr/>
                    <a:lstStyle/>
                    <a:p>
                      <a:endParaRPr kumimoji="1" lang="ja-JP" altLang="en-US" dirty="0"/>
                    </a:p>
                  </a:txBody>
                  <a:tcPr/>
                </a:tc>
                <a:tc>
                  <a:txBody>
                    <a:bodyPr/>
                    <a:lstStyle/>
                    <a:p>
                      <a:pPr algn="ctr"/>
                      <a:r>
                        <a:rPr kumimoji="1" lang="en-US" altLang="ja-JP" dirty="0"/>
                        <a:t>Monday</a:t>
                      </a:r>
                    </a:p>
                    <a:p>
                      <a:pPr algn="ctr"/>
                      <a:r>
                        <a:rPr kumimoji="1" lang="en-US" altLang="ja-JP" dirty="0"/>
                        <a:t>11/2</a:t>
                      </a:r>
                      <a:endParaRPr kumimoji="1" lang="ja-JP" altLang="en-US" dirty="0"/>
                    </a:p>
                  </a:txBody>
                  <a:tcPr anchor="ctr"/>
                </a:tc>
                <a:tc>
                  <a:txBody>
                    <a:bodyPr/>
                    <a:lstStyle/>
                    <a:p>
                      <a:pPr algn="ctr"/>
                      <a:r>
                        <a:rPr kumimoji="1" lang="en-US" altLang="ja-JP" dirty="0"/>
                        <a:t>Tuesday</a:t>
                      </a:r>
                    </a:p>
                    <a:p>
                      <a:pPr algn="ctr"/>
                      <a:r>
                        <a:rPr kumimoji="1" lang="en-US" altLang="ja-JP" dirty="0"/>
                        <a:t>11/3</a:t>
                      </a:r>
                      <a:endParaRPr kumimoji="1" lang="ja-JP" altLang="en-US" dirty="0"/>
                    </a:p>
                  </a:txBody>
                  <a:tcPr anchor="ctr"/>
                </a:tc>
                <a:tc>
                  <a:txBody>
                    <a:bodyPr/>
                    <a:lstStyle/>
                    <a:p>
                      <a:pPr algn="ctr"/>
                      <a:r>
                        <a:rPr kumimoji="1" lang="en-US" altLang="ja-JP" dirty="0"/>
                        <a:t>Wednesday</a:t>
                      </a:r>
                    </a:p>
                    <a:p>
                      <a:pPr algn="ctr"/>
                      <a:r>
                        <a:rPr kumimoji="1" lang="en-US" altLang="ja-JP" dirty="0"/>
                        <a:t>11/4</a:t>
                      </a:r>
                      <a:endParaRPr kumimoji="1" lang="ja-JP" altLang="en-US" dirty="0"/>
                    </a:p>
                  </a:txBody>
                  <a:tcPr anchor="ctr"/>
                </a:tc>
                <a:tc>
                  <a:txBody>
                    <a:bodyPr/>
                    <a:lstStyle/>
                    <a:p>
                      <a:pPr algn="ctr"/>
                      <a:r>
                        <a:rPr kumimoji="1" lang="en-US" altLang="ja-JP" dirty="0"/>
                        <a:t>Thursday</a:t>
                      </a:r>
                    </a:p>
                    <a:p>
                      <a:pPr algn="ctr"/>
                      <a:r>
                        <a:rPr kumimoji="1" lang="en-US" altLang="ja-JP" dirty="0"/>
                        <a:t>11/5</a:t>
                      </a:r>
                      <a:endParaRPr kumimoji="1" lang="ja-JP" altLang="en-US" dirty="0"/>
                    </a:p>
                  </a:txBody>
                  <a:tcPr anchor="ctr"/>
                </a:tc>
                <a:tc>
                  <a:txBody>
                    <a:bodyPr/>
                    <a:lstStyle/>
                    <a:p>
                      <a:pPr algn="ctr"/>
                      <a:r>
                        <a:rPr kumimoji="1" lang="en-US" altLang="ja-JP" dirty="0"/>
                        <a:t>Friday</a:t>
                      </a:r>
                    </a:p>
                    <a:p>
                      <a:pPr algn="ctr"/>
                      <a:r>
                        <a:rPr kumimoji="1" lang="en-US" altLang="ja-JP" dirty="0"/>
                        <a:t>11/6</a:t>
                      </a:r>
                      <a:endParaRPr kumimoji="1" lang="ja-JP" altLang="en-US" dirty="0"/>
                    </a:p>
                  </a:txBody>
                  <a:tcPr anchor="ctr"/>
                </a:tc>
                <a:extLst>
                  <a:ext uri="{0D108BD9-81ED-4DB2-BD59-A6C34878D82A}">
                    <a16:rowId xmlns:a16="http://schemas.microsoft.com/office/drawing/2014/main" val="10000"/>
                  </a:ext>
                </a:extLst>
              </a:tr>
              <a:tr h="540000">
                <a:tc>
                  <a:txBody>
                    <a:bodyPr/>
                    <a:lstStyle/>
                    <a:p>
                      <a:pPr algn="ctr"/>
                      <a:r>
                        <a:rPr kumimoji="1" lang="en-US" altLang="ja-JP" dirty="0"/>
                        <a:t>AM1</a:t>
                      </a:r>
                      <a:endParaRPr kumimoji="1" lang="ja-JP" altLang="en-US" dirty="0"/>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en-US" altLang="ja-JP"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extLst>
                  <a:ext uri="{0D108BD9-81ED-4DB2-BD59-A6C34878D82A}">
                    <a16:rowId xmlns:a16="http://schemas.microsoft.com/office/drawing/2014/main" val="10001"/>
                  </a:ext>
                </a:extLst>
              </a:tr>
              <a:tr h="540000">
                <a:tc>
                  <a:txBody>
                    <a:bodyPr/>
                    <a:lstStyle/>
                    <a:p>
                      <a:pPr algn="ctr"/>
                      <a:r>
                        <a:rPr kumimoji="1" lang="en-US" altLang="ja-JP" dirty="0"/>
                        <a:t>AM2</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Opening</a:t>
                      </a:r>
                    </a:p>
                  </a:txBody>
                  <a:tcPr anchor="ctr"/>
                </a:tc>
                <a:tc>
                  <a:txBody>
                    <a:bodyPr/>
                    <a:lstStyle/>
                    <a:p>
                      <a:pPr algn="ctr"/>
                      <a:endParaRPr kumimoji="1" lang="en-US" altLang="ja-JP"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endParaRPr>
                    </a:p>
                  </a:txBody>
                  <a:tcPr anchor="ctr"/>
                </a:tc>
                <a:extLst>
                  <a:ext uri="{0D108BD9-81ED-4DB2-BD59-A6C34878D82A}">
                    <a16:rowId xmlns:a16="http://schemas.microsoft.com/office/drawing/2014/main" val="10002"/>
                  </a:ext>
                </a:extLst>
              </a:tr>
              <a:tr h="540000">
                <a:tc>
                  <a:txBody>
                    <a:bodyPr/>
                    <a:lstStyle/>
                    <a:p>
                      <a:pPr algn="ctr"/>
                      <a:r>
                        <a:rPr kumimoji="1" lang="en-US" altLang="ja-JP" dirty="0"/>
                        <a:t>PM1</a:t>
                      </a:r>
                      <a:endParaRPr kumimoji="1" lang="ja-JP" altLang="en-US" dirty="0"/>
                    </a:p>
                  </a:txBody>
                  <a:tcPr anchor="ctr"/>
                </a:tc>
                <a:tc>
                  <a:txBody>
                    <a:bodyPr/>
                    <a:lstStyle/>
                    <a:p>
                      <a:pPr algn="ctr"/>
                      <a:endParaRPr kumimoji="1" lang="ja-JP" altLang="en-US"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10003"/>
                  </a:ext>
                </a:extLst>
              </a:tr>
              <a:tr h="540000">
                <a:tc>
                  <a:txBody>
                    <a:bodyPr/>
                    <a:lstStyle/>
                    <a:p>
                      <a:pPr algn="ctr"/>
                      <a:r>
                        <a:rPr kumimoji="1" lang="en-US" altLang="ja-JP" dirty="0"/>
                        <a:t>PM2</a:t>
                      </a:r>
                      <a:endParaRPr kumimoji="1" lang="ja-JP" altLang="en-US" dirty="0"/>
                    </a:p>
                  </a:txBody>
                  <a:tcPr anchor="ctr"/>
                </a:tc>
                <a:tc>
                  <a:txBody>
                    <a:bodyPr/>
                    <a:lstStyle/>
                    <a:p>
                      <a:pPr algn="ctr"/>
                      <a:endParaRPr kumimoji="1" lang="en-US" altLang="ja-JP" dirty="0">
                        <a:solidFill>
                          <a:schemeClr val="tx1"/>
                        </a:solidFill>
                      </a:endParaRPr>
                    </a:p>
                    <a:p>
                      <a:pPr algn="ctr"/>
                      <a:endParaRPr kumimoji="1" lang="en-US" altLang="ja-JP" dirty="0">
                        <a:solidFill>
                          <a:schemeClr val="tx1"/>
                        </a:solidFill>
                      </a:endParaRPr>
                    </a:p>
                  </a:txBody>
                  <a:tcPr anchor="ctr"/>
                </a:tc>
                <a:tc>
                  <a:txBody>
                    <a:bodyPr/>
                    <a:lstStyle/>
                    <a:p>
                      <a:pPr algn="ctr"/>
                      <a:endParaRPr kumimoji="1" lang="en-US" altLang="ja-JP" u="none" dirty="0">
                        <a:solidFill>
                          <a:schemeClr val="tx1"/>
                        </a:solidFill>
                      </a:endParaRPr>
                    </a:p>
                    <a:p>
                      <a:pPr algn="ctr"/>
                      <a:endParaRPr kumimoji="1" lang="en-US" altLang="ja-JP" u="none"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u="none"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10004"/>
                  </a:ext>
                </a:extLst>
              </a:tr>
              <a:tr h="540000">
                <a:tc>
                  <a:txBody>
                    <a:bodyPr/>
                    <a:lstStyle/>
                    <a:p>
                      <a:pPr algn="ctr"/>
                      <a:r>
                        <a:rPr kumimoji="1" lang="en-US" altLang="ja-JP" dirty="0"/>
                        <a:t>PM3</a:t>
                      </a:r>
                      <a:endParaRPr kumimoji="1" lang="ja-JP" altLang="en-US" dirty="0"/>
                    </a:p>
                  </a:txBody>
                  <a:tcPr anchor="ctr"/>
                </a:tc>
                <a:tc>
                  <a:txBody>
                    <a:bodyPr/>
                    <a:lstStyle/>
                    <a:p>
                      <a:pPr algn="ctr"/>
                      <a:endParaRPr kumimoji="1" lang="en-US" altLang="ja-JP" dirty="0">
                        <a:solidFill>
                          <a:schemeClr val="tx1"/>
                        </a:solidFill>
                      </a:endParaRPr>
                    </a:p>
                  </a:txBody>
                  <a:tcPr anchor="ctr">
                    <a:lnR w="12700" cap="flat" cmpd="sng" algn="ctr">
                      <a:solidFill>
                        <a:srgbClr val="FF00FF"/>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u="none" dirty="0">
                          <a:solidFill>
                            <a:schemeClr val="tx1"/>
                          </a:solidFill>
                        </a:rPr>
                        <a:t>TG4aa-JRE</a:t>
                      </a: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algn="ctr"/>
                      <a:r>
                        <a:rPr kumimoji="1" lang="en-US" altLang="ja-JP" u="none" dirty="0">
                          <a:solidFill>
                            <a:schemeClr val="tx1"/>
                          </a:solidFill>
                        </a:rPr>
                        <a:t>TG4aa-JRE</a:t>
                      </a: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u="none" dirty="0">
                          <a:solidFill>
                            <a:schemeClr val="tx1"/>
                          </a:solidFill>
                        </a:rPr>
                        <a:t>TG4aa-JRE</a:t>
                      </a: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algn="ctr"/>
                      <a:endParaRPr kumimoji="1" lang="ja-JP" altLang="en-US" dirty="0">
                        <a:solidFill>
                          <a:schemeClr val="tx1"/>
                        </a:solidFill>
                      </a:endParaRPr>
                    </a:p>
                  </a:txBody>
                  <a:tcPr anchor="ctr">
                    <a:lnL w="12700" cap="flat" cmpd="sng" algn="ctr">
                      <a:solidFill>
                        <a:srgbClr val="FF00FF"/>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1" name="Rectangle 5">
            <a:extLst>
              <a:ext uri="{FF2B5EF4-FFF2-40B4-BE49-F238E27FC236}">
                <a16:creationId xmlns:a16="http://schemas.microsoft.com/office/drawing/2014/main" id="{CB809136-5CD7-4FBB-B531-30D007FDA688}"/>
              </a:ext>
            </a:extLst>
          </p:cNvPr>
          <p:cNvSpPr>
            <a:spLocks noGrp="1" noChangeArrowheads="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a:t>
            </a:r>
            <a:endParaRPr lang="en-US" altLang="ja-JP" dirty="0"/>
          </a:p>
        </p:txBody>
      </p:sp>
      <p:sp>
        <p:nvSpPr>
          <p:cNvPr id="8" name="タイトル 2">
            <a:extLst>
              <a:ext uri="{FF2B5EF4-FFF2-40B4-BE49-F238E27FC236}">
                <a16:creationId xmlns:a16="http://schemas.microsoft.com/office/drawing/2014/main" id="{C35CE260-D263-46A7-ACD3-1289CA452CB1}"/>
              </a:ext>
            </a:extLst>
          </p:cNvPr>
          <p:cNvSpPr>
            <a:spLocks noGrp="1"/>
          </p:cNvSpPr>
          <p:nvPr>
            <p:ph type="title"/>
          </p:nvPr>
        </p:nvSpPr>
        <p:spPr>
          <a:xfrm>
            <a:off x="685800" y="685800"/>
            <a:ext cx="7772400" cy="1066800"/>
          </a:xfrm>
        </p:spPr>
        <p:txBody>
          <a:bodyPr/>
          <a:lstStyle/>
          <a:p>
            <a:r>
              <a:rPr lang="en-US" altLang="ja-JP" b="1" dirty="0"/>
              <a:t>TG4aa JRE sessions in November Plenary 2020(Eastern Time Zone)</a:t>
            </a:r>
            <a:endParaRPr kumimoji="1" lang="ja-JP" altLang="en-US" b="1" dirty="0"/>
          </a:p>
        </p:txBody>
      </p:sp>
    </p:spTree>
    <p:extLst>
      <p:ext uri="{BB962C8B-B14F-4D97-AF65-F5344CB8AC3E}">
        <p14:creationId xmlns:p14="http://schemas.microsoft.com/office/powerpoint/2010/main" val="375223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4508" y="1782543"/>
            <a:ext cx="8640960" cy="4328120"/>
          </a:xfrm>
          <a:ln/>
        </p:spPr>
        <p:txBody>
          <a:bodyPr>
            <a:normAutofit fontScale="92500" lnSpcReduction="10000"/>
          </a:bodyPr>
          <a:lstStyle/>
          <a:p>
            <a:r>
              <a:rPr lang="en-US" altLang="ja-JP" sz="2400" dirty="0"/>
              <a:t>3rd Tuesday PM3(18:00-19:00)</a:t>
            </a:r>
          </a:p>
          <a:p>
            <a:pPr marL="800100" lvl="1" indent="-342900">
              <a:buFont typeface="+mj-lt"/>
              <a:buAutoNum type="arabicPeriod"/>
            </a:pPr>
            <a:r>
              <a:rPr lang="en-US" sz="1600" dirty="0"/>
              <a:t>OPEN/Patent Policy</a:t>
            </a:r>
          </a:p>
          <a:p>
            <a:pPr marL="800100" lvl="1" indent="-342900">
              <a:buFont typeface="+mj-lt"/>
              <a:buAutoNum type="arabicPeriod"/>
            </a:pPr>
            <a:r>
              <a:rPr lang="en-US" sz="1600" dirty="0"/>
              <a:t>Attendance</a:t>
            </a:r>
          </a:p>
          <a:p>
            <a:pPr marL="800100" lvl="1" indent="-342900">
              <a:buFont typeface="+mj-lt"/>
              <a:buAutoNum type="arabicPeriod"/>
            </a:pPr>
            <a:r>
              <a:rPr lang="en-US" sz="1600" dirty="0"/>
              <a:t>Approval of the Agenda</a:t>
            </a:r>
          </a:p>
          <a:p>
            <a:pPr marL="800100" lvl="1" indent="-342900">
              <a:buFont typeface="+mj-lt"/>
              <a:buAutoNum type="arabicPeriod"/>
            </a:pPr>
            <a:r>
              <a:rPr lang="en-US" sz="1600" dirty="0"/>
              <a:t>Approval of  the last meeting minutes</a:t>
            </a:r>
          </a:p>
          <a:p>
            <a:pPr marL="800100" lvl="1" indent="-342900">
              <a:buFont typeface="+mj-lt"/>
              <a:buAutoNum type="arabicPeriod"/>
            </a:pPr>
            <a:r>
              <a:rPr lang="en-US" sz="1600" dirty="0"/>
              <a:t>Hear Technical proposal from Kyoto University</a:t>
            </a:r>
          </a:p>
          <a:p>
            <a:pPr marL="800100" lvl="1" indent="-342900">
              <a:buFont typeface="+mj-lt"/>
              <a:buAutoNum type="arabicPeriod"/>
            </a:pPr>
            <a:r>
              <a:rPr lang="en-US" sz="1600" dirty="0"/>
              <a:t>Attendance recap</a:t>
            </a:r>
          </a:p>
          <a:p>
            <a:pPr marL="800100" lvl="1" indent="-342900">
              <a:buFont typeface="+mj-lt"/>
              <a:buAutoNum type="arabicPeriod"/>
            </a:pPr>
            <a:r>
              <a:rPr lang="en-US" sz="1600" dirty="0"/>
              <a:t>Recess</a:t>
            </a:r>
          </a:p>
          <a:p>
            <a:pPr marL="800100" lvl="1" indent="-342900">
              <a:buFont typeface="+mj-lt"/>
              <a:buAutoNum type="arabicPeriod"/>
            </a:pPr>
            <a:endParaRPr lang="en-US" altLang="ja-JP" sz="1600" dirty="0"/>
          </a:p>
          <a:p>
            <a:r>
              <a:rPr lang="en-US" altLang="ja-JP" sz="2400" dirty="0"/>
              <a:t>4thd Wednesday PM3(18:00-19:00)</a:t>
            </a:r>
          </a:p>
          <a:p>
            <a:pPr marL="800100" lvl="1" indent="-342900">
              <a:buFont typeface="+mj-lt"/>
              <a:buAutoNum type="arabicPeriod"/>
            </a:pPr>
            <a:r>
              <a:rPr lang="en-US" sz="1600" dirty="0"/>
              <a:t>OPEN</a:t>
            </a:r>
          </a:p>
          <a:p>
            <a:pPr marL="800100" lvl="1" indent="-342900">
              <a:buFont typeface="+mj-lt"/>
              <a:buAutoNum type="arabicPeriod"/>
            </a:pPr>
            <a:r>
              <a:rPr lang="en-US" sz="1600" dirty="0"/>
              <a:t>Attendance</a:t>
            </a:r>
          </a:p>
          <a:p>
            <a:pPr marL="800100" lvl="1" indent="-342900">
              <a:buFont typeface="+mj-lt"/>
              <a:buAutoNum type="arabicPeriod"/>
            </a:pPr>
            <a:r>
              <a:rPr lang="en-US" sz="1600" dirty="0"/>
              <a:t>Hear Technical proposal from Lapis</a:t>
            </a:r>
          </a:p>
          <a:p>
            <a:pPr marL="800100" lvl="1" indent="-342900">
              <a:buFont typeface="+mj-lt"/>
              <a:buAutoNum type="arabicPeriod"/>
            </a:pPr>
            <a:r>
              <a:rPr lang="en-US" sz="1600" dirty="0"/>
              <a:t>Discuss any comments on PAR/CSD</a:t>
            </a:r>
          </a:p>
          <a:p>
            <a:pPr marL="800100" lvl="1" indent="-342900">
              <a:buFont typeface="+mj-lt"/>
              <a:buAutoNum type="arabicPeriod"/>
            </a:pPr>
            <a:r>
              <a:rPr lang="en-US" sz="1600" dirty="0"/>
              <a:t>Attendance recap</a:t>
            </a:r>
          </a:p>
          <a:p>
            <a:pPr marL="800100" lvl="1" indent="-342900">
              <a:buFont typeface="+mj-lt"/>
              <a:buAutoNum type="arabicPeriod"/>
            </a:pPr>
            <a:r>
              <a:rPr lang="en-US" sz="1600" dirty="0"/>
              <a:t>Recess</a:t>
            </a:r>
            <a:r>
              <a:rPr lang="en-US" altLang="ja-JP" sz="1600" dirty="0"/>
              <a:t>            </a:t>
            </a:r>
          </a:p>
        </p:txBody>
      </p:sp>
      <p:sp>
        <p:nvSpPr>
          <p:cNvPr id="4098" name="Rectangle 2"/>
          <p:cNvSpPr>
            <a:spLocks noGrp="1" noChangeArrowheads="1"/>
          </p:cNvSpPr>
          <p:nvPr>
            <p:ph type="title"/>
          </p:nvPr>
        </p:nvSpPr>
        <p:spPr>
          <a:ln/>
        </p:spPr>
        <p:txBody>
          <a:bodyPr/>
          <a:lstStyle/>
          <a:p>
            <a:r>
              <a:rPr lang="en-US" altLang="ja-JP" b="1" dirty="0"/>
              <a:t>Agenda items for the week</a:t>
            </a:r>
            <a:br>
              <a:rPr lang="en-US" altLang="ja-JP" b="1" dirty="0"/>
            </a:br>
            <a:r>
              <a:rPr lang="en-US" altLang="ja-JP" b="1" dirty="0"/>
              <a:t>(Eastern Time Zone)</a:t>
            </a:r>
            <a:endParaRPr lang="ja-JP" altLang="ja-JP"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15</a:t>
            </a:fld>
            <a:endParaRPr lang="en-US" altLang="ja-JP" dirty="0"/>
          </a:p>
        </p:txBody>
      </p:sp>
      <p:sp>
        <p:nvSpPr>
          <p:cNvPr id="10" name="Rectangle 5">
            <a:extLst>
              <a:ext uri="{FF2B5EF4-FFF2-40B4-BE49-F238E27FC236}">
                <a16:creationId xmlns:a16="http://schemas.microsoft.com/office/drawing/2014/main" id="{7B4B1F01-18F7-4465-A216-8319312E9D71}"/>
              </a:ext>
            </a:extLst>
          </p:cNvPr>
          <p:cNvSpPr>
            <a:spLocks noGrp="1" noChangeArrowheads="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a:t>
            </a:r>
            <a:endParaRPr lang="en-US" altLang="ja-JP" dirty="0"/>
          </a:p>
        </p:txBody>
      </p:sp>
      <p:sp>
        <p:nvSpPr>
          <p:cNvPr id="11" name="Rectangle 3">
            <a:extLst>
              <a:ext uri="{FF2B5EF4-FFF2-40B4-BE49-F238E27FC236}">
                <a16:creationId xmlns:a16="http://schemas.microsoft.com/office/drawing/2014/main" id="{A1667441-02C6-4610-93E9-122F1CA3BDF6}"/>
              </a:ext>
            </a:extLst>
          </p:cNvPr>
          <p:cNvSpPr txBox="1">
            <a:spLocks noChangeArrowheads="1"/>
          </p:cNvSpPr>
          <p:nvPr/>
        </p:nvSpPr>
        <p:spPr bwMode="auto">
          <a:xfrm>
            <a:off x="4732218" y="1782543"/>
            <a:ext cx="4411782" cy="164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kern="0" dirty="0"/>
              <a:t>5th Thursday PM3(17:00-18:00)</a:t>
            </a:r>
          </a:p>
          <a:p>
            <a:pPr marL="800100" lvl="1" indent="-342900">
              <a:buFont typeface="+mj-lt"/>
              <a:buAutoNum type="arabicPeriod"/>
            </a:pPr>
            <a:r>
              <a:rPr lang="en-US" sz="1200" kern="0" dirty="0"/>
              <a:t>OPEN</a:t>
            </a:r>
          </a:p>
          <a:p>
            <a:pPr marL="800100" lvl="1" indent="-342900">
              <a:buFont typeface="+mj-lt"/>
              <a:buAutoNum type="arabicPeriod"/>
            </a:pPr>
            <a:r>
              <a:rPr lang="en-US" sz="1200" kern="0" dirty="0"/>
              <a:t>Attendance</a:t>
            </a:r>
          </a:p>
          <a:p>
            <a:pPr marL="800100" lvl="1" indent="-342900">
              <a:buFont typeface="+mj-lt"/>
              <a:buAutoNum type="arabicPeriod"/>
            </a:pPr>
            <a:r>
              <a:rPr lang="en-US" sz="1200" kern="0" dirty="0"/>
              <a:t>Review Consolidated proposals</a:t>
            </a:r>
          </a:p>
          <a:p>
            <a:pPr marL="800100" lvl="1" indent="-342900">
              <a:buFont typeface="+mj-lt"/>
              <a:buAutoNum type="arabicPeriod"/>
            </a:pPr>
            <a:r>
              <a:rPr lang="en-US" sz="1200" kern="0" dirty="0"/>
              <a:t>Call for additional technical proposals</a:t>
            </a:r>
          </a:p>
          <a:p>
            <a:pPr marL="800100" lvl="1" indent="-342900">
              <a:buFont typeface="+mj-lt"/>
              <a:buAutoNum type="arabicPeriod"/>
            </a:pPr>
            <a:r>
              <a:rPr lang="en-US" sz="1200" kern="0" dirty="0"/>
              <a:t>Review updated PAR/CSD and</a:t>
            </a:r>
            <a:br>
              <a:rPr lang="en-US" sz="1200" kern="0" dirty="0"/>
            </a:br>
            <a:r>
              <a:rPr lang="en-US" sz="1200" kern="0" dirty="0"/>
              <a:t>Hear additional comments on PAR/CSD</a:t>
            </a:r>
          </a:p>
          <a:p>
            <a:pPr marL="800100" lvl="1" indent="-342900">
              <a:buFont typeface="+mj-lt"/>
              <a:buAutoNum type="arabicPeriod"/>
            </a:pPr>
            <a:r>
              <a:rPr lang="en-US" sz="1200" kern="0" dirty="0"/>
              <a:t>Motion for updated PAR/CSD</a:t>
            </a:r>
          </a:p>
          <a:p>
            <a:pPr marL="800100" lvl="1" indent="-342900">
              <a:buFont typeface="+mj-lt"/>
              <a:buAutoNum type="arabicPeriod"/>
            </a:pPr>
            <a:r>
              <a:rPr lang="en-US" sz="1200" kern="0" dirty="0"/>
              <a:t>Discuss next step</a:t>
            </a:r>
          </a:p>
          <a:p>
            <a:pPr marL="800100" lvl="1" indent="-342900">
              <a:buFont typeface="+mj-lt"/>
              <a:buAutoNum type="arabicPeriod"/>
            </a:pPr>
            <a:r>
              <a:rPr lang="en-US" sz="1200" dirty="0"/>
              <a:t>Plan for January meeting (# of sessions)</a:t>
            </a:r>
            <a:endParaRPr lang="en-US" sz="1200" kern="0" dirty="0"/>
          </a:p>
          <a:p>
            <a:pPr marL="800100" lvl="1" indent="-342900">
              <a:buFont typeface="+mj-lt"/>
              <a:buAutoNum type="arabicPeriod"/>
            </a:pPr>
            <a:r>
              <a:rPr lang="en-US" sz="1200" kern="0" dirty="0"/>
              <a:t>Any other business</a:t>
            </a:r>
          </a:p>
          <a:p>
            <a:pPr marL="800100" lvl="1" indent="-342900">
              <a:buFont typeface="+mj-lt"/>
              <a:buAutoNum type="arabicPeriod"/>
            </a:pPr>
            <a:r>
              <a:rPr lang="en-US" sz="1200" dirty="0"/>
              <a:t>Attendance recap</a:t>
            </a:r>
            <a:endParaRPr lang="en-US" sz="1200" kern="0" dirty="0"/>
          </a:p>
          <a:p>
            <a:pPr marL="800100" lvl="1" indent="-342900">
              <a:buFont typeface="+mj-lt"/>
              <a:buAutoNum type="arabicPeriod"/>
            </a:pPr>
            <a:r>
              <a:rPr lang="en-US" sz="1200" kern="0" dirty="0"/>
              <a:t>Adjourn 4aa JRE</a:t>
            </a:r>
            <a:endParaRPr lang="en-US" altLang="ja-JP" sz="1200" kern="0" dirty="0"/>
          </a:p>
        </p:txBody>
      </p:sp>
    </p:spTree>
    <p:extLst>
      <p:ext uri="{BB962C8B-B14F-4D97-AF65-F5344CB8AC3E}">
        <p14:creationId xmlns:p14="http://schemas.microsoft.com/office/powerpoint/2010/main" val="93417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Accomplishments:</a:t>
            </a:r>
          </a:p>
        </p:txBody>
      </p:sp>
      <p:sp>
        <p:nvSpPr>
          <p:cNvPr id="3" name="コンテンツ プレースホルダー 2"/>
          <p:cNvSpPr>
            <a:spLocks noGrp="1"/>
          </p:cNvSpPr>
          <p:nvPr>
            <p:ph idx="1"/>
          </p:nvPr>
        </p:nvSpPr>
        <p:spPr>
          <a:xfrm>
            <a:off x="0" y="1700808"/>
            <a:ext cx="9144000" cy="4114800"/>
          </a:xfrm>
        </p:spPr>
        <p:txBody>
          <a:bodyPr/>
          <a:lstStyle/>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Heard two Technical Proposals</a:t>
            </a:r>
          </a:p>
          <a:p>
            <a:pPr marL="514350" indent="-514350">
              <a:buFont typeface="+mj-lt"/>
              <a:buAutoNum type="arabicPeriod"/>
            </a:pPr>
            <a:endParaRPr lang="en-US" altLang="ja-JP" sz="1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Consolidated Proposals were made(15-20-0321-00-04aa)</a:t>
            </a:r>
            <a:br>
              <a:rPr lang="en-US" altLang="ja-JP" sz="1800" dirty="0">
                <a:latin typeface="Meiryo UI" panose="020B0604030504040204" pitchFamily="50" charset="-128"/>
                <a:ea typeface="Meiryo UI" panose="020B0604030504040204" pitchFamily="50" charset="-128"/>
              </a:rPr>
            </a:br>
            <a:endParaRPr lang="en-US" altLang="ja-JP" sz="1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TG motion for updated PAR/CSD was approved</a:t>
            </a:r>
            <a:br>
              <a:rPr lang="en-US" altLang="ja-JP" sz="1800" dirty="0">
                <a:latin typeface="Meiryo UI" panose="020B0604030504040204" pitchFamily="50" charset="-128"/>
                <a:ea typeface="Meiryo UI" panose="020B0604030504040204" pitchFamily="50" charset="-128"/>
              </a:rPr>
            </a:br>
            <a:endParaRPr lang="en-US" altLang="ja-JP" sz="1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Due date 14</a:t>
            </a:r>
            <a:r>
              <a:rPr lang="en-US" altLang="ja-JP" sz="1800" baseline="30000" dirty="0">
                <a:latin typeface="Meiryo UI" panose="020B0604030504040204" pitchFamily="50" charset="-128"/>
                <a:ea typeface="Meiryo UI" panose="020B0604030504040204" pitchFamily="50" charset="-128"/>
              </a:rPr>
              <a:t>th</a:t>
            </a:r>
            <a:r>
              <a:rPr lang="en-US" altLang="ja-JP" sz="1800" dirty="0">
                <a:latin typeface="Meiryo UI" panose="020B0604030504040204" pitchFamily="50" charset="-128"/>
                <a:ea typeface="Meiryo UI" panose="020B0604030504040204" pitchFamily="50" charset="-128"/>
              </a:rPr>
              <a:t> Dec of additional proposals was planned and agreed by TG members</a:t>
            </a:r>
          </a:p>
          <a:p>
            <a:pPr marL="514350" indent="-514350">
              <a:buFont typeface="+mj-lt"/>
              <a:buAutoNum type="arabicPeriod"/>
            </a:pPr>
            <a:endParaRPr lang="en-US" altLang="ja-JP" sz="1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Conference call was planned on 18</a:t>
            </a:r>
            <a:r>
              <a:rPr lang="en-US" altLang="ja-JP" sz="1800" baseline="30000" dirty="0">
                <a:latin typeface="Meiryo UI" panose="020B0604030504040204" pitchFamily="50" charset="-128"/>
                <a:ea typeface="Meiryo UI" panose="020B0604030504040204" pitchFamily="50" charset="-128"/>
              </a:rPr>
              <a:t>th</a:t>
            </a:r>
            <a:r>
              <a:rPr lang="en-US" altLang="ja-JP" sz="1800" dirty="0">
                <a:latin typeface="Meiryo UI" panose="020B0604030504040204" pitchFamily="50" charset="-128"/>
                <a:ea typeface="Meiryo UI" panose="020B0604030504040204" pitchFamily="50" charset="-128"/>
              </a:rPr>
              <a:t> Dec(JST) and agreed by TG members</a:t>
            </a:r>
          </a:p>
          <a:p>
            <a:pPr marL="514350" indent="-514350">
              <a:buFont typeface="+mj-lt"/>
              <a:buAutoNum type="arabicPeriod"/>
            </a:pPr>
            <a:endParaRPr lang="en-US" altLang="ja-JP" sz="1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January JRE plenary sessions were planned.(three sessions required)</a:t>
            </a:r>
            <a:br>
              <a:rPr lang="en-US" altLang="ja-JP" sz="1800" dirty="0">
                <a:latin typeface="Meiryo UI" panose="020B0604030504040204" pitchFamily="50" charset="-128"/>
                <a:ea typeface="Meiryo UI" panose="020B0604030504040204" pitchFamily="50" charset="-128"/>
              </a:rPr>
            </a:br>
            <a:endParaRPr lang="en-US" altLang="ja-JP" sz="1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1800" dirty="0">
                <a:latin typeface="Meiryo UI" panose="020B0604030504040204" pitchFamily="50" charset="-128"/>
                <a:ea typeface="Meiryo UI" panose="020B0604030504040204" pitchFamily="50" charset="-128"/>
              </a:rPr>
              <a:t>Minutes posted(15-20-0353-00-04aa)</a:t>
            </a:r>
            <a:br>
              <a:rPr lang="en-US" altLang="ja-JP" sz="1800" dirty="0">
                <a:latin typeface="Meiryo UI" panose="020B0604030504040204" pitchFamily="50" charset="-128"/>
                <a:ea typeface="Meiryo UI" panose="020B0604030504040204" pitchFamily="50" charset="-128"/>
              </a:rPr>
            </a:br>
            <a:endParaRPr kumimoji="1" lang="ja-JP" altLang="en-US" sz="18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16</a:t>
            </a:fld>
            <a:endParaRPr lang="en-US" altLang="ja-JP"/>
          </a:p>
        </p:txBody>
      </p:sp>
      <p:sp>
        <p:nvSpPr>
          <p:cNvPr id="4" name="フッター プレースホルダー 3">
            <a:extLst>
              <a:ext uri="{FF2B5EF4-FFF2-40B4-BE49-F238E27FC236}">
                <a16:creationId xmlns:a16="http://schemas.microsoft.com/office/drawing/2014/main" id="{4174C51D-A1D7-4272-8D4F-639BDCA1D781}"/>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Tree>
    <p:extLst>
      <p:ext uri="{BB962C8B-B14F-4D97-AF65-F5344CB8AC3E}">
        <p14:creationId xmlns:p14="http://schemas.microsoft.com/office/powerpoint/2010/main" val="289914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BD22DCB-CFDA-4A20-96C5-547D02DD62AA}"/>
              </a:ext>
            </a:extLst>
          </p:cNvPr>
          <p:cNvSpPr>
            <a:spLocks noGrp="1"/>
          </p:cNvSpPr>
          <p:nvPr>
            <p:ph type="title"/>
          </p:nvPr>
        </p:nvSpPr>
        <p:spPr/>
        <p:txBody>
          <a:bodyPr/>
          <a:lstStyle/>
          <a:p>
            <a:r>
              <a:rPr lang="en-US" dirty="0"/>
              <a:t>1.Consolidated Proposals</a:t>
            </a:r>
            <a:endParaRPr lang="en-001" dirty="0"/>
          </a:p>
        </p:txBody>
      </p:sp>
      <p:sp>
        <p:nvSpPr>
          <p:cNvPr id="4" name="スライド番号プレースホルダー 3">
            <a:extLst>
              <a:ext uri="{FF2B5EF4-FFF2-40B4-BE49-F238E27FC236}">
                <a16:creationId xmlns:a16="http://schemas.microsoft.com/office/drawing/2014/main" id="{9D2D4718-CF4E-4713-B6B1-BF56EB083C25}"/>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17</a:t>
            </a:fld>
            <a:endParaRPr lang="en-US" altLang="ja-JP" dirty="0"/>
          </a:p>
        </p:txBody>
      </p:sp>
      <p:sp>
        <p:nvSpPr>
          <p:cNvPr id="3" name="フッター プレースホルダー 2">
            <a:extLst>
              <a:ext uri="{FF2B5EF4-FFF2-40B4-BE49-F238E27FC236}">
                <a16:creationId xmlns:a16="http://schemas.microsoft.com/office/drawing/2014/main" id="{5C274414-0E0A-432C-9411-B7F774B99EE0}"/>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
        <p:nvSpPr>
          <p:cNvPr id="8" name="字幕 1">
            <a:extLst>
              <a:ext uri="{FF2B5EF4-FFF2-40B4-BE49-F238E27FC236}">
                <a16:creationId xmlns:a16="http://schemas.microsoft.com/office/drawing/2014/main" id="{7DE7DB9A-3BE0-4C15-B1E9-4C50B84CD255}"/>
              </a:ext>
            </a:extLst>
          </p:cNvPr>
          <p:cNvSpPr txBox="1">
            <a:spLocks/>
          </p:cNvSpPr>
          <p:nvPr/>
        </p:nvSpPr>
        <p:spPr bwMode="auto">
          <a:xfrm>
            <a:off x="1406122" y="1916832"/>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1800">
                <a:solidFill>
                  <a:schemeClr val="tx1"/>
                </a:solidFill>
                <a:latin typeface="+mn-lt"/>
              </a:defRPr>
            </a:lvl2pPr>
            <a:lvl3pPr marL="1085850" indent="-228600" algn="l" rtl="0" eaLnBrk="1" fontAlgn="base" hangingPunct="1">
              <a:spcBef>
                <a:spcPct val="20000"/>
              </a:spcBef>
              <a:spcAft>
                <a:spcPct val="0"/>
              </a:spcAft>
              <a:buChar char="•"/>
              <a:defRPr kumimoji="1" sz="1600">
                <a:solidFill>
                  <a:schemeClr val="tx1"/>
                </a:solidFill>
                <a:latin typeface="+mn-lt"/>
              </a:defRPr>
            </a:lvl3pPr>
            <a:lvl4pPr marL="1428750" indent="-228600" algn="l" rtl="0" eaLnBrk="1" fontAlgn="base" hangingPunct="1">
              <a:spcBef>
                <a:spcPct val="20000"/>
              </a:spcBef>
              <a:spcAft>
                <a:spcPct val="0"/>
              </a:spcAft>
              <a:buChar char="–"/>
              <a:defRPr kumimoji="1" sz="1400">
                <a:solidFill>
                  <a:schemeClr val="tx1"/>
                </a:solidFill>
                <a:latin typeface="+mn-lt"/>
              </a:defRPr>
            </a:lvl4pPr>
            <a:lvl5pPr marL="1771650" indent="-228600" algn="l" rtl="0" eaLnBrk="1" fontAlgn="base" hangingPunct="1">
              <a:spcBef>
                <a:spcPct val="20000"/>
              </a:spcBef>
              <a:spcAft>
                <a:spcPct val="0"/>
              </a:spcAft>
              <a:buChar char="•"/>
              <a:defRPr kumimoji="1" sz="12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kern="0" dirty="0">
                <a:hlinkClick r:id="rId2"/>
              </a:rPr>
              <a:t>https://mentor.ieee.org/802.15/dcn/20/15-20-0321-00-04aa-draft-Consolidatedd-technical-proposals.xlsx</a:t>
            </a:r>
            <a:endParaRPr lang="en-US" kern="0" dirty="0"/>
          </a:p>
          <a:p>
            <a:endParaRPr lang="en-001" kern="0" dirty="0"/>
          </a:p>
        </p:txBody>
      </p:sp>
    </p:spTree>
    <p:extLst>
      <p:ext uri="{BB962C8B-B14F-4D97-AF65-F5344CB8AC3E}">
        <p14:creationId xmlns:p14="http://schemas.microsoft.com/office/powerpoint/2010/main" val="139168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TG Motion:</a:t>
            </a:r>
            <a:endParaRPr kumimoji="1" lang="ja-JP" altLang="en-US" dirty="0"/>
          </a:p>
        </p:txBody>
      </p:sp>
      <p:sp>
        <p:nvSpPr>
          <p:cNvPr id="3" name="コンテンツ プレースホルダー 2"/>
          <p:cNvSpPr>
            <a:spLocks noGrp="1"/>
          </p:cNvSpPr>
          <p:nvPr>
            <p:ph idx="1"/>
          </p:nvPr>
        </p:nvSpPr>
        <p:spPr>
          <a:xfrm>
            <a:off x="683568" y="1556792"/>
            <a:ext cx="7772400" cy="4824536"/>
          </a:xfrm>
        </p:spPr>
        <p:txBody>
          <a:bodyPr/>
          <a:lstStyle/>
          <a:p>
            <a:pPr marL="0" indent="0">
              <a:buNone/>
            </a:pPr>
            <a:r>
              <a:rPr lang="en-US" altLang="ja-JP" sz="2800" dirty="0">
                <a:latin typeface="Meiryo UI" panose="020B0604030504040204" pitchFamily="50" charset="-128"/>
                <a:ea typeface="Meiryo UI" panose="020B0604030504040204" pitchFamily="50" charset="-128"/>
              </a:rPr>
              <a:t>Request that PAR and CSD contained in document PAR (15-20-0202-04-0jre) and CSD  (15-20-0319-00-04aa) , respectively, be approved for submission to the WG for its approval and that EC be requested to forward PAR to </a:t>
            </a:r>
            <a:r>
              <a:rPr lang="en-US" altLang="ja-JP" sz="2800" dirty="0" err="1">
                <a:latin typeface="Meiryo UI" panose="020B0604030504040204" pitchFamily="50" charset="-128"/>
                <a:ea typeface="Meiryo UI" panose="020B0604030504040204" pitchFamily="50" charset="-128"/>
              </a:rPr>
              <a:t>NesCom</a:t>
            </a:r>
            <a:r>
              <a:rPr lang="en-US" altLang="ja-JP" sz="2800" dirty="0">
                <a:latin typeface="Meiryo UI" panose="020B0604030504040204" pitchFamily="50" charset="-128"/>
                <a:ea typeface="Meiryo UI" panose="020B0604030504040204" pitchFamily="50" charset="-128"/>
              </a:rPr>
              <a:t>. </a:t>
            </a:r>
          </a:p>
          <a:p>
            <a:pPr marL="0" indent="0">
              <a:buNone/>
            </a:pPr>
            <a:endParaRPr lang="en-US" altLang="ja-JP" sz="2800" dirty="0">
              <a:latin typeface="Meiryo UI" panose="020B0604030504040204" pitchFamily="50" charset="-128"/>
              <a:ea typeface="Meiryo UI" panose="020B0604030504040204" pitchFamily="50" charset="-128"/>
            </a:endParaRPr>
          </a:p>
          <a:p>
            <a:r>
              <a:rPr lang="en-US" altLang="ja-JP" sz="2800" dirty="0"/>
              <a:t>Moved : Kunal Shah (</a:t>
            </a:r>
            <a:r>
              <a:rPr lang="en-US" altLang="ja-JP" sz="2800" dirty="0" err="1"/>
              <a:t>Itron</a:t>
            </a:r>
            <a:r>
              <a:rPr lang="en-US" altLang="ja-JP" sz="2800" dirty="0"/>
              <a:t>) </a:t>
            </a:r>
          </a:p>
          <a:p>
            <a:r>
              <a:rPr lang="en-US" altLang="ja-JP" sz="2800" dirty="0"/>
              <a:t>Second: Phil Beecher(Wi-SUN Alliance)</a:t>
            </a:r>
          </a:p>
          <a:p>
            <a:r>
              <a:rPr lang="en-US" altLang="ja-JP" sz="2800" dirty="0"/>
              <a:t>Approved by unanimous consent</a:t>
            </a:r>
          </a:p>
          <a:p>
            <a:pPr marL="0" indent="0">
              <a:buNone/>
            </a:pPr>
            <a:endParaRPr lang="en-US" altLang="ja-JP" sz="2800" dirty="0">
              <a:latin typeface="Meiryo UI" panose="020B0604030504040204" pitchFamily="50" charset="-128"/>
              <a:ea typeface="Meiryo UI" panose="020B0604030504040204" pitchFamily="50" charset="-128"/>
            </a:endParaRPr>
          </a:p>
          <a:p>
            <a:pPr marL="0" indent="0">
              <a:buNone/>
            </a:pPr>
            <a:endParaRPr kumimoji="1" lang="ja-JP" altLang="en-US" sz="2800"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bwMode="auto">
          <a:xfrm>
            <a:off x="4860032" y="6475412"/>
            <a:ext cx="3750568" cy="19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SEMICONDUCTOR </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18</a:t>
            </a:fld>
            <a:endParaRPr lang="en-US" altLang="ja-JP"/>
          </a:p>
        </p:txBody>
      </p:sp>
    </p:spTree>
    <p:extLst>
      <p:ext uri="{BB962C8B-B14F-4D97-AF65-F5344CB8AC3E}">
        <p14:creationId xmlns:p14="http://schemas.microsoft.com/office/powerpoint/2010/main" val="272727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Motion to WG:</a:t>
            </a:r>
            <a:endParaRPr kumimoji="1" lang="ja-JP" altLang="en-US" dirty="0"/>
          </a:p>
        </p:txBody>
      </p:sp>
      <p:sp>
        <p:nvSpPr>
          <p:cNvPr id="3" name="コンテンツ プレースホルダー 2"/>
          <p:cNvSpPr>
            <a:spLocks noGrp="1"/>
          </p:cNvSpPr>
          <p:nvPr>
            <p:ph idx="1"/>
          </p:nvPr>
        </p:nvSpPr>
        <p:spPr>
          <a:xfrm>
            <a:off x="179512" y="1556792"/>
            <a:ext cx="8784976" cy="4824536"/>
          </a:xfrm>
        </p:spPr>
        <p:txBody>
          <a:bodyPr/>
          <a:lstStyle/>
          <a:p>
            <a:pPr marL="0" indent="0">
              <a:buNone/>
            </a:pPr>
            <a:r>
              <a:rPr lang="en-US" altLang="ja-JP" sz="2400" dirty="0">
                <a:latin typeface="Meiryo UI" panose="020B0604030504040204" pitchFamily="50" charset="-128"/>
                <a:ea typeface="Meiryo UI" panose="020B0604030504040204" pitchFamily="50" charset="-128"/>
              </a:rPr>
              <a:t>Request that the PAR and CSD contained in documents PAR (15-20-0202-04-0jre) and CSD  (15-20-0319-00-04aa) respectively, be approved by the IEEE 802.15 WG and that the EC be requested to forward the PAR to </a:t>
            </a:r>
            <a:r>
              <a:rPr lang="en-US" altLang="ja-JP" sz="2400" dirty="0" err="1">
                <a:latin typeface="Meiryo UI" panose="020B0604030504040204" pitchFamily="50" charset="-128"/>
                <a:ea typeface="Meiryo UI" panose="020B0604030504040204" pitchFamily="50" charset="-128"/>
              </a:rPr>
              <a:t>NesCom</a:t>
            </a:r>
            <a:r>
              <a:rPr lang="en-US" altLang="ja-JP" sz="2400" dirty="0">
                <a:latin typeface="Meiryo UI" panose="020B0604030504040204" pitchFamily="50" charset="-128"/>
                <a:ea typeface="Meiryo UI" panose="020B0604030504040204" pitchFamily="50" charset="-128"/>
              </a:rPr>
              <a:t>. The 802.15 working group chair and technical editor are authorized to make additional modifications to the PAR and CSD as needed to reflect EC discussion at its closing meeting.</a:t>
            </a:r>
          </a:p>
          <a:p>
            <a:r>
              <a:rPr lang="en-US" altLang="ja-JP" sz="2400" dirty="0"/>
              <a:t>Moved : Takashi </a:t>
            </a:r>
            <a:r>
              <a:rPr lang="en-US" altLang="ja-JP" sz="2400" dirty="0" err="1"/>
              <a:t>Kuramochi</a:t>
            </a:r>
            <a:r>
              <a:rPr lang="en-US" altLang="ja-JP" sz="2400" dirty="0"/>
              <a:t> (Lapis Semiconductor) </a:t>
            </a:r>
          </a:p>
          <a:p>
            <a:r>
              <a:rPr lang="en-US" altLang="ja-JP" sz="2400" dirty="0"/>
              <a:t>Second: </a:t>
            </a:r>
          </a:p>
          <a:p>
            <a:r>
              <a:rPr lang="en-US" altLang="ja-JP" sz="2400" dirty="0"/>
              <a:t>Approve   / Disapprove   / Abstain  </a:t>
            </a:r>
            <a:endParaRPr lang="en-US" altLang="ja-JP" sz="2400"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bwMode="auto">
          <a:xfrm>
            <a:off x="4860032" y="6475412"/>
            <a:ext cx="3750568" cy="19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SEMICONDUCTOR </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19</a:t>
            </a:fld>
            <a:endParaRPr lang="en-US" altLang="ja-JP"/>
          </a:p>
        </p:txBody>
      </p:sp>
    </p:spTree>
    <p:extLst>
      <p:ext uri="{BB962C8B-B14F-4D97-AF65-F5344CB8AC3E}">
        <p14:creationId xmlns:p14="http://schemas.microsoft.com/office/powerpoint/2010/main" val="81972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2020</a:t>
            </a:r>
          </a:p>
        </p:txBody>
      </p:sp>
      <p:sp>
        <p:nvSpPr>
          <p:cNvPr id="3075" name="Footer Placeholder 2"/>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3076"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ABF3F59C-4E11-4FD6-8A47-A2608A57B359}" type="slidenum">
              <a:rPr lang="en-US" sz="1200" smtClean="0"/>
              <a:pPr>
                <a:defRPr/>
              </a:pPr>
              <a:t>2</a:t>
            </a:fld>
            <a:endParaRPr lang="en-US" sz="1200"/>
          </a:p>
        </p:txBody>
      </p:sp>
      <p:sp>
        <p:nvSpPr>
          <p:cNvPr id="3077" name="Rectangle 1026"/>
          <p:cNvSpPr>
            <a:spLocks noChangeArrowheads="1"/>
          </p:cNvSpPr>
          <p:nvPr/>
        </p:nvSpPr>
        <p:spPr bwMode="auto">
          <a:xfrm>
            <a:off x="152400" y="8382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a:solidFill>
                  <a:schemeClr val="tx2"/>
                </a:solidFill>
                <a:latin typeface="Times New Roman" charset="0"/>
                <a:ea typeface="ＭＳ Ｐゴシック" charset="0"/>
              </a:rPr>
              <a:t>802.15 Organization Chart</a:t>
            </a:r>
          </a:p>
        </p:txBody>
      </p:sp>
      <p:cxnSp>
        <p:nvCxnSpPr>
          <p:cNvPr id="3078" name="_s1028"/>
          <p:cNvCxnSpPr>
            <a:cxnSpLocks noChangeShapeType="1"/>
            <a:stCxn id="3105" idx="0"/>
          </p:cNvCxnSpPr>
          <p:nvPr/>
        </p:nvCxnSpPr>
        <p:spPr bwMode="auto">
          <a:xfrm>
            <a:off x="7623175" y="1701800"/>
            <a:ext cx="30163"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9" name="_s1029"/>
          <p:cNvCxnSpPr>
            <a:cxnSpLocks noChangeShapeType="1"/>
            <a:stCxn id="3104" idx="3"/>
            <a:endCxn id="3091" idx="2"/>
          </p:cNvCxnSpPr>
          <p:nvPr/>
        </p:nvCxnSpPr>
        <p:spPr bwMode="auto">
          <a:xfrm flipV="1">
            <a:off x="2559050" y="3297238"/>
            <a:ext cx="358775" cy="28463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0" name="_s1030"/>
          <p:cNvCxnSpPr>
            <a:cxnSpLocks noChangeShapeType="1"/>
            <a:stCxn id="3103" idx="1"/>
            <a:endCxn id="3091" idx="2"/>
          </p:cNvCxnSpPr>
          <p:nvPr/>
        </p:nvCxnSpPr>
        <p:spPr bwMode="auto">
          <a:xfrm rot="10800000">
            <a:off x="2917825" y="3297238"/>
            <a:ext cx="368300" cy="4127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1" name="_s1032"/>
          <p:cNvCxnSpPr>
            <a:cxnSpLocks noChangeShapeType="1"/>
          </p:cNvCxnSpPr>
          <p:nvPr/>
        </p:nvCxnSpPr>
        <p:spPr bwMode="auto">
          <a:xfrm rot="10800000">
            <a:off x="2916238" y="3276600"/>
            <a:ext cx="379412" cy="17621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2" name="_s1034"/>
          <p:cNvCxnSpPr>
            <a:cxnSpLocks noChangeShapeType="1"/>
          </p:cNvCxnSpPr>
          <p:nvPr/>
        </p:nvCxnSpPr>
        <p:spPr bwMode="auto">
          <a:xfrm rot="10800000">
            <a:off x="6061075" y="1550988"/>
            <a:ext cx="368300" cy="88741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3" name="_s1035"/>
          <p:cNvCxnSpPr>
            <a:cxnSpLocks noChangeShapeType="1"/>
          </p:cNvCxnSpPr>
          <p:nvPr/>
        </p:nvCxnSpPr>
        <p:spPr bwMode="auto">
          <a:xfrm rot="10800000">
            <a:off x="2916238" y="4506913"/>
            <a:ext cx="355600" cy="11715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4" name="_s1036"/>
          <p:cNvCxnSpPr>
            <a:cxnSpLocks noChangeShapeType="1"/>
            <a:endCxn id="3091" idx="2"/>
          </p:cNvCxnSpPr>
          <p:nvPr/>
        </p:nvCxnSpPr>
        <p:spPr bwMode="auto">
          <a:xfrm flipV="1">
            <a:off x="2557463" y="3297238"/>
            <a:ext cx="360362" cy="414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5" name="_s1037"/>
          <p:cNvCxnSpPr>
            <a:cxnSpLocks noChangeShapeType="1"/>
          </p:cNvCxnSpPr>
          <p:nvPr/>
        </p:nvCxnSpPr>
        <p:spPr bwMode="auto">
          <a:xfrm rot="10800000">
            <a:off x="2916238" y="3886200"/>
            <a:ext cx="360362" cy="5429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6" name="_s1038"/>
          <p:cNvCxnSpPr>
            <a:cxnSpLocks noChangeShapeType="1"/>
          </p:cNvCxnSpPr>
          <p:nvPr/>
        </p:nvCxnSpPr>
        <p:spPr bwMode="auto">
          <a:xfrm flipV="1">
            <a:off x="2559050" y="3378200"/>
            <a:ext cx="358775" cy="27717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7" name="_s1039"/>
          <p:cNvCxnSpPr>
            <a:cxnSpLocks noChangeShapeType="1"/>
            <a:stCxn id="3097" idx="3"/>
            <a:endCxn id="3090" idx="2"/>
          </p:cNvCxnSpPr>
          <p:nvPr/>
        </p:nvCxnSpPr>
        <p:spPr bwMode="auto">
          <a:xfrm flipV="1">
            <a:off x="5684838" y="1617665"/>
            <a:ext cx="354807" cy="102393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8" name="_s1041"/>
          <p:cNvCxnSpPr>
            <a:cxnSpLocks noChangeShapeType="1"/>
            <a:stCxn id="3092" idx="3"/>
            <a:endCxn id="3090" idx="2"/>
          </p:cNvCxnSpPr>
          <p:nvPr/>
        </p:nvCxnSpPr>
        <p:spPr bwMode="auto">
          <a:xfrm flipV="1">
            <a:off x="5686425" y="1617665"/>
            <a:ext cx="353220" cy="38655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9" name="_s1042"/>
          <p:cNvCxnSpPr>
            <a:cxnSpLocks noChangeShapeType="1"/>
          </p:cNvCxnSpPr>
          <p:nvPr/>
        </p:nvCxnSpPr>
        <p:spPr bwMode="auto">
          <a:xfrm flipV="1">
            <a:off x="4100513" y="1820863"/>
            <a:ext cx="1960562" cy="1303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090" name="_s1043"/>
          <p:cNvSpPr>
            <a:spLocks noChangeArrowheads="1"/>
          </p:cNvSpPr>
          <p:nvPr/>
        </p:nvSpPr>
        <p:spPr bwMode="auto">
          <a:xfrm>
            <a:off x="4875213" y="721521"/>
            <a:ext cx="2328863" cy="89614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100" b="1" dirty="0"/>
              <a:t>802.15 WG Chair</a:t>
            </a:r>
          </a:p>
          <a:p>
            <a:pPr algn="ctr"/>
            <a:r>
              <a:rPr lang="en-US" sz="1100" b="1" dirty="0"/>
              <a:t>Pat Kinney, Kinney Consulting</a:t>
            </a:r>
          </a:p>
          <a:p>
            <a:pPr algn="ctr"/>
            <a:endParaRPr lang="en-US" sz="900" b="1" dirty="0"/>
          </a:p>
          <a:p>
            <a:pPr algn="ctr"/>
            <a:r>
              <a:rPr lang="en-US" sz="1100" b="1" dirty="0"/>
              <a:t>802.15 WG Vice Chair</a:t>
            </a:r>
          </a:p>
          <a:p>
            <a:pPr algn="ctr"/>
            <a:r>
              <a:rPr lang="en-US" sz="1100" b="1" dirty="0"/>
              <a:t>Rick Alfvin, Linespeed</a:t>
            </a:r>
          </a:p>
        </p:txBody>
      </p:sp>
      <p:sp>
        <p:nvSpPr>
          <p:cNvPr id="3091" name="_s1044"/>
          <p:cNvSpPr>
            <a:spLocks noChangeArrowheads="1"/>
          </p:cNvSpPr>
          <p:nvPr/>
        </p:nvSpPr>
        <p:spPr bwMode="auto">
          <a:xfrm>
            <a:off x="1752600" y="2971800"/>
            <a:ext cx="2328863" cy="325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400" b="1"/>
              <a:t>Task Groups</a:t>
            </a:r>
          </a:p>
        </p:txBody>
      </p:sp>
      <p:sp>
        <p:nvSpPr>
          <p:cNvPr id="3092" name="_s1045"/>
          <p:cNvSpPr>
            <a:spLocks noChangeArrowheads="1"/>
          </p:cNvSpPr>
          <p:nvPr/>
        </p:nvSpPr>
        <p:spPr bwMode="auto">
          <a:xfrm>
            <a:off x="3351213" y="1747046"/>
            <a:ext cx="2335212"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Secretary</a:t>
            </a:r>
          </a:p>
          <a:p>
            <a:pPr algn="ctr"/>
            <a:r>
              <a:rPr lang="en-US" sz="1050" b="1" dirty="0"/>
              <a:t>Clint Powell, PWC LLC</a:t>
            </a:r>
          </a:p>
        </p:txBody>
      </p:sp>
      <p:sp>
        <p:nvSpPr>
          <p:cNvPr id="3097" name="_s1047"/>
          <p:cNvSpPr>
            <a:spLocks noChangeArrowheads="1"/>
          </p:cNvSpPr>
          <p:nvPr/>
        </p:nvSpPr>
        <p:spPr bwMode="auto">
          <a:xfrm>
            <a:off x="3351213" y="2406650"/>
            <a:ext cx="2333625" cy="469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defRPr/>
            </a:pPr>
            <a:r>
              <a:rPr lang="en-US" sz="1050" b="1" dirty="0"/>
              <a:t>Working Group Technical Editor</a:t>
            </a:r>
          </a:p>
          <a:p>
            <a:pPr algn="ctr">
              <a:defRPr/>
            </a:pPr>
            <a:r>
              <a:rPr lang="en-US" sz="1050" b="1" dirty="0"/>
              <a:t>James </a:t>
            </a:r>
            <a:r>
              <a:rPr lang="en-US" sz="1050" b="1" dirty="0" err="1"/>
              <a:t>Gilb</a:t>
            </a:r>
            <a:endParaRPr lang="en-US" sz="1050" b="1" dirty="0"/>
          </a:p>
        </p:txBody>
      </p:sp>
      <p:sp>
        <p:nvSpPr>
          <p:cNvPr id="3094" name="_s1049"/>
          <p:cNvSpPr>
            <a:spLocks noChangeArrowheads="1"/>
          </p:cNvSpPr>
          <p:nvPr/>
        </p:nvSpPr>
        <p:spPr bwMode="auto">
          <a:xfrm>
            <a:off x="3276600" y="4149725"/>
            <a:ext cx="24352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TG13 </a:t>
            </a:r>
            <a:r>
              <a:rPr lang="en-US" sz="1000" b="1" dirty="0" err="1"/>
              <a:t>Gigbit</a:t>
            </a:r>
            <a:r>
              <a:rPr lang="en-US" sz="1000" b="1" dirty="0"/>
              <a:t> OWC</a:t>
            </a:r>
          </a:p>
          <a:p>
            <a:pPr algn="ctr"/>
            <a:r>
              <a:rPr lang="en-US" sz="1000" b="1" dirty="0"/>
              <a:t>Chair: Volker Jungnickel</a:t>
            </a:r>
          </a:p>
          <a:p>
            <a:pPr algn="ctr"/>
            <a:r>
              <a:rPr lang="en-US" sz="1000" dirty="0"/>
              <a:t>Fraunhofer Heinrich Hertz Institute</a:t>
            </a:r>
            <a:endParaRPr lang="en-US" sz="1000" b="1" dirty="0"/>
          </a:p>
        </p:txBody>
      </p:sp>
      <p:sp>
        <p:nvSpPr>
          <p:cNvPr id="3095" name="_s1051"/>
          <p:cNvSpPr>
            <a:spLocks noChangeArrowheads="1"/>
          </p:cNvSpPr>
          <p:nvPr/>
        </p:nvSpPr>
        <p:spPr bwMode="auto">
          <a:xfrm>
            <a:off x="3271838" y="5421313"/>
            <a:ext cx="24479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a:p>
        </p:txBody>
      </p:sp>
      <p:sp>
        <p:nvSpPr>
          <p:cNvPr id="3096" name="_s1054"/>
          <p:cNvSpPr>
            <a:spLocks noChangeArrowheads="1"/>
          </p:cNvSpPr>
          <p:nvPr/>
        </p:nvSpPr>
        <p:spPr bwMode="auto">
          <a:xfrm>
            <a:off x="3276600" y="4794250"/>
            <a:ext cx="2413000" cy="50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600"/>
          </a:p>
        </p:txBody>
      </p:sp>
      <p:sp>
        <p:nvSpPr>
          <p:cNvPr id="3103" name="_s1056"/>
          <p:cNvSpPr>
            <a:spLocks noChangeArrowheads="1"/>
          </p:cNvSpPr>
          <p:nvPr/>
        </p:nvSpPr>
        <p:spPr bwMode="auto">
          <a:xfrm>
            <a:off x="3286125" y="3451225"/>
            <a:ext cx="2424113" cy="5175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lgn="ctr">
              <a:defRPr/>
            </a:pPr>
            <a:endParaRPr lang="en-US" sz="1000" b="1">
              <a:latin typeface="Times New Roman" charset="0"/>
              <a:ea typeface="ＭＳ Ｐゴシック" charset="0"/>
            </a:endParaRPr>
          </a:p>
        </p:txBody>
      </p:sp>
      <p:sp>
        <p:nvSpPr>
          <p:cNvPr id="3104" name="_s1057"/>
          <p:cNvSpPr>
            <a:spLocks noChangeArrowheads="1"/>
          </p:cNvSpPr>
          <p:nvPr/>
        </p:nvSpPr>
        <p:spPr bwMode="auto">
          <a:xfrm>
            <a:off x="230188" y="5881688"/>
            <a:ext cx="2328862" cy="523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en-US" sz="1000" dirty="0"/>
          </a:p>
          <a:p>
            <a:pPr algn="ctr"/>
            <a:r>
              <a:rPr lang="en-US" sz="1000" b="1" dirty="0"/>
              <a:t>TG9ma 802.15.9 Revision 1</a:t>
            </a:r>
          </a:p>
          <a:p>
            <a:pPr algn="ctr"/>
            <a:r>
              <a:rPr lang="en-US" sz="1000" b="1" dirty="0"/>
              <a:t>Chair: Tero Kivinen, Self</a:t>
            </a:r>
          </a:p>
          <a:p>
            <a:pPr algn="ctr">
              <a:defRPr/>
            </a:pPr>
            <a:endParaRPr lang="de-DE" sz="1000" dirty="0"/>
          </a:p>
          <a:p>
            <a:pPr>
              <a:tabLst>
                <a:tab pos="0" algn="l"/>
              </a:tabLst>
              <a:defRPr/>
            </a:pPr>
            <a:endParaRPr lang="en-US" sz="1000" b="1" dirty="0">
              <a:solidFill>
                <a:srgbClr val="000000"/>
              </a:solidFill>
              <a:latin typeface="Times New Roman" charset="0"/>
              <a:ea typeface="ＭＳ Ｐゴシック" charset="0"/>
            </a:endParaRPr>
          </a:p>
        </p:txBody>
      </p:sp>
      <p:sp>
        <p:nvSpPr>
          <p:cNvPr id="3105" name="_s1058"/>
          <p:cNvSpPr>
            <a:spLocks noChangeArrowheads="1"/>
          </p:cNvSpPr>
          <p:nvPr/>
        </p:nvSpPr>
        <p:spPr bwMode="auto">
          <a:xfrm>
            <a:off x="6429375" y="1701800"/>
            <a:ext cx="2387600" cy="46307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lstStyle/>
          <a:p>
            <a:pPr>
              <a:defRPr/>
            </a:pPr>
            <a:endParaRPr lang="en-US" sz="1000" b="1" u="sng" dirty="0"/>
          </a:p>
          <a:p>
            <a:pPr>
              <a:spcAft>
                <a:spcPts val="300"/>
              </a:spcAft>
              <a:defRPr/>
            </a:pPr>
            <a:r>
              <a:rPr lang="en-US" sz="1000" b="1" u="sng" dirty="0"/>
              <a:t>STUDY GROUPS</a:t>
            </a:r>
            <a:r>
              <a:rPr lang="en-US" sz="1000" dirty="0"/>
              <a:t>:</a:t>
            </a:r>
          </a:p>
          <a:p>
            <a:pPr>
              <a:spcAft>
                <a:spcPts val="300"/>
              </a:spcAft>
              <a:defRPr/>
            </a:pPr>
            <a:endParaRPr lang="en-US" sz="1000" b="1" u="sng" dirty="0">
              <a:solidFill>
                <a:srgbClr val="000000"/>
              </a:solidFill>
            </a:endParaRPr>
          </a:p>
          <a:p>
            <a:pPr>
              <a:spcAft>
                <a:spcPts val="300"/>
              </a:spcAft>
              <a:defRPr/>
            </a:pPr>
            <a:r>
              <a:rPr lang="en-US" sz="1000" b="1" u="sng" dirty="0">
                <a:solidFill>
                  <a:srgbClr val="000000"/>
                </a:solidFill>
              </a:rPr>
              <a:t>INTEREST GROUPS</a:t>
            </a:r>
          </a:p>
          <a:p>
            <a:pPr>
              <a:defRPr/>
            </a:pPr>
            <a:r>
              <a:rPr lang="en-US" sz="1000" b="1" dirty="0"/>
              <a:t>IG Dependability (of Radio Links)</a:t>
            </a:r>
          </a:p>
          <a:p>
            <a:pPr marL="228600">
              <a:defRPr/>
            </a:pPr>
            <a:r>
              <a:rPr lang="en-US" sz="1000" dirty="0"/>
              <a:t>Chair: Ryuji Kohno,</a:t>
            </a:r>
          </a:p>
          <a:p>
            <a:pPr>
              <a:defRPr/>
            </a:pPr>
            <a:r>
              <a:rPr lang="en-US" sz="1000" b="1" dirty="0"/>
              <a:t>IG Profiles</a:t>
            </a:r>
          </a:p>
          <a:p>
            <a:pPr marL="228600">
              <a:defRPr/>
            </a:pPr>
            <a:r>
              <a:rPr lang="en-US" sz="1000" dirty="0">
                <a:latin typeface="Arial" charset="0"/>
                <a:cs typeface="Arial" charset="0"/>
              </a:rPr>
              <a:t>Chair: Don </a:t>
            </a:r>
            <a:r>
              <a:rPr lang="en-US" sz="1000" dirty="0" err="1">
                <a:latin typeface="Arial" charset="0"/>
                <a:cs typeface="Arial" charset="0"/>
              </a:rPr>
              <a:t>Sturek</a:t>
            </a:r>
            <a:r>
              <a:rPr lang="en-US" sz="1000" dirty="0">
                <a:latin typeface="Arial" charset="0"/>
                <a:cs typeface="Arial" charset="0"/>
              </a:rPr>
              <a:t>, </a:t>
            </a:r>
            <a:r>
              <a:rPr lang="en-US" sz="1000" dirty="0" err="1">
                <a:latin typeface="Arial" charset="0"/>
                <a:cs typeface="Arial" charset="0"/>
              </a:rPr>
              <a:t>Itron</a:t>
            </a:r>
            <a:endParaRPr lang="en-US" sz="1000" dirty="0">
              <a:latin typeface="Arial" charset="0"/>
              <a:cs typeface="Arial" charset="0"/>
            </a:endParaRPr>
          </a:p>
          <a:p>
            <a:pPr>
              <a:defRPr/>
            </a:pPr>
            <a:r>
              <a:rPr lang="en-US" sz="1000" b="1" dirty="0"/>
              <a:t>IG 15.4 Guide</a:t>
            </a:r>
          </a:p>
          <a:p>
            <a:pPr marL="228600">
              <a:defRPr/>
            </a:pPr>
            <a:r>
              <a:rPr lang="en-US" sz="1000" dirty="0"/>
              <a:t>Chair: TBD</a:t>
            </a:r>
          </a:p>
          <a:p>
            <a:pPr>
              <a:spcAft>
                <a:spcPts val="300"/>
              </a:spcAft>
              <a:defRPr/>
            </a:pPr>
            <a:endParaRPr lang="en-US" sz="1000" b="1" u="sng" dirty="0"/>
          </a:p>
          <a:p>
            <a:pPr>
              <a:spcAft>
                <a:spcPts val="300"/>
              </a:spcAft>
              <a:defRPr/>
            </a:pPr>
            <a:r>
              <a:rPr lang="en-US" sz="1000" b="1" u="sng" dirty="0"/>
              <a:t>STANDING COMMITTEES</a:t>
            </a:r>
          </a:p>
          <a:p>
            <a:pPr>
              <a:defRPr/>
            </a:pPr>
            <a:r>
              <a:rPr lang="en-US" sz="1000" b="1" dirty="0"/>
              <a:t>SC IETF</a:t>
            </a:r>
          </a:p>
          <a:p>
            <a:pPr marL="228600">
              <a:defRPr/>
            </a:pPr>
            <a:r>
              <a:rPr lang="en-US" sz="1000" dirty="0"/>
              <a:t>Chair: </a:t>
            </a:r>
            <a:r>
              <a:rPr lang="en-US" sz="1000" b="1" dirty="0"/>
              <a:t>Tero Kivinen, Self </a:t>
            </a:r>
            <a:endParaRPr lang="en-US" sz="1000" dirty="0"/>
          </a:p>
          <a:p>
            <a:pPr>
              <a:defRPr/>
            </a:pPr>
            <a:r>
              <a:rPr lang="en-US" sz="1000" b="1" dirty="0"/>
              <a:t>SC WNG</a:t>
            </a:r>
          </a:p>
          <a:p>
            <a:pPr marL="228600">
              <a:defRPr/>
            </a:pPr>
            <a:r>
              <a:rPr lang="en-US" sz="1000" dirty="0"/>
              <a:t>Chair: Ben Rolfe, BCA</a:t>
            </a:r>
          </a:p>
          <a:p>
            <a:pPr>
              <a:defRPr/>
            </a:pPr>
            <a:r>
              <a:rPr lang="en-US" sz="1000" b="1" dirty="0"/>
              <a:t>SC Maintenance / Rules</a:t>
            </a:r>
          </a:p>
          <a:p>
            <a:pPr marL="228600">
              <a:defRPr/>
            </a:pPr>
            <a:r>
              <a:rPr lang="en-US" sz="1000" dirty="0"/>
              <a:t>Chair: Pat Kinney, Kinney Consulting</a:t>
            </a:r>
          </a:p>
          <a:p>
            <a:pPr>
              <a:defRPr/>
            </a:pPr>
            <a:r>
              <a:rPr lang="en-US" sz="1000" b="1" dirty="0"/>
              <a:t>SC </a:t>
            </a:r>
            <a:r>
              <a:rPr lang="en-US" sz="1000" b="1" dirty="0" err="1"/>
              <a:t>TeraHertz</a:t>
            </a:r>
            <a:r>
              <a:rPr lang="en-US" sz="1000" b="1" dirty="0"/>
              <a:t> (THZ) </a:t>
            </a:r>
          </a:p>
          <a:p>
            <a:pPr marL="174625" lvl="1">
              <a:defRPr/>
            </a:pPr>
            <a:r>
              <a:rPr lang="en-US" sz="1000" dirty="0"/>
              <a:t>Chair: </a:t>
            </a:r>
            <a:r>
              <a:rPr lang="de-DE" sz="1000" dirty="0"/>
              <a:t>Thomas Kürner, </a:t>
            </a:r>
          </a:p>
          <a:p>
            <a:pPr marL="174625" lvl="1">
              <a:defRPr/>
            </a:pPr>
            <a:r>
              <a:rPr lang="de-DE" sz="1000" dirty="0"/>
              <a:t>Technische Universität Braunschweig</a:t>
            </a:r>
          </a:p>
          <a:p>
            <a:pPr>
              <a:defRPr/>
            </a:pPr>
            <a:endParaRPr lang="en-US" sz="1000" u="sng" dirty="0"/>
          </a:p>
        </p:txBody>
      </p:sp>
      <p:sp>
        <p:nvSpPr>
          <p:cNvPr id="2" name="Rectangle 1029"/>
          <p:cNvSpPr>
            <a:spLocks noChangeArrowheads="1"/>
          </p:cNvSpPr>
          <p:nvPr/>
        </p:nvSpPr>
        <p:spPr bwMode="auto">
          <a:xfrm>
            <a:off x="228600" y="1701800"/>
            <a:ext cx="2971800" cy="1096963"/>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1" hangingPunct="1">
              <a:defRPr/>
            </a:pPr>
            <a:endParaRPr lang="en-US" sz="1400" dirty="0">
              <a:latin typeface="Arial" charset="0"/>
              <a:ea typeface="ＭＳ Ｐゴシック" charset="0"/>
            </a:endParaRPr>
          </a:p>
          <a:p>
            <a:pPr algn="ctr" eaLnBrk="1" hangingPunct="1">
              <a:defRPr/>
            </a:pPr>
            <a:r>
              <a:rPr lang="en-US" sz="1400" dirty="0">
                <a:latin typeface="Arial" charset="0"/>
                <a:ea typeface="ＭＳ Ｐゴシック" charset="0"/>
              </a:rPr>
              <a:t>To add your name </a:t>
            </a:r>
          </a:p>
          <a:p>
            <a:pPr algn="ctr" eaLnBrk="1" hangingPunct="1">
              <a:defRPr/>
            </a:pPr>
            <a:r>
              <a:rPr lang="en-US" sz="1400" dirty="0">
                <a:latin typeface="Arial" charset="0"/>
                <a:ea typeface="ＭＳ Ｐゴシック" charset="0"/>
              </a:rPr>
              <a:t>to the WG/TG/SG/IG reflectors </a:t>
            </a:r>
          </a:p>
          <a:p>
            <a:pPr algn="ctr" eaLnBrk="1" hangingPunct="1">
              <a:defRPr/>
            </a:pPr>
            <a:r>
              <a:rPr lang="en-US" sz="1400" dirty="0">
                <a:latin typeface="Arial" charset="0"/>
                <a:ea typeface="ＭＳ Ｐゴシック" charset="0"/>
              </a:rPr>
              <a:t>please go to </a:t>
            </a:r>
            <a:r>
              <a:rPr lang="en-US" sz="1400" dirty="0">
                <a:latin typeface="Arial" charset="0"/>
                <a:ea typeface="ＭＳ Ｐゴシック" charset="0"/>
                <a:hlinkClick r:id="rId3"/>
              </a:rPr>
              <a:t>www.ieee802.org/15</a:t>
            </a:r>
            <a:endParaRPr lang="en-US" sz="1400" dirty="0">
              <a:latin typeface="Arial" charset="0"/>
              <a:ea typeface="ＭＳ Ｐゴシック" charset="0"/>
            </a:endParaRPr>
          </a:p>
          <a:p>
            <a:pPr algn="ctr" eaLnBrk="1" hangingPunct="1">
              <a:defRPr/>
            </a:pPr>
            <a:endParaRPr lang="en-US" sz="1400" dirty="0">
              <a:latin typeface="Arial" charset="0"/>
              <a:ea typeface="ＭＳ Ｐゴシック" charset="0"/>
            </a:endParaRPr>
          </a:p>
        </p:txBody>
      </p:sp>
      <p:sp>
        <p:nvSpPr>
          <p:cNvPr id="3101" name="_s1051"/>
          <p:cNvSpPr>
            <a:spLocks noChangeArrowheads="1"/>
          </p:cNvSpPr>
          <p:nvPr/>
        </p:nvSpPr>
        <p:spPr bwMode="auto">
          <a:xfrm>
            <a:off x="3292475" y="4735512"/>
            <a:ext cx="2422525" cy="63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r>
              <a:rPr lang="en-US" sz="1000" b="1" dirty="0"/>
              <a:t>TG16t Spectrum Characterization </a:t>
            </a:r>
          </a:p>
          <a:p>
            <a:pPr algn="ctr"/>
            <a:r>
              <a:rPr lang="en-US" sz="1000" b="1" dirty="0"/>
              <a:t>and Occupancy Sensing</a:t>
            </a:r>
          </a:p>
          <a:p>
            <a:pPr algn="ctr"/>
            <a:r>
              <a:rPr lang="en-US" sz="1000" b="1" dirty="0"/>
              <a:t>Chair: Tim Godfrey, EPRI</a:t>
            </a:r>
          </a:p>
        </p:txBody>
      </p:sp>
      <p:sp>
        <p:nvSpPr>
          <p:cNvPr id="3102" name="_s1051"/>
          <p:cNvSpPr>
            <a:spLocks noChangeArrowheads="1"/>
          </p:cNvSpPr>
          <p:nvPr/>
        </p:nvSpPr>
        <p:spPr bwMode="auto">
          <a:xfrm>
            <a:off x="3297238" y="5457825"/>
            <a:ext cx="23510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endParaRPr lang="en-US" sz="1000" b="1" dirty="0"/>
          </a:p>
        </p:txBody>
      </p:sp>
      <p:sp>
        <p:nvSpPr>
          <p:cNvPr id="3" name="_s1053"/>
          <p:cNvSpPr>
            <a:spLocks noChangeArrowheads="1"/>
          </p:cNvSpPr>
          <p:nvPr/>
        </p:nvSpPr>
        <p:spPr bwMode="auto">
          <a:xfrm>
            <a:off x="228600" y="3429000"/>
            <a:ext cx="2328863"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TG4 Cor2</a:t>
            </a:r>
            <a:br>
              <a:rPr lang="en-US" sz="1000" b="1" dirty="0"/>
            </a:br>
            <a:r>
              <a:rPr lang="en-US" sz="1000" b="1" dirty="0"/>
              <a:t>Chair: </a:t>
            </a:r>
            <a:r>
              <a:rPr lang="en-US" sz="1000" dirty="0"/>
              <a:t>Kunal Shah, Itron</a:t>
            </a:r>
          </a:p>
        </p:txBody>
      </p:sp>
      <p:sp>
        <p:nvSpPr>
          <p:cNvPr id="4" name="Rectangle 2"/>
          <p:cNvSpPr>
            <a:spLocks noChangeArrowheads="1"/>
          </p:cNvSpPr>
          <p:nvPr/>
        </p:nvSpPr>
        <p:spPr bwMode="auto">
          <a:xfrm>
            <a:off x="3276600" y="3489325"/>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TG12 Consolidated  15.4 ULI</a:t>
            </a:r>
          </a:p>
          <a:p>
            <a:pPr algn="ctr"/>
            <a:r>
              <a:rPr lang="en-US" sz="1000" b="1" dirty="0"/>
              <a:t>Chair: Pat Kinney</a:t>
            </a:r>
            <a:r>
              <a:rPr lang="en-US" sz="1000" dirty="0"/>
              <a:t>, Kinney Consulting</a:t>
            </a:r>
            <a:r>
              <a:rPr lang="en-US" sz="1000" b="1" dirty="0"/>
              <a:t>  </a:t>
            </a:r>
          </a:p>
        </p:txBody>
      </p:sp>
      <p:cxnSp>
        <p:nvCxnSpPr>
          <p:cNvPr id="5" name="_s1030"/>
          <p:cNvCxnSpPr>
            <a:cxnSpLocks noChangeShapeType="1"/>
          </p:cNvCxnSpPr>
          <p:nvPr/>
        </p:nvCxnSpPr>
        <p:spPr bwMode="auto">
          <a:xfrm rot="10800000">
            <a:off x="2917825" y="3363913"/>
            <a:ext cx="358775" cy="3524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06" name="_s1053"/>
          <p:cNvSpPr>
            <a:spLocks noChangeArrowheads="1"/>
          </p:cNvSpPr>
          <p:nvPr/>
        </p:nvSpPr>
        <p:spPr bwMode="auto">
          <a:xfrm>
            <a:off x="228600" y="4662488"/>
            <a:ext cx="2328863" cy="503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TG4y Security Next Gen (SECN)</a:t>
            </a:r>
          </a:p>
          <a:p>
            <a:pPr algn="ctr"/>
            <a:r>
              <a:rPr lang="en-US" sz="1000" b="1" dirty="0"/>
              <a:t>Chair: Don Sturek, Itron</a:t>
            </a:r>
            <a:endParaRPr lang="de-DE" sz="1000" dirty="0"/>
          </a:p>
          <a:p>
            <a:pPr algn="ctr">
              <a:defRPr/>
            </a:pPr>
            <a:endParaRPr lang="de-DE" sz="1000" dirty="0"/>
          </a:p>
        </p:txBody>
      </p:sp>
      <p:cxnSp>
        <p:nvCxnSpPr>
          <p:cNvPr id="3107" name="_s1031"/>
          <p:cNvCxnSpPr>
            <a:cxnSpLocks noChangeShapeType="1"/>
          </p:cNvCxnSpPr>
          <p:nvPr/>
        </p:nvCxnSpPr>
        <p:spPr bwMode="auto">
          <a:xfrm flipV="1">
            <a:off x="2557463" y="3533775"/>
            <a:ext cx="358775" cy="14192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108" name="_s1036"/>
          <p:cNvCxnSpPr>
            <a:cxnSpLocks noChangeShapeType="1"/>
          </p:cNvCxnSpPr>
          <p:nvPr/>
        </p:nvCxnSpPr>
        <p:spPr bwMode="auto">
          <a:xfrm flipV="1">
            <a:off x="2557463" y="3956050"/>
            <a:ext cx="360362" cy="41433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09" name="_s1053"/>
          <p:cNvSpPr>
            <a:spLocks noChangeArrowheads="1"/>
          </p:cNvSpPr>
          <p:nvPr/>
        </p:nvSpPr>
        <p:spPr bwMode="auto">
          <a:xfrm>
            <a:off x="228600" y="4033838"/>
            <a:ext cx="2328863" cy="538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TG4aa Japanese Rate Extension JRE</a:t>
            </a:r>
          </a:p>
          <a:p>
            <a:pPr algn="ctr"/>
            <a:r>
              <a:rPr lang="en-US" sz="1000" b="1" dirty="0"/>
              <a:t>Chair: </a:t>
            </a:r>
            <a:r>
              <a:rPr lang="en-US" sz="1000" dirty="0"/>
              <a:t>Takashi  Kuramochi, Lapis Semi</a:t>
            </a:r>
          </a:p>
        </p:txBody>
      </p:sp>
      <p:cxnSp>
        <p:nvCxnSpPr>
          <p:cNvPr id="3110" name="_s1036"/>
          <p:cNvCxnSpPr>
            <a:cxnSpLocks noChangeShapeType="1"/>
          </p:cNvCxnSpPr>
          <p:nvPr/>
        </p:nvCxnSpPr>
        <p:spPr bwMode="auto">
          <a:xfrm flipV="1">
            <a:off x="2557463" y="5164138"/>
            <a:ext cx="360362" cy="414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11" name="_s1053"/>
          <p:cNvSpPr>
            <a:spLocks noChangeArrowheads="1"/>
          </p:cNvSpPr>
          <p:nvPr/>
        </p:nvSpPr>
        <p:spPr bwMode="auto">
          <a:xfrm>
            <a:off x="228600" y="5262563"/>
            <a:ext cx="2328863" cy="538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TG7a High Rate/Long Range (OCC)</a:t>
            </a:r>
          </a:p>
          <a:p>
            <a:pPr algn="ctr"/>
            <a:r>
              <a:rPr lang="en-US" sz="1000" b="1" dirty="0"/>
              <a:t>Chair: </a:t>
            </a:r>
            <a:r>
              <a:rPr lang="en-US" sz="1000" dirty="0"/>
              <a:t>Yeong Min Jang (Kookmin Univ)</a:t>
            </a:r>
            <a:endParaRPr lang="de-DE" sz="1000"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BD22DCB-CFDA-4A20-96C5-547D02DD62AA}"/>
              </a:ext>
            </a:extLst>
          </p:cNvPr>
          <p:cNvSpPr>
            <a:spLocks noGrp="1"/>
          </p:cNvSpPr>
          <p:nvPr>
            <p:ph type="title"/>
          </p:nvPr>
        </p:nvSpPr>
        <p:spPr/>
        <p:txBody>
          <a:bodyPr/>
          <a:lstStyle/>
          <a:p>
            <a:r>
              <a:rPr lang="en-US" dirty="0"/>
              <a:t>3.Call for Additional Proposals</a:t>
            </a:r>
            <a:endParaRPr lang="en-001" dirty="0"/>
          </a:p>
        </p:txBody>
      </p:sp>
      <p:sp>
        <p:nvSpPr>
          <p:cNvPr id="4" name="スライド番号プレースホルダー 3">
            <a:extLst>
              <a:ext uri="{FF2B5EF4-FFF2-40B4-BE49-F238E27FC236}">
                <a16:creationId xmlns:a16="http://schemas.microsoft.com/office/drawing/2014/main" id="{9D2D4718-CF4E-4713-B6B1-BF56EB083C25}"/>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20</a:t>
            </a:fld>
            <a:endParaRPr lang="en-US" altLang="ja-JP" dirty="0"/>
          </a:p>
        </p:txBody>
      </p:sp>
      <p:sp>
        <p:nvSpPr>
          <p:cNvPr id="3" name="コンテンツ プレースホルダー 2">
            <a:extLst>
              <a:ext uri="{FF2B5EF4-FFF2-40B4-BE49-F238E27FC236}">
                <a16:creationId xmlns:a16="http://schemas.microsoft.com/office/drawing/2014/main" id="{289DF171-C022-4B16-92DD-CD4A9B79EECD}"/>
              </a:ext>
            </a:extLst>
          </p:cNvPr>
          <p:cNvSpPr>
            <a:spLocks noGrp="1"/>
          </p:cNvSpPr>
          <p:nvPr>
            <p:ph idx="1"/>
          </p:nvPr>
        </p:nvSpPr>
        <p:spPr/>
        <p:txBody>
          <a:bodyPr/>
          <a:lstStyle/>
          <a:p>
            <a:r>
              <a:rPr lang="en-US" dirty="0"/>
              <a:t>Call for Additional Proposals</a:t>
            </a:r>
          </a:p>
          <a:p>
            <a:pPr marL="0" indent="0">
              <a:buNone/>
            </a:pPr>
            <a:r>
              <a:rPr lang="en-US" dirty="0"/>
              <a:t>Released data: EST 11</a:t>
            </a:r>
            <a:r>
              <a:rPr lang="en-US" baseline="30000" dirty="0"/>
              <a:t>th</a:t>
            </a:r>
            <a:r>
              <a:rPr lang="en-US" dirty="0"/>
              <a:t> November,2020</a:t>
            </a:r>
          </a:p>
          <a:p>
            <a:pPr marL="0" indent="0">
              <a:buNone/>
            </a:pPr>
            <a:r>
              <a:rPr lang="en-US" dirty="0"/>
              <a:t>Due date: EST 14</a:t>
            </a:r>
            <a:r>
              <a:rPr lang="en-US" baseline="30000" dirty="0"/>
              <a:t>th</a:t>
            </a:r>
            <a:r>
              <a:rPr lang="en-US" dirty="0"/>
              <a:t> December,2020</a:t>
            </a:r>
            <a:endParaRPr lang="en-001" dirty="0"/>
          </a:p>
          <a:p>
            <a:pPr marL="0" indent="0">
              <a:buNone/>
            </a:pPr>
            <a:r>
              <a:rPr lang="en-US" dirty="0"/>
              <a:t>(15-20-0327-00-04aa)</a:t>
            </a:r>
          </a:p>
          <a:p>
            <a:pPr marL="0" indent="0">
              <a:buNone/>
            </a:pPr>
            <a:endParaRPr lang="en-001" dirty="0"/>
          </a:p>
          <a:p>
            <a:r>
              <a:rPr lang="en-US" dirty="0"/>
              <a:t>Guideline for technical contributions</a:t>
            </a:r>
            <a:endParaRPr lang="en-001" dirty="0"/>
          </a:p>
          <a:p>
            <a:pPr marL="0" indent="0">
              <a:buNone/>
            </a:pPr>
            <a:r>
              <a:rPr lang="en-US" dirty="0"/>
              <a:t>(15-20-0270-02-04aa)</a:t>
            </a:r>
          </a:p>
          <a:p>
            <a:pPr marL="0" indent="0">
              <a:buNone/>
            </a:pPr>
            <a:endParaRPr lang="en-US" dirty="0"/>
          </a:p>
          <a:p>
            <a:pPr marL="0" indent="0">
              <a:buNone/>
            </a:pPr>
            <a:r>
              <a:rPr lang="en-US" dirty="0"/>
              <a:t>to be presented on 18</a:t>
            </a:r>
            <a:r>
              <a:rPr lang="en-US" baseline="30000" dirty="0"/>
              <a:t>th</a:t>
            </a:r>
            <a:r>
              <a:rPr lang="en-US" dirty="0"/>
              <a:t> December (JST) Conference Call.</a:t>
            </a:r>
            <a:endParaRPr lang="en-001" dirty="0"/>
          </a:p>
        </p:txBody>
      </p:sp>
      <p:sp>
        <p:nvSpPr>
          <p:cNvPr id="2" name="フッター プレースホルダー 1">
            <a:extLst>
              <a:ext uri="{FF2B5EF4-FFF2-40B4-BE49-F238E27FC236}">
                <a16:creationId xmlns:a16="http://schemas.microsoft.com/office/drawing/2014/main" id="{9E41EF2E-08A1-46B2-99D7-039E3BC2EBD3}"/>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Tree>
    <p:extLst>
      <p:ext uri="{BB962C8B-B14F-4D97-AF65-F5344CB8AC3E}">
        <p14:creationId xmlns:p14="http://schemas.microsoft.com/office/powerpoint/2010/main" val="338708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7B11F-D6AE-4412-AC84-D8DC3F7955F7}"/>
              </a:ext>
            </a:extLst>
          </p:cNvPr>
          <p:cNvSpPr>
            <a:spLocks noGrp="1"/>
          </p:cNvSpPr>
          <p:nvPr>
            <p:ph type="title"/>
          </p:nvPr>
        </p:nvSpPr>
        <p:spPr>
          <a:xfrm>
            <a:off x="685800" y="836712"/>
            <a:ext cx="7772400" cy="915888"/>
          </a:xfrm>
        </p:spPr>
        <p:txBody>
          <a:bodyPr/>
          <a:lstStyle/>
          <a:p>
            <a:r>
              <a:rPr lang="en-US" altLang="ja-JP" sz="2800" dirty="0">
                <a:latin typeface="Meiryo UI" panose="020B0604030504040204" pitchFamily="50" charset="-128"/>
                <a:ea typeface="Meiryo UI" panose="020B0604030504040204" pitchFamily="50" charset="-128"/>
              </a:rPr>
              <a:t>4.Conference call was planned </a:t>
            </a:r>
            <a:br>
              <a:rPr lang="en-US" altLang="ja-JP" sz="2800" dirty="0">
                <a:latin typeface="Meiryo UI" panose="020B0604030504040204" pitchFamily="50" charset="-128"/>
                <a:ea typeface="Meiryo UI" panose="020B0604030504040204" pitchFamily="50" charset="-128"/>
              </a:rPr>
            </a:br>
            <a:r>
              <a:rPr lang="en-US" altLang="ja-JP" sz="2800" dirty="0">
                <a:latin typeface="Meiryo UI" panose="020B0604030504040204" pitchFamily="50" charset="-128"/>
                <a:ea typeface="Meiryo UI" panose="020B0604030504040204" pitchFamily="50" charset="-128"/>
              </a:rPr>
              <a:t>on 18</a:t>
            </a:r>
            <a:r>
              <a:rPr lang="en-US" altLang="ja-JP" sz="2800" baseline="30000" dirty="0">
                <a:latin typeface="Meiryo UI" panose="020B0604030504040204" pitchFamily="50" charset="-128"/>
                <a:ea typeface="Meiryo UI" panose="020B0604030504040204" pitchFamily="50" charset="-128"/>
              </a:rPr>
              <a:t>th</a:t>
            </a:r>
            <a:r>
              <a:rPr lang="en-US" altLang="ja-JP" sz="2800" dirty="0">
                <a:latin typeface="Meiryo UI" panose="020B0604030504040204" pitchFamily="50" charset="-128"/>
                <a:ea typeface="Meiryo UI" panose="020B0604030504040204" pitchFamily="50" charset="-128"/>
              </a:rPr>
              <a:t> Dec(JST)</a:t>
            </a:r>
            <a:br>
              <a:rPr lang="en-US" altLang="ja-JP" sz="2800" dirty="0">
                <a:latin typeface="Meiryo UI" panose="020B0604030504040204" pitchFamily="50" charset="-128"/>
                <a:ea typeface="Meiryo UI" panose="020B0604030504040204" pitchFamily="50" charset="-128"/>
              </a:rPr>
            </a:br>
            <a:endParaRPr lang="en-001" sz="2800" dirty="0"/>
          </a:p>
        </p:txBody>
      </p:sp>
      <p:sp>
        <p:nvSpPr>
          <p:cNvPr id="4" name="フッター プレースホルダー 3">
            <a:extLst>
              <a:ext uri="{FF2B5EF4-FFF2-40B4-BE49-F238E27FC236}">
                <a16:creationId xmlns:a16="http://schemas.microsoft.com/office/drawing/2014/main" id="{E259A0F9-DF26-477A-A69E-9AA3CD03E227}"/>
              </a:ext>
            </a:extLst>
          </p:cNvPr>
          <p:cNvSpPr>
            <a:spLocks noGrp="1"/>
          </p:cNvSpPr>
          <p:nvPr>
            <p:ph type="ftr" sz="quarter" idx="11"/>
          </p:nvPr>
        </p:nvSpPr>
        <p:spPr bwMode="auto">
          <a:xfrm>
            <a:off x="4860032" y="6475412"/>
            <a:ext cx="3750568" cy="19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SEMICONDUCTOR </a:t>
            </a:r>
            <a:endParaRPr lang="en-US" altLang="ja-JP" dirty="0"/>
          </a:p>
        </p:txBody>
      </p:sp>
      <p:sp>
        <p:nvSpPr>
          <p:cNvPr id="5" name="スライド番号プレースホルダー 4">
            <a:extLst>
              <a:ext uri="{FF2B5EF4-FFF2-40B4-BE49-F238E27FC236}">
                <a16:creationId xmlns:a16="http://schemas.microsoft.com/office/drawing/2014/main" id="{38A14338-E421-4621-859B-180B0C04903A}"/>
              </a:ext>
            </a:extLst>
          </p:cNvPr>
          <p:cNvSpPr>
            <a:spLocks noGrp="1"/>
          </p:cNvSpPr>
          <p:nvPr>
            <p:ph type="sldNum" sz="quarter" idx="12"/>
          </p:nvPr>
        </p:nvSpPr>
        <p:spPr/>
        <p:txBody>
          <a:bodyPr/>
          <a:lstStyle/>
          <a:p>
            <a:r>
              <a:rPr lang="en-US" altLang="ja-JP"/>
              <a:t>Slide </a:t>
            </a:r>
            <a:fld id="{A6DDE607-0C69-4706-A6D7-4AC89CFAEDDB}" type="slidenum">
              <a:rPr lang="en-US" altLang="ja-JP" smtClean="0"/>
              <a:pPr/>
              <a:t>21</a:t>
            </a:fld>
            <a:endParaRPr lang="en-US" altLang="ja-JP"/>
          </a:p>
        </p:txBody>
      </p:sp>
      <p:graphicFrame>
        <p:nvGraphicFramePr>
          <p:cNvPr id="6" name="表 5">
            <a:extLst>
              <a:ext uri="{FF2B5EF4-FFF2-40B4-BE49-F238E27FC236}">
                <a16:creationId xmlns:a16="http://schemas.microsoft.com/office/drawing/2014/main" id="{D716D325-6CF4-46F7-ADAD-F77785A2C5EC}"/>
              </a:ext>
            </a:extLst>
          </p:cNvPr>
          <p:cNvGraphicFramePr>
            <a:graphicFrameLocks noGrp="1"/>
          </p:cNvGraphicFramePr>
          <p:nvPr/>
        </p:nvGraphicFramePr>
        <p:xfrm>
          <a:off x="579287" y="2120323"/>
          <a:ext cx="7985426" cy="4064270"/>
        </p:xfrm>
        <a:graphic>
          <a:graphicData uri="http://schemas.openxmlformats.org/drawingml/2006/table">
            <a:tbl>
              <a:tblPr firstRow="1" bandRow="1">
                <a:tableStyleId>{5940675A-B579-460E-94D1-54222C63F5DA}</a:tableStyleId>
              </a:tblPr>
              <a:tblGrid>
                <a:gridCol w="887111">
                  <a:extLst>
                    <a:ext uri="{9D8B030D-6E8A-4147-A177-3AD203B41FA5}">
                      <a16:colId xmlns:a16="http://schemas.microsoft.com/office/drawing/2014/main" val="2411820674"/>
                    </a:ext>
                  </a:extLst>
                </a:gridCol>
                <a:gridCol w="887111">
                  <a:extLst>
                    <a:ext uri="{9D8B030D-6E8A-4147-A177-3AD203B41FA5}">
                      <a16:colId xmlns:a16="http://schemas.microsoft.com/office/drawing/2014/main" val="20000"/>
                    </a:ext>
                  </a:extLst>
                </a:gridCol>
                <a:gridCol w="887111">
                  <a:extLst>
                    <a:ext uri="{9D8B030D-6E8A-4147-A177-3AD203B41FA5}">
                      <a16:colId xmlns:a16="http://schemas.microsoft.com/office/drawing/2014/main" val="20001"/>
                    </a:ext>
                  </a:extLst>
                </a:gridCol>
                <a:gridCol w="887111">
                  <a:extLst>
                    <a:ext uri="{9D8B030D-6E8A-4147-A177-3AD203B41FA5}">
                      <a16:colId xmlns:a16="http://schemas.microsoft.com/office/drawing/2014/main" val="20002"/>
                    </a:ext>
                  </a:extLst>
                </a:gridCol>
                <a:gridCol w="887111">
                  <a:extLst>
                    <a:ext uri="{9D8B030D-6E8A-4147-A177-3AD203B41FA5}">
                      <a16:colId xmlns:a16="http://schemas.microsoft.com/office/drawing/2014/main" val="20003"/>
                    </a:ext>
                  </a:extLst>
                </a:gridCol>
                <a:gridCol w="957580">
                  <a:extLst>
                    <a:ext uri="{9D8B030D-6E8A-4147-A177-3AD203B41FA5}">
                      <a16:colId xmlns:a16="http://schemas.microsoft.com/office/drawing/2014/main" val="20004"/>
                    </a:ext>
                  </a:extLst>
                </a:gridCol>
                <a:gridCol w="862669">
                  <a:extLst>
                    <a:ext uri="{9D8B030D-6E8A-4147-A177-3AD203B41FA5}">
                      <a16:colId xmlns:a16="http://schemas.microsoft.com/office/drawing/2014/main" val="20005"/>
                    </a:ext>
                  </a:extLst>
                </a:gridCol>
                <a:gridCol w="842511">
                  <a:extLst>
                    <a:ext uri="{9D8B030D-6E8A-4147-A177-3AD203B41FA5}">
                      <a16:colId xmlns:a16="http://schemas.microsoft.com/office/drawing/2014/main" val="20006"/>
                    </a:ext>
                  </a:extLst>
                </a:gridCol>
                <a:gridCol w="887111">
                  <a:extLst>
                    <a:ext uri="{9D8B030D-6E8A-4147-A177-3AD203B41FA5}">
                      <a16:colId xmlns:a16="http://schemas.microsoft.com/office/drawing/2014/main" val="853230546"/>
                    </a:ext>
                  </a:extLst>
                </a:gridCol>
              </a:tblGrid>
              <a:tr h="295902">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Week</a:t>
                      </a: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Sun</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Mon</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Tue</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Wed</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Thu</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Fri</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Sat</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Note</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extLst>
                  <a:ext uri="{0D108BD9-81ED-4DB2-BD59-A6C34878D82A}">
                    <a16:rowId xmlns:a16="http://schemas.microsoft.com/office/drawing/2014/main" val="1452739289"/>
                  </a:ext>
                </a:extLst>
              </a:tr>
              <a:tr h="246585">
                <a:tc rowSpan="2">
                  <a:txBody>
                    <a:bodyPr/>
                    <a:lstStyle/>
                    <a:p>
                      <a:r>
                        <a:rPr kumimoji="1" lang="en-US" altLang="ja-JP" sz="1600" b="1" dirty="0">
                          <a:solidFill>
                            <a:schemeClr val="bg1"/>
                          </a:solidFill>
                          <a:latin typeface="Meiryo UI" panose="020B0604030504040204" pitchFamily="50" charset="-128"/>
                          <a:ea typeface="Meiryo UI" panose="020B0604030504040204" pitchFamily="50" charset="-128"/>
                        </a:rPr>
                        <a:t>51th</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200" b="1" dirty="0">
                          <a:latin typeface="Meiryo UI" panose="020B0604030504040204" pitchFamily="50" charset="-128"/>
                          <a:ea typeface="Meiryo UI" panose="020B0604030504040204" pitchFamily="50" charset="-128"/>
                        </a:rPr>
                        <a:t>Dec.</a:t>
                      </a:r>
                      <a:r>
                        <a:rPr kumimoji="1" lang="en-US" altLang="ja-JP" sz="1200" b="1" baseline="0" dirty="0">
                          <a:latin typeface="Meiryo UI" panose="020B0604030504040204" pitchFamily="50" charset="-128"/>
                          <a:ea typeface="Meiryo UI" panose="020B0604030504040204" pitchFamily="50" charset="-128"/>
                        </a:rPr>
                        <a:t> 13</a:t>
                      </a:r>
                      <a:endParaRPr kumimoji="1" lang="ja-JP" altLang="en-US" sz="1200" b="1" dirty="0">
                        <a:latin typeface="Meiryo UI" panose="020B0604030504040204" pitchFamily="50" charset="-128"/>
                        <a:ea typeface="Meiryo UI" panose="020B0604030504040204" pitchFamily="50" charset="-128"/>
                      </a:endParaRPr>
                    </a:p>
                  </a:txBody>
                  <a:tcPr marT="60960" marB="60960">
                    <a:noFill/>
                  </a:tcPr>
                </a:tc>
                <a:tc>
                  <a:txBody>
                    <a:bodyPr/>
                    <a:lstStyle/>
                    <a:p>
                      <a:r>
                        <a:rPr kumimoji="1" lang="en-US" altLang="ja-JP" sz="1200" b="1" baseline="0" dirty="0">
                          <a:latin typeface="Meiryo UI" panose="020B0604030504040204" pitchFamily="50" charset="-128"/>
                          <a:ea typeface="Meiryo UI" panose="020B0604030504040204" pitchFamily="50" charset="-128"/>
                        </a:rPr>
                        <a:t>Dec. 14</a:t>
                      </a:r>
                      <a:endParaRPr kumimoji="1" lang="ja-JP" altLang="en-US" sz="1200" b="1" dirty="0">
                        <a:latin typeface="Meiryo UI" panose="020B0604030504040204" pitchFamily="50" charset="-128"/>
                        <a:ea typeface="Meiryo UI" panose="020B0604030504040204" pitchFamily="50" charset="-128"/>
                      </a:endParaRPr>
                    </a:p>
                  </a:txBody>
                  <a:tcPr marT="60960" marB="60960">
                    <a:solidFill>
                      <a:srgbClr val="FFFF00"/>
                    </a:solidFill>
                  </a:tcPr>
                </a:tc>
                <a:tc>
                  <a:txBody>
                    <a:bodyPr/>
                    <a:lstStyle/>
                    <a:p>
                      <a:r>
                        <a:rPr kumimoji="1" lang="en-US" altLang="ja-JP" sz="1200" b="1" baseline="0" dirty="0">
                          <a:latin typeface="Meiryo UI" panose="020B0604030504040204" pitchFamily="50" charset="-128"/>
                          <a:ea typeface="Meiryo UI" panose="020B0604030504040204" pitchFamily="50" charset="-128"/>
                        </a:rPr>
                        <a:t>Dec. 15</a:t>
                      </a:r>
                      <a:endParaRPr kumimoji="1" lang="ja-JP" altLang="en-US" sz="1200" b="1" dirty="0">
                        <a:latin typeface="Meiryo UI" panose="020B0604030504040204" pitchFamily="50" charset="-128"/>
                        <a:ea typeface="Meiryo UI" panose="020B0604030504040204" pitchFamily="50" charset="-128"/>
                      </a:endParaRPr>
                    </a:p>
                  </a:txBody>
                  <a:tcPr marT="60960" marB="60960">
                    <a:noFill/>
                  </a:tcPr>
                </a:tc>
                <a:tc>
                  <a:txBody>
                    <a:bodyPr/>
                    <a:lstStyle/>
                    <a:p>
                      <a:r>
                        <a:rPr kumimoji="1" lang="en-US" altLang="ja-JP" sz="1200" b="1" baseline="0" dirty="0">
                          <a:latin typeface="Meiryo UI" panose="020B0604030504040204" pitchFamily="50" charset="-128"/>
                          <a:ea typeface="Meiryo UI" panose="020B0604030504040204" pitchFamily="50" charset="-128"/>
                        </a:rPr>
                        <a:t>Dec. 16</a:t>
                      </a:r>
                      <a:endParaRPr kumimoji="1" lang="ja-JP" altLang="en-US" sz="1200" b="1" dirty="0">
                        <a:latin typeface="Meiryo UI" panose="020B0604030504040204" pitchFamily="50" charset="-128"/>
                        <a:ea typeface="Meiryo UI" panose="020B0604030504040204" pitchFamily="50" charset="-128"/>
                      </a:endParaRPr>
                    </a:p>
                  </a:txBody>
                  <a:tcPr marT="60960" marB="60960">
                    <a:noFill/>
                  </a:tcPr>
                </a:tc>
                <a:tc>
                  <a:txBody>
                    <a:bodyPr/>
                    <a:lstStyle/>
                    <a:p>
                      <a:r>
                        <a:rPr kumimoji="1" lang="en-US" altLang="ja-JP" sz="1200" b="1" baseline="0" dirty="0">
                          <a:latin typeface="Meiryo UI" panose="020B0604030504040204" pitchFamily="50" charset="-128"/>
                          <a:ea typeface="Meiryo UI" panose="020B0604030504040204" pitchFamily="50" charset="-128"/>
                        </a:rPr>
                        <a:t>Dec. 17</a:t>
                      </a:r>
                      <a:endParaRPr kumimoji="1" lang="ja-JP" altLang="en-US" sz="1200" b="1" dirty="0">
                        <a:latin typeface="Meiryo UI" panose="020B0604030504040204" pitchFamily="50" charset="-128"/>
                        <a:ea typeface="Meiryo UI" panose="020B0604030504040204" pitchFamily="50" charset="-128"/>
                      </a:endParaRPr>
                    </a:p>
                  </a:txBody>
                  <a:tcPr marT="60960" marB="60960">
                    <a:solidFill>
                      <a:srgbClr val="FFFF00"/>
                    </a:solidFill>
                  </a:tcPr>
                </a:tc>
                <a:tc>
                  <a:txBody>
                    <a:bodyPr/>
                    <a:lstStyle/>
                    <a:p>
                      <a:r>
                        <a:rPr kumimoji="1" lang="en-US" altLang="ja-JP" sz="1200" b="1" baseline="0" dirty="0">
                          <a:latin typeface="Meiryo UI" panose="020B0604030504040204" pitchFamily="50" charset="-128"/>
                          <a:ea typeface="Meiryo UI" panose="020B0604030504040204" pitchFamily="50" charset="-128"/>
                        </a:rPr>
                        <a:t>Dec. 18</a:t>
                      </a:r>
                      <a:endParaRPr kumimoji="1" lang="ja-JP" altLang="en-US" sz="1200" b="1" dirty="0">
                        <a:latin typeface="Meiryo UI" panose="020B0604030504040204" pitchFamily="50" charset="-128"/>
                        <a:ea typeface="Meiryo UI" panose="020B0604030504040204" pitchFamily="50" charset="-128"/>
                      </a:endParaRPr>
                    </a:p>
                  </a:txBody>
                  <a:tcPr marT="60960" marB="60960">
                    <a:solidFill>
                      <a:srgbClr val="FFFF00"/>
                    </a:solidFill>
                  </a:tcPr>
                </a:tc>
                <a:tc>
                  <a:txBody>
                    <a:bodyPr/>
                    <a:lstStyle/>
                    <a:p>
                      <a:r>
                        <a:rPr kumimoji="1" lang="en-US" altLang="ja-JP" sz="1200" b="1" baseline="0" dirty="0">
                          <a:latin typeface="Meiryo UI" panose="020B0604030504040204" pitchFamily="50" charset="-128"/>
                          <a:ea typeface="Meiryo UI" panose="020B0604030504040204" pitchFamily="50" charset="-128"/>
                        </a:rPr>
                        <a:t>Dec. 19</a:t>
                      </a:r>
                      <a:endParaRPr kumimoji="1" lang="ja-JP" altLang="en-US" sz="1200" b="1" dirty="0">
                        <a:latin typeface="Meiryo UI" panose="020B0604030504040204" pitchFamily="50" charset="-128"/>
                        <a:ea typeface="Meiryo UI" panose="020B0604030504040204" pitchFamily="50" charset="-128"/>
                      </a:endParaRPr>
                    </a:p>
                  </a:txBody>
                  <a:tcPr marT="60960" marB="60960">
                    <a:noFill/>
                  </a:tcPr>
                </a:tc>
                <a:tc rowSpan="2">
                  <a:txBody>
                    <a:bodyPr/>
                    <a:lstStyle/>
                    <a:p>
                      <a:endParaRPr kumimoji="1" lang="ja-JP" altLang="en-US" sz="1200" b="1" dirty="0">
                        <a:latin typeface="Meiryo UI" panose="020B0604030504040204" pitchFamily="50" charset="-128"/>
                        <a:ea typeface="Meiryo UI" panose="020B0604030504040204" pitchFamily="50" charset="-128"/>
                      </a:endParaRPr>
                    </a:p>
                  </a:txBody>
                  <a:tcPr marT="60960" marB="60960">
                    <a:solidFill>
                      <a:schemeClr val="bg1">
                        <a:lumMod val="95000"/>
                      </a:schemeClr>
                    </a:solidFill>
                  </a:tcPr>
                </a:tc>
                <a:extLst>
                  <a:ext uri="{0D108BD9-81ED-4DB2-BD59-A6C34878D82A}">
                    <a16:rowId xmlns:a16="http://schemas.microsoft.com/office/drawing/2014/main" val="648752691"/>
                  </a:ext>
                </a:extLst>
              </a:tr>
              <a:tr h="209597">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r>
                        <a:rPr kumimoji="1" lang="en-US" altLang="ja-JP" sz="900" b="1" dirty="0">
                          <a:latin typeface="Meiryo UI" panose="020B0604030504040204" pitchFamily="50" charset="-128"/>
                          <a:ea typeface="Meiryo UI" panose="020B0604030504040204" pitchFamily="50" charset="-128"/>
                        </a:rPr>
                        <a:t>Deadline of additional proposals</a:t>
                      </a:r>
                      <a:endParaRPr kumimoji="1" lang="ja-JP" altLang="en-US" sz="900" b="1" dirty="0">
                        <a:latin typeface="Meiryo UI" panose="020B0604030504040204" pitchFamily="50" charset="-128"/>
                        <a:ea typeface="Meiryo UI" panose="020B0604030504040204" pitchFamily="50" charset="-128"/>
                      </a:endParaRPr>
                    </a:p>
                  </a:txBody>
                  <a:tcPr marT="60960" marB="60960">
                    <a:solidFill>
                      <a:srgbClr val="FFFF00"/>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r>
                        <a:rPr kumimoji="1" lang="en-US" altLang="ja-JP" sz="900" b="1" dirty="0">
                          <a:latin typeface="Meiryo UI" panose="020B0604030504040204" pitchFamily="50" charset="-128"/>
                          <a:ea typeface="Meiryo UI" panose="020B0604030504040204" pitchFamily="50" charset="-128"/>
                        </a:rPr>
                        <a:t>JRE meeting</a:t>
                      </a:r>
                    </a:p>
                    <a:p>
                      <a:r>
                        <a:rPr kumimoji="1" lang="en-US" altLang="ja-JP" sz="900" b="1" dirty="0">
                          <a:latin typeface="Meiryo UI" panose="020B0604030504040204" pitchFamily="50" charset="-128"/>
                          <a:ea typeface="Meiryo UI" panose="020B0604030504040204" pitchFamily="50" charset="-128"/>
                        </a:rPr>
                        <a:t>GMT(23:00)</a:t>
                      </a:r>
                    </a:p>
                    <a:p>
                      <a:r>
                        <a:rPr kumimoji="1" lang="en-US" altLang="ja-JP" sz="900" b="1" dirty="0">
                          <a:latin typeface="Meiryo UI" panose="020B0604030504040204" pitchFamily="50" charset="-128"/>
                          <a:ea typeface="Meiryo UI" panose="020B0604030504040204" pitchFamily="50" charset="-128"/>
                        </a:rPr>
                        <a:t>PST(15:00)</a:t>
                      </a: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latin typeface="Meiryo UI" panose="020B0604030504040204" pitchFamily="50" charset="-128"/>
                          <a:ea typeface="Meiryo UI" panose="020B0604030504040204" pitchFamily="50" charset="-128"/>
                        </a:rPr>
                        <a:t>JRE meeting</a:t>
                      </a:r>
                    </a:p>
                    <a:p>
                      <a:r>
                        <a:rPr kumimoji="1" lang="en-US" altLang="ja-JP" sz="900" b="1" dirty="0">
                          <a:latin typeface="Meiryo UI" panose="020B0604030504040204" pitchFamily="50" charset="-128"/>
                          <a:ea typeface="Meiryo UI" panose="020B0604030504040204" pitchFamily="50" charset="-128"/>
                        </a:rPr>
                        <a:t>Japan 8:00</a:t>
                      </a:r>
                    </a:p>
                  </a:txBody>
                  <a:tcPr marT="60960" marB="60960">
                    <a:solidFill>
                      <a:srgbClr val="FFFF00"/>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vMerge="1">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lumMod val="95000"/>
                      </a:schemeClr>
                    </a:solidFill>
                  </a:tcPr>
                </a:tc>
                <a:extLst>
                  <a:ext uri="{0D108BD9-81ED-4DB2-BD59-A6C34878D82A}">
                    <a16:rowId xmlns:a16="http://schemas.microsoft.com/office/drawing/2014/main" val="4090848037"/>
                  </a:ext>
                </a:extLst>
              </a:tr>
              <a:tr h="24658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52</a:t>
                      </a:r>
                      <a:r>
                        <a:rPr kumimoji="1" lang="en-US" altLang="ja-JP" sz="16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th</a:t>
                      </a:r>
                      <a:endPar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20</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21</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22</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23</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24</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25</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26</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lumMod val="95000"/>
                      </a:schemeClr>
                    </a:solidFill>
                  </a:tcPr>
                </a:tc>
                <a:extLst>
                  <a:ext uri="{0D108BD9-81ED-4DB2-BD59-A6C34878D82A}">
                    <a16:rowId xmlns:a16="http://schemas.microsoft.com/office/drawing/2014/main" val="1212485714"/>
                  </a:ext>
                </a:extLst>
              </a:tr>
              <a:tr h="228091">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105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vMerge="1">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lumMod val="95000"/>
                      </a:schemeClr>
                    </a:solidFill>
                  </a:tcPr>
                </a:tc>
                <a:extLst>
                  <a:ext uri="{0D108BD9-81ED-4DB2-BD59-A6C34878D82A}">
                    <a16:rowId xmlns:a16="http://schemas.microsoft.com/office/drawing/2014/main" val="1119222673"/>
                  </a:ext>
                </a:extLst>
              </a:tr>
              <a:tr h="30997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53</a:t>
                      </a:r>
                      <a:r>
                        <a:rPr kumimoji="1" lang="en-US" altLang="ja-JP" sz="16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th</a:t>
                      </a:r>
                      <a:endPar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27</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28</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29</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30</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Dec. 31</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2</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lumMod val="95000"/>
                      </a:schemeClr>
                    </a:solidFill>
                  </a:tcPr>
                </a:tc>
                <a:extLst>
                  <a:ext uri="{0D108BD9-81ED-4DB2-BD59-A6C34878D82A}">
                    <a16:rowId xmlns:a16="http://schemas.microsoft.com/office/drawing/2014/main" val="3116464978"/>
                  </a:ext>
                </a:extLst>
              </a:tr>
              <a:tr h="357548">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105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vMerge="1">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lumMod val="95000"/>
                      </a:schemeClr>
                    </a:solidFill>
                  </a:tcPr>
                </a:tc>
                <a:extLst>
                  <a:ext uri="{0D108BD9-81ED-4DB2-BD59-A6C34878D82A}">
                    <a16:rowId xmlns:a16="http://schemas.microsoft.com/office/drawing/2014/main" val="1165427928"/>
                  </a:ext>
                </a:extLst>
              </a:tr>
              <a:tr h="35754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en-US" altLang="ja-JP" sz="16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st</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2021</a:t>
                      </a: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3</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4</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5</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6</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7</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8</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9</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lumMod val="95000"/>
                      </a:schemeClr>
                    </a:solidFill>
                  </a:tcPr>
                </a:tc>
                <a:extLst>
                  <a:ext uri="{0D108BD9-81ED-4DB2-BD59-A6C34878D82A}">
                    <a16:rowId xmlns:a16="http://schemas.microsoft.com/office/drawing/2014/main" val="3699049990"/>
                  </a:ext>
                </a:extLst>
              </a:tr>
              <a:tr h="357548">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1050" b="1" dirty="0">
                        <a:latin typeface="Meiryo UI" panose="020B0604030504040204" pitchFamily="50" charset="-128"/>
                        <a:ea typeface="Meiryo UI" panose="020B0604030504040204" pitchFamily="50" charset="-128"/>
                      </a:endParaRPr>
                    </a:p>
                  </a:txBody>
                  <a:tcPr marT="60960" marB="60960">
                    <a:no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lumMod val="95000"/>
                      </a:schemeClr>
                    </a:solidFill>
                  </a:tcPr>
                </a:tc>
                <a:extLst>
                  <a:ext uri="{0D108BD9-81ED-4DB2-BD59-A6C34878D82A}">
                    <a16:rowId xmlns:a16="http://schemas.microsoft.com/office/drawing/2014/main" val="1691218019"/>
                  </a:ext>
                </a:extLst>
              </a:tr>
              <a:tr h="35754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en-US" altLang="ja-JP" sz="16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nd</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2021</a:t>
                      </a: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10</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11</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12</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13</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14</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15</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Jan. 16</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lumMod val="95000"/>
                      </a:schemeClr>
                    </a:solidFill>
                  </a:tcPr>
                </a:tc>
                <a:extLst>
                  <a:ext uri="{0D108BD9-81ED-4DB2-BD59-A6C34878D82A}">
                    <a16:rowId xmlns:a16="http://schemas.microsoft.com/office/drawing/2014/main" val="1147887600"/>
                  </a:ext>
                </a:extLst>
              </a:tr>
              <a:tr h="357548">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900" b="1" dirty="0">
                          <a:latin typeface="Meiryo UI" panose="020B0604030504040204" pitchFamily="50" charset="-128"/>
                          <a:ea typeface="Meiryo UI" panose="020B0604030504040204" pitchFamily="50" charset="-128"/>
                        </a:rPr>
                        <a:t>Opening </a:t>
                      </a:r>
                    </a:p>
                    <a:p>
                      <a:r>
                        <a:rPr kumimoji="1" lang="en-US" altLang="ja-JP" sz="900" b="1" dirty="0">
                          <a:latin typeface="Meiryo UI" panose="020B0604030504040204" pitchFamily="50" charset="-128"/>
                          <a:ea typeface="Meiryo UI" panose="020B0604030504040204" pitchFamily="50" charset="-128"/>
                        </a:rPr>
                        <a:t>Plenary</a:t>
                      </a:r>
                      <a:endParaRPr kumimoji="1" lang="ja-JP" altLang="en-US" sz="900" b="1" dirty="0">
                        <a:latin typeface="Meiryo UI" panose="020B0604030504040204" pitchFamily="50" charset="-128"/>
                        <a:ea typeface="Meiryo UI" panose="020B0604030504040204" pitchFamily="50" charset="-128"/>
                      </a:endParaRPr>
                    </a:p>
                    <a:p>
                      <a:endParaRPr kumimoji="1" lang="ja-JP" altLang="en-US" sz="900" b="1" dirty="0">
                        <a:latin typeface="Meiryo UI" panose="020B0604030504040204" pitchFamily="50" charset="-128"/>
                        <a:ea typeface="Meiryo UI" panose="020B0604030504040204" pitchFamily="50" charset="-128"/>
                      </a:endParaRPr>
                    </a:p>
                  </a:txBody>
                  <a:tcPr marT="60960" marB="60960">
                    <a:solidFill>
                      <a:srgbClr val="00FF00"/>
                    </a:solidFill>
                  </a:tcPr>
                </a:tc>
                <a:tc>
                  <a:txBody>
                    <a:bodyPr/>
                    <a:lstStyle/>
                    <a:p>
                      <a:r>
                        <a:rPr kumimoji="1" lang="en-US" altLang="ja-JP" sz="900" b="1" dirty="0">
                          <a:latin typeface="Meiryo UI" panose="020B0604030504040204" pitchFamily="50" charset="-128"/>
                          <a:ea typeface="Meiryo UI" panose="020B0604030504040204" pitchFamily="50" charset="-128"/>
                        </a:rPr>
                        <a:t>PM3 JRE</a:t>
                      </a:r>
                      <a:endParaRPr kumimoji="1" lang="ja-JP" altLang="en-US" sz="900" b="1" dirty="0">
                        <a:latin typeface="Meiryo UI" panose="020B0604030504040204" pitchFamily="50" charset="-128"/>
                        <a:ea typeface="Meiryo UI" panose="020B0604030504040204" pitchFamily="50" charset="-128"/>
                      </a:endParaRPr>
                    </a:p>
                  </a:txBody>
                  <a:tcPr marT="60960" marB="60960">
                    <a:solidFill>
                      <a:srgbClr val="00FFFF"/>
                    </a:solidFill>
                  </a:tcPr>
                </a:tc>
                <a:tc>
                  <a:txBody>
                    <a:bodyPr/>
                    <a:lstStyle/>
                    <a:p>
                      <a:r>
                        <a:rPr kumimoji="1" lang="en-US" altLang="ja-JP" sz="900" b="1" dirty="0">
                          <a:latin typeface="Meiryo UI" panose="020B0604030504040204" pitchFamily="50" charset="-128"/>
                          <a:ea typeface="Meiryo UI" panose="020B0604030504040204" pitchFamily="50" charset="-128"/>
                        </a:rPr>
                        <a:t>PM3 JRE</a:t>
                      </a:r>
                      <a:endParaRPr kumimoji="1" lang="ja-JP" altLang="en-US" sz="900" b="1" dirty="0">
                        <a:latin typeface="Meiryo UI" panose="020B0604030504040204" pitchFamily="50" charset="-128"/>
                        <a:ea typeface="Meiryo UI" panose="020B0604030504040204" pitchFamily="50" charset="-128"/>
                      </a:endParaRPr>
                    </a:p>
                  </a:txBody>
                  <a:tcPr marT="60960" marB="60960">
                    <a:solidFill>
                      <a:srgbClr val="00FFFF"/>
                    </a:solidFill>
                  </a:tcPr>
                </a:tc>
                <a:tc>
                  <a:txBody>
                    <a:bodyPr/>
                    <a:lstStyle/>
                    <a:p>
                      <a:r>
                        <a:rPr kumimoji="1" lang="en-US" altLang="ja-JP" sz="900" b="1" dirty="0">
                          <a:latin typeface="Meiryo UI" panose="020B0604030504040204" pitchFamily="50" charset="-128"/>
                          <a:ea typeface="Meiryo UI" panose="020B0604030504040204" pitchFamily="50" charset="-128"/>
                        </a:rPr>
                        <a:t>PM3 JRE</a:t>
                      </a:r>
                      <a:endParaRPr kumimoji="1" lang="ja-JP" altLang="en-US" sz="900" b="1" dirty="0">
                        <a:latin typeface="Meiryo UI" panose="020B0604030504040204" pitchFamily="50" charset="-128"/>
                        <a:ea typeface="Meiryo UI" panose="020B0604030504040204" pitchFamily="50" charset="-128"/>
                      </a:endParaRPr>
                    </a:p>
                  </a:txBody>
                  <a:tcPr marT="60960" marB="60960">
                    <a:solidFill>
                      <a:srgbClr val="00FFFF"/>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Closing Plenary</a:t>
                      </a:r>
                      <a:endParaRPr kumimoji="1" lang="ja-JP" altLang="en-US" sz="1050" b="1" dirty="0">
                        <a:latin typeface="Meiryo UI" panose="020B0604030504040204" pitchFamily="50" charset="-128"/>
                        <a:ea typeface="Meiryo UI" panose="020B0604030504040204" pitchFamily="50" charset="-128"/>
                      </a:endParaRPr>
                    </a:p>
                  </a:txBody>
                  <a:tcPr marT="60960" marB="60960">
                    <a:solidFill>
                      <a:srgbClr val="00FF00"/>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lumMod val="95000"/>
                      </a:schemeClr>
                    </a:solidFill>
                  </a:tcPr>
                </a:tc>
                <a:extLst>
                  <a:ext uri="{0D108BD9-81ED-4DB2-BD59-A6C34878D82A}">
                    <a16:rowId xmlns:a16="http://schemas.microsoft.com/office/drawing/2014/main" val="1036219739"/>
                  </a:ext>
                </a:extLst>
              </a:tr>
            </a:tbl>
          </a:graphicData>
        </a:graphic>
      </p:graphicFrame>
      <p:sp>
        <p:nvSpPr>
          <p:cNvPr id="7" name="テキスト ボックス 6">
            <a:extLst>
              <a:ext uri="{FF2B5EF4-FFF2-40B4-BE49-F238E27FC236}">
                <a16:creationId xmlns:a16="http://schemas.microsoft.com/office/drawing/2014/main" id="{1FD5BAA1-E98A-43D0-8ADB-7FDB440267FC}"/>
              </a:ext>
            </a:extLst>
          </p:cNvPr>
          <p:cNvSpPr txBox="1"/>
          <p:nvPr/>
        </p:nvSpPr>
        <p:spPr>
          <a:xfrm>
            <a:off x="251520" y="1452048"/>
            <a:ext cx="8496944" cy="646331"/>
          </a:xfrm>
          <a:prstGeom prst="rect">
            <a:avLst/>
          </a:prstGeom>
          <a:noFill/>
        </p:spPr>
        <p:txBody>
          <a:bodyPr wrap="square" rtlCol="0">
            <a:spAutoFit/>
          </a:bodyPr>
          <a:lstStyle/>
          <a:p>
            <a:r>
              <a:rPr lang="en-US" sz="1800" dirty="0">
                <a:latin typeface="Meiryo UI" panose="020B0604030504040204" pitchFamily="50" charset="-128"/>
                <a:ea typeface="Meiryo UI" panose="020B0604030504040204" pitchFamily="50" charset="-128"/>
              </a:rPr>
              <a:t>In order to check additional proposals and make consolidated proposals, TG4aa planned one conference call before January Interim as follows.</a:t>
            </a:r>
            <a:endParaRPr lang="en-001" sz="1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EF0F9C8-9CEF-4847-8FA5-8751ECF10D5E}"/>
              </a:ext>
            </a:extLst>
          </p:cNvPr>
          <p:cNvSpPr txBox="1"/>
          <p:nvPr/>
        </p:nvSpPr>
        <p:spPr>
          <a:xfrm>
            <a:off x="793079" y="6125264"/>
            <a:ext cx="7344816" cy="400110"/>
          </a:xfrm>
          <a:prstGeom prst="rect">
            <a:avLst/>
          </a:prstGeom>
          <a:noFill/>
        </p:spPr>
        <p:txBody>
          <a:bodyPr wrap="square" rtlCol="0">
            <a:spAutoFit/>
          </a:bodyPr>
          <a:lstStyle/>
          <a:p>
            <a:r>
              <a:rPr lang="en-US" sz="2000" dirty="0">
                <a:latin typeface="Meiryo UI" panose="020B0604030504040204" pitchFamily="50" charset="-128"/>
                <a:ea typeface="Meiryo UI" panose="020B0604030504040204" pitchFamily="50" charset="-128"/>
              </a:rPr>
              <a:t>JRE proposes Three sessions for January Interim</a:t>
            </a:r>
            <a:endParaRPr lang="en-001"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615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5.January JRE Interim sessions was planned</a:t>
            </a:r>
            <a:endParaRPr kumimoji="1" lang="ja-JP" altLang="en-US"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22</a:t>
            </a:fld>
            <a:endParaRPr lang="en-US" altLang="ja-JP" dirty="0"/>
          </a:p>
        </p:txBody>
      </p:sp>
      <p:graphicFrame>
        <p:nvGraphicFramePr>
          <p:cNvPr id="9" name="コンテンツ プレースホルダー 8"/>
          <p:cNvGraphicFramePr>
            <a:graphicFrameLocks noGrp="1"/>
          </p:cNvGraphicFramePr>
          <p:nvPr>
            <p:ph idx="1"/>
          </p:nvPr>
        </p:nvGraphicFramePr>
        <p:xfrm>
          <a:off x="395536" y="2060848"/>
          <a:ext cx="8352926" cy="3170920"/>
        </p:xfrm>
        <a:graphic>
          <a:graphicData uri="http://schemas.openxmlformats.org/drawingml/2006/table">
            <a:tbl>
              <a:tblPr firstRow="1" bandRow="1">
                <a:tableStyleId>{93296810-A885-4BE3-A3E7-6D5BEEA58F35}</a:tableStyleId>
              </a:tblPr>
              <a:tblGrid>
                <a:gridCol w="1044116">
                  <a:extLst>
                    <a:ext uri="{9D8B030D-6E8A-4147-A177-3AD203B41FA5}">
                      <a16:colId xmlns:a16="http://schemas.microsoft.com/office/drawing/2014/main" val="20000"/>
                    </a:ext>
                  </a:extLst>
                </a:gridCol>
                <a:gridCol w="1461762">
                  <a:extLst>
                    <a:ext uri="{9D8B030D-6E8A-4147-A177-3AD203B41FA5}">
                      <a16:colId xmlns:a16="http://schemas.microsoft.com/office/drawing/2014/main" val="20001"/>
                    </a:ext>
                  </a:extLst>
                </a:gridCol>
                <a:gridCol w="1461762">
                  <a:extLst>
                    <a:ext uri="{9D8B030D-6E8A-4147-A177-3AD203B41FA5}">
                      <a16:colId xmlns:a16="http://schemas.microsoft.com/office/drawing/2014/main" val="20002"/>
                    </a:ext>
                  </a:extLst>
                </a:gridCol>
                <a:gridCol w="1461762">
                  <a:extLst>
                    <a:ext uri="{9D8B030D-6E8A-4147-A177-3AD203B41FA5}">
                      <a16:colId xmlns:a16="http://schemas.microsoft.com/office/drawing/2014/main" val="20003"/>
                    </a:ext>
                  </a:extLst>
                </a:gridCol>
                <a:gridCol w="1461762">
                  <a:extLst>
                    <a:ext uri="{9D8B030D-6E8A-4147-A177-3AD203B41FA5}">
                      <a16:colId xmlns:a16="http://schemas.microsoft.com/office/drawing/2014/main" val="20004"/>
                    </a:ext>
                  </a:extLst>
                </a:gridCol>
                <a:gridCol w="1461762">
                  <a:extLst>
                    <a:ext uri="{9D8B030D-6E8A-4147-A177-3AD203B41FA5}">
                      <a16:colId xmlns:a16="http://schemas.microsoft.com/office/drawing/2014/main" val="840222631"/>
                    </a:ext>
                  </a:extLst>
                </a:gridCol>
              </a:tblGrid>
              <a:tr h="370840">
                <a:tc>
                  <a:txBody>
                    <a:bodyPr/>
                    <a:lstStyle/>
                    <a:p>
                      <a:endParaRPr kumimoji="1" lang="ja-JP" altLang="en-US" dirty="0"/>
                    </a:p>
                  </a:txBody>
                  <a:tcPr/>
                </a:tc>
                <a:tc>
                  <a:txBody>
                    <a:bodyPr/>
                    <a:lstStyle/>
                    <a:p>
                      <a:pPr algn="ctr"/>
                      <a:r>
                        <a:rPr kumimoji="1" lang="en-US" altLang="ja-JP" dirty="0"/>
                        <a:t>Monday</a:t>
                      </a:r>
                      <a:endParaRPr kumimoji="1" lang="ja-JP" altLang="en-US" dirty="0"/>
                    </a:p>
                  </a:txBody>
                  <a:tcPr anchor="ctr"/>
                </a:tc>
                <a:tc>
                  <a:txBody>
                    <a:bodyPr/>
                    <a:lstStyle/>
                    <a:p>
                      <a:pPr algn="ctr"/>
                      <a:r>
                        <a:rPr kumimoji="1" lang="en-US" altLang="ja-JP" dirty="0"/>
                        <a:t>Tuesday</a:t>
                      </a:r>
                      <a:endParaRPr kumimoji="1" lang="ja-JP" altLang="en-US" dirty="0"/>
                    </a:p>
                  </a:txBody>
                  <a:tcPr anchor="ctr"/>
                </a:tc>
                <a:tc>
                  <a:txBody>
                    <a:bodyPr/>
                    <a:lstStyle/>
                    <a:p>
                      <a:pPr algn="ctr"/>
                      <a:r>
                        <a:rPr kumimoji="1" lang="en-US" altLang="ja-JP" dirty="0"/>
                        <a:t>Wednesday</a:t>
                      </a:r>
                      <a:endParaRPr kumimoji="1" lang="ja-JP" altLang="en-US" dirty="0"/>
                    </a:p>
                  </a:txBody>
                  <a:tcPr anchor="ctr"/>
                </a:tc>
                <a:tc>
                  <a:txBody>
                    <a:bodyPr/>
                    <a:lstStyle/>
                    <a:p>
                      <a:pPr algn="ctr"/>
                      <a:r>
                        <a:rPr kumimoji="1" lang="en-US" altLang="ja-JP" dirty="0"/>
                        <a:t>Thursday</a:t>
                      </a:r>
                      <a:endParaRPr kumimoji="1" lang="ja-JP" altLang="en-US" dirty="0"/>
                    </a:p>
                  </a:txBody>
                  <a:tcPr anchor="ctr"/>
                </a:tc>
                <a:tc>
                  <a:txBody>
                    <a:bodyPr/>
                    <a:lstStyle/>
                    <a:p>
                      <a:pPr algn="ctr"/>
                      <a:r>
                        <a:rPr kumimoji="1" lang="en-US" altLang="ja-JP" dirty="0"/>
                        <a:t>Friday</a:t>
                      </a:r>
                      <a:endParaRPr kumimoji="1" lang="ja-JP" altLang="en-US" dirty="0"/>
                    </a:p>
                  </a:txBody>
                  <a:tcPr anchor="ctr"/>
                </a:tc>
                <a:extLst>
                  <a:ext uri="{0D108BD9-81ED-4DB2-BD59-A6C34878D82A}">
                    <a16:rowId xmlns:a16="http://schemas.microsoft.com/office/drawing/2014/main" val="10000"/>
                  </a:ext>
                </a:extLst>
              </a:tr>
              <a:tr h="540000">
                <a:tc>
                  <a:txBody>
                    <a:bodyPr/>
                    <a:lstStyle/>
                    <a:p>
                      <a:pPr algn="ctr"/>
                      <a:r>
                        <a:rPr kumimoji="1" lang="en-US" altLang="ja-JP" dirty="0"/>
                        <a:t>AM1</a:t>
                      </a:r>
                      <a:endParaRPr kumimoji="1" lang="ja-JP" altLang="en-US" dirty="0"/>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en-US" altLang="ja-JP"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extLst>
                  <a:ext uri="{0D108BD9-81ED-4DB2-BD59-A6C34878D82A}">
                    <a16:rowId xmlns:a16="http://schemas.microsoft.com/office/drawing/2014/main" val="10001"/>
                  </a:ext>
                </a:extLst>
              </a:tr>
              <a:tr h="540000">
                <a:tc>
                  <a:txBody>
                    <a:bodyPr/>
                    <a:lstStyle/>
                    <a:p>
                      <a:pPr algn="ctr"/>
                      <a:r>
                        <a:rPr kumimoji="1" lang="en-US" altLang="ja-JP" dirty="0"/>
                        <a:t>AM2</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Opening</a:t>
                      </a:r>
                    </a:p>
                  </a:txBody>
                  <a:tcPr anchor="ctr"/>
                </a:tc>
                <a:tc>
                  <a:txBody>
                    <a:bodyPr/>
                    <a:lstStyle/>
                    <a:p>
                      <a:pPr algn="ctr"/>
                      <a:endParaRPr kumimoji="1" lang="en-US" altLang="ja-JP"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Closing</a:t>
                      </a:r>
                    </a:p>
                  </a:txBody>
                  <a:tcPr anchor="ctr"/>
                </a:tc>
                <a:extLst>
                  <a:ext uri="{0D108BD9-81ED-4DB2-BD59-A6C34878D82A}">
                    <a16:rowId xmlns:a16="http://schemas.microsoft.com/office/drawing/2014/main" val="10002"/>
                  </a:ext>
                </a:extLst>
              </a:tr>
              <a:tr h="540000">
                <a:tc>
                  <a:txBody>
                    <a:bodyPr/>
                    <a:lstStyle/>
                    <a:p>
                      <a:pPr algn="ctr"/>
                      <a:r>
                        <a:rPr kumimoji="1" lang="en-US" altLang="ja-JP" dirty="0"/>
                        <a:t>PM1</a:t>
                      </a:r>
                      <a:endParaRPr kumimoji="1" lang="ja-JP" altLang="en-US" dirty="0"/>
                    </a:p>
                  </a:txBody>
                  <a:tcPr anchor="ctr"/>
                </a:tc>
                <a:tc>
                  <a:txBody>
                    <a:bodyPr/>
                    <a:lstStyle/>
                    <a:p>
                      <a:pPr algn="ctr"/>
                      <a:endParaRPr kumimoji="1" lang="ja-JP" altLang="en-US"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10003"/>
                  </a:ext>
                </a:extLst>
              </a:tr>
              <a:tr h="540000">
                <a:tc>
                  <a:txBody>
                    <a:bodyPr/>
                    <a:lstStyle/>
                    <a:p>
                      <a:pPr algn="ctr"/>
                      <a:r>
                        <a:rPr kumimoji="1" lang="en-US" altLang="ja-JP" dirty="0"/>
                        <a:t>PM2</a:t>
                      </a:r>
                      <a:endParaRPr kumimoji="1" lang="ja-JP" altLang="en-US" dirty="0"/>
                    </a:p>
                  </a:txBody>
                  <a:tcPr anchor="ctr"/>
                </a:tc>
                <a:tc>
                  <a:txBody>
                    <a:bodyPr/>
                    <a:lstStyle/>
                    <a:p>
                      <a:pPr algn="ctr"/>
                      <a:endParaRPr kumimoji="1" lang="en-US" altLang="ja-JP" dirty="0">
                        <a:solidFill>
                          <a:schemeClr val="tx1"/>
                        </a:solidFill>
                      </a:endParaRPr>
                    </a:p>
                    <a:p>
                      <a:pPr algn="ctr"/>
                      <a:endParaRPr kumimoji="1" lang="en-US" altLang="ja-JP" dirty="0">
                        <a:solidFill>
                          <a:schemeClr val="tx1"/>
                        </a:solidFill>
                      </a:endParaRPr>
                    </a:p>
                  </a:txBody>
                  <a:tcPr anchor="ctr"/>
                </a:tc>
                <a:tc>
                  <a:txBody>
                    <a:bodyPr/>
                    <a:lstStyle/>
                    <a:p>
                      <a:pPr algn="ctr"/>
                      <a:endParaRPr kumimoji="1" lang="en-US" altLang="ja-JP" u="none" dirty="0">
                        <a:solidFill>
                          <a:schemeClr val="tx1"/>
                        </a:solidFill>
                      </a:endParaRPr>
                    </a:p>
                    <a:p>
                      <a:pPr algn="ctr"/>
                      <a:endParaRPr kumimoji="1" lang="en-US" altLang="ja-JP" u="none"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u="none"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10004"/>
                  </a:ext>
                </a:extLst>
              </a:tr>
              <a:tr h="540000">
                <a:tc>
                  <a:txBody>
                    <a:bodyPr/>
                    <a:lstStyle/>
                    <a:p>
                      <a:pPr algn="ctr"/>
                      <a:r>
                        <a:rPr kumimoji="1" lang="en-US" altLang="ja-JP" dirty="0"/>
                        <a:t>PM3</a:t>
                      </a:r>
                      <a:endParaRPr kumimoji="1" lang="ja-JP" altLang="en-US" dirty="0"/>
                    </a:p>
                  </a:txBody>
                  <a:tcPr anchor="ctr"/>
                </a:tc>
                <a:tc>
                  <a:txBody>
                    <a:bodyPr/>
                    <a:lstStyle/>
                    <a:p>
                      <a:pPr algn="ctr"/>
                      <a:endParaRPr kumimoji="1" lang="en-US" altLang="ja-JP" dirty="0">
                        <a:solidFill>
                          <a:schemeClr val="tx1"/>
                        </a:solidFill>
                      </a:endParaRPr>
                    </a:p>
                  </a:txBody>
                  <a:tcPr anchor="ctr">
                    <a:lnR w="12700" cap="flat" cmpd="sng" algn="ctr">
                      <a:solidFill>
                        <a:srgbClr val="FF00FF"/>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u="none" dirty="0">
                          <a:solidFill>
                            <a:schemeClr val="tx1"/>
                          </a:solidFill>
                        </a:rPr>
                        <a:t>TG4aa-JRE</a:t>
                      </a: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algn="ctr"/>
                      <a:r>
                        <a:rPr kumimoji="1" lang="en-US" altLang="ja-JP" u="none" dirty="0">
                          <a:solidFill>
                            <a:schemeClr val="tx1"/>
                          </a:solidFill>
                        </a:rPr>
                        <a:t>TG4aa-JRE</a:t>
                      </a: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u="none" dirty="0">
                          <a:solidFill>
                            <a:schemeClr val="tx1"/>
                          </a:solidFill>
                        </a:rPr>
                        <a:t>TG4aa-JRE</a:t>
                      </a: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algn="ctr"/>
                      <a:endParaRPr kumimoji="1" lang="ja-JP" altLang="en-US" dirty="0">
                        <a:solidFill>
                          <a:schemeClr val="tx1"/>
                        </a:solidFill>
                      </a:endParaRPr>
                    </a:p>
                  </a:txBody>
                  <a:tcPr anchor="ctr">
                    <a:lnL w="12700" cap="flat" cmpd="sng" algn="ctr">
                      <a:solidFill>
                        <a:srgbClr val="FF00FF"/>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2" name="テキスト ボックス 1">
            <a:extLst>
              <a:ext uri="{FF2B5EF4-FFF2-40B4-BE49-F238E27FC236}">
                <a16:creationId xmlns:a16="http://schemas.microsoft.com/office/drawing/2014/main" id="{5AA51C1F-FD1A-42B5-93E8-C89BB92EB93B}"/>
              </a:ext>
            </a:extLst>
          </p:cNvPr>
          <p:cNvSpPr txBox="1"/>
          <p:nvPr/>
        </p:nvSpPr>
        <p:spPr>
          <a:xfrm>
            <a:off x="395536" y="5661248"/>
            <a:ext cx="8352926" cy="523220"/>
          </a:xfrm>
          <a:prstGeom prst="rect">
            <a:avLst/>
          </a:prstGeom>
          <a:noFill/>
        </p:spPr>
        <p:txBody>
          <a:bodyPr wrap="square" rtlCol="0">
            <a:spAutoFit/>
          </a:bodyPr>
          <a:lstStyle/>
          <a:p>
            <a:r>
              <a:rPr lang="en-US" sz="2800" dirty="0">
                <a:latin typeface="Meiryo UI" panose="020B0604030504040204" pitchFamily="50" charset="-128"/>
                <a:ea typeface="Meiryo UI" panose="020B0604030504040204" pitchFamily="50" charset="-128"/>
              </a:rPr>
              <a:t>Above 3 sessions were proposed.</a:t>
            </a:r>
            <a:endParaRPr lang="en-001" sz="28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5282E9A1-F5C6-46DD-A52A-F24E95ACE761}"/>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Tree>
    <p:extLst>
      <p:ext uri="{BB962C8B-B14F-4D97-AF65-F5344CB8AC3E}">
        <p14:creationId xmlns:p14="http://schemas.microsoft.com/office/powerpoint/2010/main" val="7496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Next steps</a:t>
            </a:r>
            <a:endParaRPr kumimoji="1" lang="ja-JP" altLang="en-US"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23</a:t>
            </a:fld>
            <a:endParaRPr lang="en-US" altLang="ja-JP"/>
          </a:p>
        </p:txBody>
      </p:sp>
      <p:sp>
        <p:nvSpPr>
          <p:cNvPr id="7" name="コンテンツ プレースホルダー 6"/>
          <p:cNvSpPr>
            <a:spLocks noGrp="1"/>
          </p:cNvSpPr>
          <p:nvPr>
            <p:ph idx="1"/>
          </p:nvPr>
        </p:nvSpPr>
        <p:spPr>
          <a:xfrm>
            <a:off x="217613" y="1773557"/>
            <a:ext cx="8784976" cy="3891136"/>
          </a:xfrm>
        </p:spPr>
        <p:txBody>
          <a:bodyPr/>
          <a:lstStyle/>
          <a:p>
            <a:pPr marL="0" indent="0">
              <a:buNone/>
            </a:pPr>
            <a:r>
              <a:rPr lang="en-US" altLang="ja-JP" sz="3200" dirty="0"/>
              <a:t>Planned following topics at January Interim</a:t>
            </a:r>
          </a:p>
          <a:p>
            <a:pPr marL="0" indent="0">
              <a:buNone/>
            </a:pPr>
            <a:endParaRPr lang="en-US" altLang="ja-JP" sz="3200" dirty="0"/>
          </a:p>
          <a:p>
            <a:pPr marL="285750" indent="-285750">
              <a:buFont typeface="Wingdings" panose="05000000000000000000" pitchFamily="2" charset="2"/>
              <a:buChar char="q"/>
            </a:pPr>
            <a:r>
              <a:rPr lang="en-US" sz="3200" dirty="0">
                <a:latin typeface="Meiryo UI" panose="020B0604030504040204" pitchFamily="50" charset="-128"/>
                <a:ea typeface="Meiryo UI" panose="020B0604030504040204" pitchFamily="50" charset="-128"/>
              </a:rPr>
              <a:t>Review Consolidated proposals </a:t>
            </a:r>
          </a:p>
          <a:p>
            <a:pPr marL="285750" indent="-285750">
              <a:buFont typeface="Wingdings" panose="05000000000000000000" pitchFamily="2" charset="2"/>
              <a:buChar char="q"/>
            </a:pPr>
            <a:r>
              <a:rPr lang="en-US" sz="3200" dirty="0">
                <a:latin typeface="Meiryo UI" panose="020B0604030504040204" pitchFamily="50" charset="-128"/>
                <a:ea typeface="Meiryo UI" panose="020B0604030504040204" pitchFamily="50" charset="-128"/>
              </a:rPr>
              <a:t>Draft discussion</a:t>
            </a:r>
          </a:p>
        </p:txBody>
      </p:sp>
      <p:sp>
        <p:nvSpPr>
          <p:cNvPr id="3" name="フッター プレースホルダー 2">
            <a:extLst>
              <a:ext uri="{FF2B5EF4-FFF2-40B4-BE49-F238E27FC236}">
                <a16:creationId xmlns:a16="http://schemas.microsoft.com/office/drawing/2014/main" id="{EF2B7B6F-146B-4A59-B6E0-3DADBA2CCBD4}"/>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Tree>
    <p:extLst>
      <p:ext uri="{BB962C8B-B14F-4D97-AF65-F5344CB8AC3E}">
        <p14:creationId xmlns:p14="http://schemas.microsoft.com/office/powerpoint/2010/main" val="177965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u="sng" dirty="0"/>
              <a:t>Contacts</a:t>
            </a:r>
            <a:endParaRPr kumimoji="1" lang="ja-JP" altLang="en-US" b="1" u="sng" dirty="0"/>
          </a:p>
        </p:txBody>
      </p:sp>
      <p:sp>
        <p:nvSpPr>
          <p:cNvPr id="3" name="コンテンツ プレースホルダー 2"/>
          <p:cNvSpPr>
            <a:spLocks noGrp="1"/>
          </p:cNvSpPr>
          <p:nvPr>
            <p:ph idx="1"/>
          </p:nvPr>
        </p:nvSpPr>
        <p:spPr>
          <a:xfrm>
            <a:off x="685800" y="1988840"/>
            <a:ext cx="7772400" cy="4114800"/>
          </a:xfrm>
        </p:spPr>
        <p:txBody>
          <a:bodyPr/>
          <a:lstStyle/>
          <a:p>
            <a:pPr marL="0" indent="0">
              <a:buNone/>
            </a:pPr>
            <a:r>
              <a:rPr kumimoji="1" lang="en-US" altLang="ja-JP" sz="2800" dirty="0"/>
              <a:t>Takashi </a:t>
            </a:r>
            <a:r>
              <a:rPr kumimoji="1" lang="en-US" altLang="ja-JP" sz="2800" dirty="0" err="1"/>
              <a:t>Kuramochi</a:t>
            </a:r>
            <a:r>
              <a:rPr lang="en-US" altLang="ja-JP" sz="2800" dirty="0"/>
              <a:t>,</a:t>
            </a:r>
            <a:r>
              <a:rPr lang="en-US" altLang="ja-JP" sz="2800" b="1" dirty="0">
                <a:ea typeface="ＭＳ Ｐゴシック" charset="-128"/>
              </a:rPr>
              <a:t> </a:t>
            </a:r>
            <a:r>
              <a:rPr lang="en-US" altLang="ja-JP" sz="2800" dirty="0">
                <a:ea typeface="ＭＳ Ｐゴシック" charset="-128"/>
              </a:rPr>
              <a:t>LAPIS TECHNOLOGY</a:t>
            </a:r>
            <a:r>
              <a:rPr lang="en-US" altLang="ja-JP" sz="2800" dirty="0"/>
              <a:t> </a:t>
            </a:r>
          </a:p>
          <a:p>
            <a:pPr marL="0" indent="0">
              <a:buNone/>
            </a:pPr>
            <a:r>
              <a:rPr kumimoji="1" lang="en-US" altLang="ja-JP" sz="2800" u="sng" dirty="0"/>
              <a:t>kuramochi722@lapis-tech.com</a:t>
            </a:r>
            <a:endParaRPr kumimoji="1" lang="ja-JP" altLang="en-US" sz="2800" u="sng"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24</a:t>
            </a:fld>
            <a:endParaRPr lang="en-US" altLang="ja-JP"/>
          </a:p>
        </p:txBody>
      </p:sp>
      <p:sp>
        <p:nvSpPr>
          <p:cNvPr id="4" name="フッター プレースホルダー 3">
            <a:extLst>
              <a:ext uri="{FF2B5EF4-FFF2-40B4-BE49-F238E27FC236}">
                <a16:creationId xmlns:a16="http://schemas.microsoft.com/office/drawing/2014/main" id="{837F1A04-F126-464A-825A-9DF427E6701C}"/>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Takashi Kuramochi, LAPIS TECHNOLOGY </a:t>
            </a:r>
            <a:endParaRPr lang="en-US" altLang="ja-JP" dirty="0"/>
          </a:p>
        </p:txBody>
      </p:sp>
    </p:spTree>
    <p:extLst>
      <p:ext uri="{BB962C8B-B14F-4D97-AF65-F5344CB8AC3E}">
        <p14:creationId xmlns:p14="http://schemas.microsoft.com/office/powerpoint/2010/main" val="1701394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lstStyle/>
          <a:p>
            <a:r>
              <a:rPr lang="en-US" dirty="0"/>
              <a:t>IEEE 802.15.4y SECN Closing report</a:t>
            </a:r>
          </a:p>
        </p:txBody>
      </p:sp>
      <p:sp>
        <p:nvSpPr>
          <p:cNvPr id="3" name="Subtitle 2"/>
          <p:cNvSpPr>
            <a:spLocks noGrp="1"/>
          </p:cNvSpPr>
          <p:nvPr>
            <p:ph type="subTitle" idx="1"/>
          </p:nvPr>
        </p:nvSpPr>
        <p:spPr>
          <a:xfrm>
            <a:off x="1295400" y="3212976"/>
            <a:ext cx="6400800" cy="1752600"/>
          </a:xfrm>
        </p:spPr>
        <p:txBody>
          <a:bodyPr/>
          <a:lstStyle/>
          <a:p>
            <a:r>
              <a:rPr lang="en-US" sz="2400" dirty="0"/>
              <a:t>Nov 4, 2020</a:t>
            </a:r>
          </a:p>
          <a:p>
            <a:endParaRPr lang="en-US" sz="2400" dirty="0"/>
          </a:p>
          <a:p>
            <a:r>
              <a:rPr lang="en-US" altLang="ja-JP" sz="2400" dirty="0"/>
              <a:t>Don Sturek</a:t>
            </a:r>
          </a:p>
          <a:p>
            <a:r>
              <a:rPr lang="en-US" sz="2400" dirty="0"/>
              <a:t>IEEE 802.15.4y SECN Chair</a:t>
            </a:r>
          </a:p>
          <a:p>
            <a:endParaRPr lang="en-US" sz="2400" dirty="0"/>
          </a:p>
          <a:p>
            <a:endParaRPr lang="en-US" sz="2400" dirty="0"/>
          </a:p>
        </p:txBody>
      </p:sp>
      <p:sp>
        <p:nvSpPr>
          <p:cNvPr id="6" name="Slide Number Placeholder 5"/>
          <p:cNvSpPr>
            <a:spLocks noGrp="1"/>
          </p:cNvSpPr>
          <p:nvPr>
            <p:ph type="sldNum" sz="quarter" idx="12"/>
          </p:nvPr>
        </p:nvSpPr>
        <p:spPr/>
        <p:txBody>
          <a:bodyPr/>
          <a:lstStyle/>
          <a:p>
            <a:pPr>
              <a:defRPr/>
            </a:pPr>
            <a:r>
              <a:rPr lang="en-US" altLang="ko-KR"/>
              <a:t>Slide </a:t>
            </a:r>
            <a:fld id="{B8505083-D182-4BF7-B1A7-D3F76AEDD19D}" type="slidenum">
              <a:rPr lang="en-US" altLang="ko-KR" smtClean="0"/>
              <a:pPr>
                <a:defRPr/>
              </a:pPr>
              <a:t>25</a:t>
            </a:fld>
            <a:endParaRPr lang="en-US" altLang="ko-KR" dirty="0"/>
          </a:p>
        </p:txBody>
      </p:sp>
      <p:sp>
        <p:nvSpPr>
          <p:cNvPr id="7" name="Date Placeholder 3"/>
          <p:cNvSpPr>
            <a:spLocks noGrp="1"/>
          </p:cNvSpPr>
          <p:nvPr>
            <p:ph type="dt" sz="half" idx="10"/>
          </p:nvPr>
        </p:nvSpPr>
        <p:spPr>
          <a:xfrm>
            <a:off x="685800" y="377825"/>
            <a:ext cx="1600200" cy="215900"/>
          </a:xfrm>
        </p:spPr>
        <p:txBody>
          <a:bodyPr/>
          <a:lstStyle/>
          <a:p>
            <a:pPr>
              <a:defRPr/>
            </a:pPr>
            <a:r>
              <a:rPr lang="en-US" altLang="ko-KR" dirty="0"/>
              <a:t>Nov 2020</a:t>
            </a:r>
          </a:p>
        </p:txBody>
      </p:sp>
      <p:sp>
        <p:nvSpPr>
          <p:cNvPr id="9"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Tree>
    <p:extLst>
      <p:ext uri="{BB962C8B-B14F-4D97-AF65-F5344CB8AC3E}">
        <p14:creationId xmlns:p14="http://schemas.microsoft.com/office/powerpoint/2010/main" val="226169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Work Plan for Nov 2020 plenary</a:t>
            </a:r>
          </a:p>
        </p:txBody>
      </p:sp>
      <p:sp>
        <p:nvSpPr>
          <p:cNvPr id="5124" name="Text Box 4"/>
          <p:cNvSpPr txBox="1">
            <a:spLocks noChangeArrowheads="1"/>
          </p:cNvSpPr>
          <p:nvPr/>
        </p:nvSpPr>
        <p:spPr bwMode="auto">
          <a:xfrm>
            <a:off x="495300" y="16002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a:spcBef>
                <a:spcPts val="375"/>
              </a:spcBef>
              <a:buSzPct val="100000"/>
              <a:buFont typeface="Arial" panose="020B0604020202020204" pitchFamily="34" charset="0"/>
              <a:buChar char="•"/>
            </a:pPr>
            <a:r>
              <a:rPr lang="en-US" altLang="en-US" sz="2800" dirty="0">
                <a:solidFill>
                  <a:srgbClr val="000000"/>
                </a:solidFill>
              </a:rPr>
              <a:t>Approve draft D2 to SA Ballot</a:t>
            </a:r>
          </a:p>
          <a:p>
            <a:pPr marL="800100" indent="-457200">
              <a:spcBef>
                <a:spcPts val="375"/>
              </a:spcBef>
              <a:buSzPct val="100000"/>
              <a:buFont typeface="Arial" panose="020B0604020202020204" pitchFamily="34" charset="0"/>
              <a:buChar char="•"/>
            </a:pPr>
            <a:r>
              <a:rPr lang="en-US" altLang="en-US" sz="2800" dirty="0">
                <a:solidFill>
                  <a:srgbClr val="000000"/>
                </a:solidFill>
              </a:rPr>
              <a:t>Create CRG for comment resolution</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26115948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Work Plan for 4y to next IEEE 802 meeting</a:t>
            </a:r>
          </a:p>
        </p:txBody>
      </p:sp>
      <p:sp>
        <p:nvSpPr>
          <p:cNvPr id="5124" name="Text Box 4"/>
          <p:cNvSpPr txBox="1">
            <a:spLocks noChangeArrowheads="1"/>
          </p:cNvSpPr>
          <p:nvPr/>
        </p:nvSpPr>
        <p:spPr bwMode="auto">
          <a:xfrm>
            <a:off x="495300" y="15240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Begin SA Ballot</a:t>
            </a:r>
          </a:p>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Comment resolution on SA ballot draft when the ballot closes.</a:t>
            </a:r>
          </a:p>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Recirculation(s) of SA Ballot draft as needed</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288969243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Progress at Nov 2020 virtual plenary</a:t>
            </a:r>
          </a:p>
        </p:txBody>
      </p:sp>
      <p:sp>
        <p:nvSpPr>
          <p:cNvPr id="5124" name="Text Box 4"/>
          <p:cNvSpPr txBox="1">
            <a:spLocks noChangeArrowheads="1"/>
          </p:cNvSpPr>
          <p:nvPr/>
        </p:nvSpPr>
        <p:spPr bwMode="auto">
          <a:xfrm>
            <a:off x="505346" y="17526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Updated Timeline	</a:t>
            </a:r>
          </a:p>
          <a:p>
            <a:pPr marL="1314450" lvl="2" indent="-457200" eaLnBrk="1" hangingPunct="1">
              <a:spcBef>
                <a:spcPts val="375"/>
              </a:spcBef>
              <a:buSzPct val="100000"/>
              <a:buFont typeface="Arial" panose="020B0604020202020204" pitchFamily="34" charset="0"/>
              <a:buChar char="•"/>
            </a:pPr>
            <a:r>
              <a:rPr lang="en-US" altLang="en-US" sz="2800" dirty="0">
                <a:solidFill>
                  <a:schemeClr val="tx1"/>
                </a:solidFill>
              </a:rPr>
              <a:t>SA Ballot – November 2020</a:t>
            </a:r>
          </a:p>
          <a:p>
            <a:pPr marL="1314450" lvl="2" indent="-457200" eaLnBrk="1" hangingPunct="1">
              <a:spcBef>
                <a:spcPts val="375"/>
              </a:spcBef>
              <a:buSzPct val="100000"/>
              <a:buFont typeface="Arial" panose="020B0604020202020204" pitchFamily="34" charset="0"/>
              <a:buChar char="•"/>
            </a:pPr>
            <a:r>
              <a:rPr lang="en-US" altLang="en-US" sz="2800" dirty="0">
                <a:solidFill>
                  <a:schemeClr val="tx1"/>
                </a:solidFill>
              </a:rPr>
              <a:t>Expect around 2 re-circulations of SA ballot (send to REVCOM around early 2021)</a:t>
            </a:r>
          </a:p>
          <a:p>
            <a:pPr marL="1314450" lvl="2" indent="-457200" eaLnBrk="1" hangingPunct="1">
              <a:spcBef>
                <a:spcPts val="375"/>
              </a:spcBef>
              <a:buSzPct val="100000"/>
              <a:buFont typeface="Arial" panose="020B0604020202020204" pitchFamily="34" charset="0"/>
              <a:buChar char="•"/>
            </a:pPr>
            <a:endParaRPr lang="en-US" sz="2800" dirty="0">
              <a:solidFill>
                <a:schemeClr val="tx1"/>
              </a:solidFill>
              <a:latin typeface="Times" charset="0"/>
              <a:ea typeface="Times" charset="0"/>
              <a:cs typeface="Times" charset="0"/>
            </a:endParaRPr>
          </a:p>
          <a:p>
            <a:pPr marL="1314450" lvl="2" indent="-457200" eaLnBrk="1" hangingPunct="1">
              <a:spcBef>
                <a:spcPts val="375"/>
              </a:spcBef>
              <a:buSzPct val="100000"/>
              <a:buFont typeface="Arial" panose="020B0604020202020204" pitchFamily="34" charset="0"/>
              <a:buChar char="•"/>
            </a:pPr>
            <a:endParaRPr lang="mr-IN" sz="2800" dirty="0">
              <a:solidFill>
                <a:schemeClr val="tx1"/>
              </a:solidFill>
              <a:latin typeface="Times" charset="0"/>
              <a:ea typeface="Times" charset="0"/>
              <a:cs typeface="Times" charset="0"/>
            </a:endParaRPr>
          </a:p>
          <a:p>
            <a:pPr marL="1314450" lvl="2" indent="-457200" eaLnBrk="1" hangingPunct="1">
              <a:spcBef>
                <a:spcPts val="375"/>
              </a:spcBef>
              <a:buSzPct val="100000"/>
              <a:buFont typeface="Arial" panose="020B0604020202020204" pitchFamily="34" charset="0"/>
              <a:buChar char="•"/>
            </a:pPr>
            <a:endParaRPr lang="en-US" altLang="en-US" sz="2000" dirty="0">
              <a:solidFill>
                <a:srgbClr val="000000"/>
              </a:solidFill>
              <a:latin typeface="Times" charset="0"/>
              <a:ea typeface="Times" charset="0"/>
              <a:cs typeface="Times" charset="0"/>
            </a:endParaRP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129501791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Agenda for next IEEE 802 meeting</a:t>
            </a:r>
          </a:p>
        </p:txBody>
      </p:sp>
      <p:sp>
        <p:nvSpPr>
          <p:cNvPr id="5124" name="Text Box 4"/>
          <p:cNvSpPr txBox="1">
            <a:spLocks noChangeArrowheads="1"/>
          </p:cNvSpPr>
          <p:nvPr/>
        </p:nvSpPr>
        <p:spPr bwMode="auto">
          <a:xfrm>
            <a:off x="505346" y="17526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eaLnBrk="1" hangingPunct="1">
              <a:spcBef>
                <a:spcPts val="375"/>
              </a:spcBef>
              <a:buSzPct val="100000"/>
              <a:buFont typeface="Arial" panose="020B0604020202020204" pitchFamily="34" charset="0"/>
              <a:buChar char="•"/>
            </a:pPr>
            <a:r>
              <a:rPr lang="en-US" altLang="en-US" sz="2800" dirty="0">
                <a:solidFill>
                  <a:schemeClr val="tx1"/>
                </a:solidFill>
              </a:rPr>
              <a:t>Comment resolution on SA Ballot draft</a:t>
            </a:r>
          </a:p>
          <a:p>
            <a:pPr marL="800100" indent="-457200" eaLnBrk="1" hangingPunct="1">
              <a:spcBef>
                <a:spcPts val="375"/>
              </a:spcBef>
              <a:buSzPct val="100000"/>
              <a:buFont typeface="Arial" panose="020B0604020202020204" pitchFamily="34" charset="0"/>
              <a:buChar char="•"/>
            </a:pPr>
            <a:r>
              <a:rPr lang="en-US" altLang="en-US" sz="2800" dirty="0">
                <a:solidFill>
                  <a:schemeClr val="tx1"/>
                </a:solidFill>
              </a:rPr>
              <a:t>Form CRG	</a:t>
            </a:r>
          </a:p>
          <a:p>
            <a:pPr marL="800100" indent="-457200" eaLnBrk="1" hangingPunct="1">
              <a:spcBef>
                <a:spcPts val="375"/>
              </a:spcBef>
              <a:buSzPct val="100000"/>
              <a:buFont typeface="Arial" panose="020B0604020202020204" pitchFamily="34" charset="0"/>
              <a:buChar char="•"/>
            </a:pPr>
            <a:r>
              <a:rPr lang="en-US" altLang="en-US" sz="2800" dirty="0">
                <a:solidFill>
                  <a:schemeClr val="tx1"/>
                </a:solidFill>
              </a:rPr>
              <a:t>If finished with SA Ballot, declare victory!</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55400993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2020</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101" name="Rectangle 4"/>
          <p:cNvSpPr>
            <a:spLocks noGrp="1" noChangeArrowheads="1"/>
          </p:cNvSpPr>
          <p:nvPr>
            <p:ph type="title"/>
          </p:nvPr>
        </p:nvSpPr>
        <p:spPr>
          <a:xfrm>
            <a:off x="655637" y="349250"/>
            <a:ext cx="8077200" cy="1066800"/>
          </a:xfrm>
        </p:spPr>
        <p:txBody>
          <a:bodyPr/>
          <a:lstStyle/>
          <a:p>
            <a:pPr>
              <a:defRPr/>
            </a:pPr>
            <a:r>
              <a:rPr lang="en-US" sz="3200" dirty="0"/>
              <a:t>Session Objectives Nov 2-12, 2020</a:t>
            </a:r>
          </a:p>
        </p:txBody>
      </p:sp>
      <p:sp>
        <p:nvSpPr>
          <p:cNvPr id="5126" name="Rectangle 3"/>
          <p:cNvSpPr>
            <a:spLocks noGrp="1" noChangeArrowheads="1"/>
          </p:cNvSpPr>
          <p:nvPr>
            <p:ph type="body" sz="half" idx="1"/>
          </p:nvPr>
        </p:nvSpPr>
        <p:spPr>
          <a:xfrm>
            <a:off x="396875" y="1144588"/>
            <a:ext cx="8594725" cy="5287963"/>
          </a:xfrm>
        </p:spPr>
        <p:txBody>
          <a:bodyPr/>
          <a:lstStyle/>
          <a:p>
            <a:pPr marL="609600" indent="-609600" fontAlgn="b">
              <a:lnSpc>
                <a:spcPct val="80000"/>
              </a:lnSpc>
              <a:buFontTx/>
              <a:buNone/>
              <a:defRPr/>
            </a:pPr>
            <a:r>
              <a:rPr lang="en-US" sz="2400" kern="1200" dirty="0">
                <a:latin typeface="Arial Rounded MT Bold" pitchFamily="34" charset="0"/>
                <a:cs typeface="Arial" charset="0"/>
              </a:rPr>
              <a:t>Task Group 4/Cor2</a:t>
            </a:r>
          </a:p>
          <a:p>
            <a:pPr marL="609600" indent="-609600" fontAlgn="b">
              <a:lnSpc>
                <a:spcPct val="80000"/>
              </a:lnSpc>
              <a:buFont typeface="+mj-lt"/>
              <a:buAutoNum type="arabicPeriod"/>
              <a:defRPr/>
            </a:pPr>
            <a:r>
              <a:rPr lang="en-US" sz="2400" kern="1200" dirty="0">
                <a:latin typeface="Arial Rounded MT Bold" pitchFamily="34" charset="0"/>
                <a:cs typeface="Arial" charset="0"/>
              </a:rPr>
              <a:t>Hear proposals</a:t>
            </a:r>
          </a:p>
          <a:p>
            <a:pPr marL="609600" indent="-609600" fontAlgn="b">
              <a:lnSpc>
                <a:spcPct val="80000"/>
              </a:lnSpc>
              <a:buFont typeface="+mj-lt"/>
              <a:buAutoNum type="arabicPeriod"/>
              <a:defRPr/>
            </a:pPr>
            <a:r>
              <a:rPr lang="en-US" sz="2400" kern="1200" dirty="0">
                <a:latin typeface="Arial Rounded MT Bold" pitchFamily="34" charset="0"/>
                <a:cs typeface="Arial" charset="0"/>
              </a:rPr>
              <a:t>Develop draft based upon the proposals heard</a:t>
            </a:r>
          </a:p>
          <a:p>
            <a:pPr marL="609600" indent="-609600" fontAlgn="b">
              <a:lnSpc>
                <a:spcPct val="80000"/>
              </a:lnSpc>
              <a:buFontTx/>
              <a:buNone/>
              <a:defRPr/>
            </a:pPr>
            <a:endParaRPr lang="en-US" sz="2400" kern="1200" dirty="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Interest Group 4aa – Japanese Rate Enhancement (JRE)</a:t>
            </a:r>
          </a:p>
          <a:p>
            <a:pPr marL="609600" indent="-609600" fontAlgn="b">
              <a:lnSpc>
                <a:spcPct val="80000"/>
              </a:lnSpc>
              <a:buFont typeface="+mj-lt"/>
              <a:buAutoNum type="arabicPeriod"/>
              <a:defRPr/>
            </a:pPr>
            <a:r>
              <a:rPr lang="en-US" sz="2400" kern="1200" dirty="0">
                <a:latin typeface="Arial Rounded MT Bold" pitchFamily="34" charset="0"/>
                <a:cs typeface="Arial" charset="0"/>
              </a:rPr>
              <a:t>Discuss any comments on PAR/CSD</a:t>
            </a:r>
          </a:p>
          <a:p>
            <a:pPr marL="609600" indent="-609600" fontAlgn="b">
              <a:lnSpc>
                <a:spcPct val="80000"/>
              </a:lnSpc>
              <a:buFont typeface="+mj-lt"/>
              <a:buAutoNum type="arabicPeriod"/>
              <a:defRPr/>
            </a:pPr>
            <a:r>
              <a:rPr lang="en-US" sz="2400" kern="1200" dirty="0">
                <a:latin typeface="Arial Rounded MT Bold" pitchFamily="34" charset="0"/>
                <a:cs typeface="Arial" charset="0"/>
              </a:rPr>
              <a:t>Hear Proposals</a:t>
            </a:r>
          </a:p>
          <a:p>
            <a:pPr marL="609600" indent="-609600" fontAlgn="b">
              <a:lnSpc>
                <a:spcPct val="80000"/>
              </a:lnSpc>
              <a:buFontTx/>
              <a:buNone/>
              <a:defRPr/>
            </a:pPr>
            <a:endParaRPr lang="en-US" sz="2400" kern="1200" dirty="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TASK GROUP 4y –Security Next Generation (SECN)</a:t>
            </a:r>
          </a:p>
          <a:p>
            <a:pPr marL="685800" indent="-676275" fontAlgn="b">
              <a:lnSpc>
                <a:spcPct val="80000"/>
              </a:lnSpc>
              <a:buFontTx/>
              <a:buAutoNum type="arabicPeriod"/>
              <a:defRPr/>
            </a:pPr>
            <a:r>
              <a:rPr lang="en-US" sz="2200" dirty="0">
                <a:latin typeface="Arial Rounded MT Bold" pitchFamily="34" charset="0"/>
                <a:ea typeface="ＭＳ Ｐゴシック" pitchFamily="34" charset="-128"/>
                <a:cs typeface="Arial" pitchFamily="34" charset="0"/>
              </a:rPr>
              <a:t>Comment resolution on WG draft recirculation</a:t>
            </a:r>
          </a:p>
          <a:p>
            <a:pPr marL="685800" indent="-676275" fontAlgn="b">
              <a:lnSpc>
                <a:spcPct val="80000"/>
              </a:lnSpc>
              <a:spcAft>
                <a:spcPts val="1200"/>
              </a:spcAft>
              <a:buFontTx/>
              <a:buAutoNum type="arabicPeriod"/>
              <a:defRPr/>
            </a:pPr>
            <a:r>
              <a:rPr lang="en-US" sz="2200" dirty="0">
                <a:latin typeface="Arial Rounded MT Bold" pitchFamily="34" charset="0"/>
                <a:ea typeface="ＭＳ Ｐゴシック" pitchFamily="34" charset="-128"/>
                <a:cs typeface="Arial" pitchFamily="34" charset="0"/>
              </a:rPr>
              <a:t>Create CRG for continued comment resolution</a:t>
            </a:r>
          </a:p>
          <a:p>
            <a:pPr marL="9525" indent="0" fontAlgn="b">
              <a:lnSpc>
                <a:spcPct val="80000"/>
              </a:lnSpc>
              <a:spcAft>
                <a:spcPts val="600"/>
              </a:spcAft>
              <a:buNone/>
              <a:defRPr/>
            </a:pPr>
            <a:r>
              <a:rPr lang="en-US" sz="2400" dirty="0">
                <a:solidFill>
                  <a:srgbClr val="000000"/>
                </a:solidFill>
                <a:latin typeface="Arial Rounded MT Bold" pitchFamily="34" charset="0"/>
                <a:cs typeface="Arial" pitchFamily="34" charset="0"/>
              </a:rPr>
              <a:t>TG 7a Higher Rate Longer Range (OCC): </a:t>
            </a:r>
          </a:p>
          <a:p>
            <a:pPr marL="466725" indent="-457200" fontAlgn="b">
              <a:lnSpc>
                <a:spcPct val="80000"/>
              </a:lnSpc>
              <a:spcBef>
                <a:spcPts val="0"/>
              </a:spcBef>
              <a:spcAft>
                <a:spcPts val="0"/>
              </a:spcAft>
              <a:buFont typeface="+mj-lt"/>
              <a:buAutoNum type="arabicPeriod"/>
              <a:defRPr/>
            </a:pPr>
            <a:r>
              <a:rPr lang="en-US" sz="2400" dirty="0">
                <a:solidFill>
                  <a:srgbClr val="000000"/>
                </a:solidFill>
                <a:latin typeface="Arial Rounded MT Bold" pitchFamily="34" charset="0"/>
                <a:cs typeface="Arial" pitchFamily="34" charset="0"/>
              </a:rPr>
              <a:t>Call for Applications Deadline: Nov 4, 2020</a:t>
            </a:r>
          </a:p>
          <a:p>
            <a:pPr marL="466725" indent="-457200" fontAlgn="b">
              <a:lnSpc>
                <a:spcPct val="80000"/>
              </a:lnSpc>
              <a:spcAft>
                <a:spcPts val="0"/>
              </a:spcAft>
              <a:buFont typeface="+mj-lt"/>
              <a:buAutoNum type="arabicPeriod"/>
              <a:defRPr/>
            </a:pPr>
            <a:r>
              <a:rPr lang="en-US" sz="2400" dirty="0">
                <a:solidFill>
                  <a:srgbClr val="000000"/>
                </a:solidFill>
                <a:latin typeface="Arial Rounded MT Bold" pitchFamily="34" charset="0"/>
                <a:cs typeface="Arial" pitchFamily="34" charset="0"/>
              </a:rPr>
              <a:t>Appoint officers</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Sending WG drafts to SA Ballot</a:t>
            </a:r>
          </a:p>
        </p:txBody>
      </p:sp>
      <p:sp>
        <p:nvSpPr>
          <p:cNvPr id="5124" name="Text Box 4"/>
          <p:cNvSpPr txBox="1">
            <a:spLocks noChangeArrowheads="1"/>
          </p:cNvSpPr>
          <p:nvPr/>
        </p:nvSpPr>
        <p:spPr bwMode="auto">
          <a:xfrm>
            <a:off x="505346" y="17526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eaLnBrk="1" hangingPunct="1">
              <a:spcBef>
                <a:spcPts val="375"/>
              </a:spcBef>
              <a:buSzPct val="100000"/>
              <a:buFont typeface="Arial" panose="020B0604020202020204" pitchFamily="34" charset="0"/>
              <a:buChar char="•"/>
            </a:pPr>
            <a:r>
              <a:rPr lang="en-US" altLang="en-US" sz="2800" dirty="0">
                <a:solidFill>
                  <a:schemeClr val="tx1"/>
                </a:solidFill>
              </a:rPr>
              <a:t>Instructions in:</a:t>
            </a:r>
          </a:p>
          <a:p>
            <a:pPr marL="914400" lvl="1" indent="-457200" eaLnBrk="1" hangingPunct="1">
              <a:spcBef>
                <a:spcPts val="375"/>
              </a:spcBef>
              <a:buSzPct val="100000"/>
              <a:buFont typeface="Arial" panose="020B0604020202020204" pitchFamily="34" charset="0"/>
              <a:buChar char="•"/>
            </a:pPr>
            <a:r>
              <a:rPr lang="en-US" altLang="en-US" sz="2800" dirty="0">
                <a:solidFill>
                  <a:schemeClr val="tx1"/>
                </a:solidFill>
                <a:hlinkClick r:id="rId3"/>
              </a:rPr>
              <a:t>https://mentor.ieee.org/802.15/dcn/20/15-20-0280-00-0000-moving-drafts-to-sa-ballots.pptx</a:t>
            </a:r>
            <a:r>
              <a:rPr lang="en-US" altLang="en-US" sz="2800" dirty="0">
                <a:solidFill>
                  <a:schemeClr val="tx1"/>
                </a:solidFill>
              </a:rPr>
              <a:t> 	</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28018963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TG Motion</a:t>
            </a:r>
          </a:p>
        </p:txBody>
      </p:sp>
      <p:sp>
        <p:nvSpPr>
          <p:cNvPr id="5124" name="Text Box 4"/>
          <p:cNvSpPr txBox="1">
            <a:spLocks noChangeArrowheads="1"/>
          </p:cNvSpPr>
          <p:nvPr/>
        </p:nvSpPr>
        <p:spPr bwMode="auto">
          <a:xfrm>
            <a:off x="457200" y="890166"/>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TG SA Ballot Motion </a:t>
            </a:r>
          </a:p>
          <a:p>
            <a:endParaRPr lang="en-US" altLang="en-US" sz="2400" dirty="0">
              <a:solidFill>
                <a:srgbClr val="000000"/>
              </a:solidFill>
            </a:endParaRPr>
          </a:p>
          <a:p>
            <a:pPr marL="0" indent="0">
              <a:buNone/>
            </a:pPr>
            <a:r>
              <a:rPr lang="en-US" sz="2400" dirty="0">
                <a:solidFill>
                  <a:schemeClr val="tx1"/>
                </a:solidFill>
              </a:rPr>
              <a:t>Motion</a:t>
            </a:r>
          </a:p>
          <a:p>
            <a:r>
              <a:rPr lang="en-US" sz="2400" i="1" dirty="0">
                <a:solidFill>
                  <a:schemeClr val="tx1"/>
                </a:solidFill>
              </a:rPr>
              <a:t>802.15.4y has reviewed and approves the CSD [ec-18-0084-00-ACSD-802-15-4y]; and requests unconditional approval from the EC to submit P802.15.4y_D2 to Standards Association ballot.</a:t>
            </a:r>
            <a:endParaRPr lang="en-US" sz="2400" dirty="0">
              <a:solidFill>
                <a:schemeClr val="tx1"/>
              </a:solidFill>
            </a:endParaRPr>
          </a:p>
          <a:p>
            <a:endParaRPr lang="en-US" altLang="en-US" sz="2400" dirty="0">
              <a:solidFill>
                <a:srgbClr val="000000"/>
              </a:solidFill>
            </a:endParaRPr>
          </a:p>
          <a:p>
            <a:pPr lvl="2" eaLnBrk="1" hangingPunct="1">
              <a:spcBef>
                <a:spcPts val="375"/>
              </a:spcBef>
              <a:buSzPct val="100000"/>
            </a:pPr>
            <a:r>
              <a:rPr lang="en-US" altLang="en-US" sz="2000" dirty="0">
                <a:solidFill>
                  <a:srgbClr val="000000"/>
                </a:solidFill>
              </a:rPr>
              <a:t>Moved By:   Kunal Shah (</a:t>
            </a:r>
            <a:r>
              <a:rPr lang="en-US" altLang="en-US" sz="2000" dirty="0" err="1">
                <a:solidFill>
                  <a:srgbClr val="000000"/>
                </a:solidFill>
              </a:rPr>
              <a:t>Itron</a:t>
            </a:r>
            <a:r>
              <a:rPr lang="en-US" altLang="en-US" sz="2000" dirty="0">
                <a:solidFill>
                  <a:srgbClr val="000000"/>
                </a:solidFill>
              </a:rPr>
              <a:t>)</a:t>
            </a:r>
          </a:p>
          <a:p>
            <a:pPr lvl="2" eaLnBrk="1" hangingPunct="1">
              <a:spcBef>
                <a:spcPts val="375"/>
              </a:spcBef>
              <a:buSzPct val="100000"/>
            </a:pPr>
            <a:r>
              <a:rPr lang="en-US" altLang="en-US" sz="2000" dirty="0">
                <a:solidFill>
                  <a:srgbClr val="000000"/>
                </a:solidFill>
              </a:rPr>
              <a:t>Seconded By:   Gary </a:t>
            </a:r>
            <a:r>
              <a:rPr lang="en-US" altLang="en-US" sz="2000" dirty="0" err="1">
                <a:solidFill>
                  <a:srgbClr val="000000"/>
                </a:solidFill>
              </a:rPr>
              <a:t>Stuebing</a:t>
            </a:r>
            <a:r>
              <a:rPr lang="en-US" altLang="en-US" sz="2000" dirty="0">
                <a:solidFill>
                  <a:srgbClr val="000000"/>
                </a:solidFill>
              </a:rPr>
              <a:t> (Cisco)</a:t>
            </a:r>
          </a:p>
          <a:p>
            <a:pPr lvl="2" eaLnBrk="1" hangingPunct="1">
              <a:spcBef>
                <a:spcPts val="375"/>
              </a:spcBef>
              <a:buSzPct val="100000"/>
            </a:pPr>
            <a:r>
              <a:rPr lang="en-US" altLang="en-US" sz="2000" dirty="0">
                <a:solidFill>
                  <a:srgbClr val="000000"/>
                </a:solidFill>
              </a:rPr>
              <a:t>Motion passed unanimously</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207079936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WG Motion</a:t>
            </a:r>
          </a:p>
        </p:txBody>
      </p:sp>
      <p:sp>
        <p:nvSpPr>
          <p:cNvPr id="5124" name="Text Box 4"/>
          <p:cNvSpPr txBox="1">
            <a:spLocks noChangeArrowheads="1"/>
          </p:cNvSpPr>
          <p:nvPr/>
        </p:nvSpPr>
        <p:spPr bwMode="auto">
          <a:xfrm>
            <a:off x="457200" y="890166"/>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WG SA Ballot Motion </a:t>
            </a:r>
          </a:p>
          <a:p>
            <a:endParaRPr lang="en-US" altLang="en-US" sz="2400" dirty="0">
              <a:solidFill>
                <a:srgbClr val="000000"/>
              </a:solidFill>
            </a:endParaRPr>
          </a:p>
          <a:p>
            <a:pPr marL="0" indent="0">
              <a:buNone/>
            </a:pPr>
            <a:r>
              <a:rPr lang="en-US" sz="2400" dirty="0">
                <a:solidFill>
                  <a:schemeClr val="tx1"/>
                </a:solidFill>
              </a:rPr>
              <a:t>Motion</a:t>
            </a:r>
          </a:p>
          <a:p>
            <a:r>
              <a:rPr lang="en-US" sz="2400" i="1" dirty="0">
                <a:solidFill>
                  <a:schemeClr val="tx1"/>
                </a:solidFill>
              </a:rPr>
              <a:t>802.15 has reviewed and approves the CSD [ec-18-0084-00-ACSD-802-15-4y]; and requests unconditional approval from the EC to submit P802.15.4y_D2 to Standards Association ballot.</a:t>
            </a:r>
            <a:endParaRPr lang="en-US" sz="2400" dirty="0">
              <a:solidFill>
                <a:schemeClr val="tx1"/>
              </a:solidFill>
            </a:endParaRPr>
          </a:p>
          <a:p>
            <a:endParaRPr lang="en-US" altLang="en-US" sz="2400" dirty="0">
              <a:solidFill>
                <a:srgbClr val="000000"/>
              </a:solidFill>
            </a:endParaRPr>
          </a:p>
          <a:p>
            <a:pPr lvl="2" eaLnBrk="1" hangingPunct="1">
              <a:spcBef>
                <a:spcPts val="375"/>
              </a:spcBef>
              <a:buSzPct val="100000"/>
            </a:pPr>
            <a:r>
              <a:rPr lang="en-US" altLang="en-US" sz="2000" dirty="0">
                <a:solidFill>
                  <a:srgbClr val="000000"/>
                </a:solidFill>
              </a:rPr>
              <a:t>Moved By:  Don Sturek (</a:t>
            </a:r>
            <a:r>
              <a:rPr lang="en-US" altLang="en-US" sz="2000" dirty="0" err="1">
                <a:solidFill>
                  <a:srgbClr val="000000"/>
                </a:solidFill>
              </a:rPr>
              <a:t>Itron</a:t>
            </a:r>
            <a:r>
              <a:rPr lang="en-US" altLang="en-US" sz="2000" dirty="0">
                <a:solidFill>
                  <a:srgbClr val="000000"/>
                </a:solidFill>
              </a:rPr>
              <a:t>)</a:t>
            </a:r>
          </a:p>
          <a:p>
            <a:pPr lvl="2" eaLnBrk="1" hangingPunct="1">
              <a:spcBef>
                <a:spcPts val="375"/>
              </a:spcBef>
              <a:buSzPct val="100000"/>
            </a:pPr>
            <a:r>
              <a:rPr lang="en-US" altLang="en-US" sz="2000" dirty="0">
                <a:solidFill>
                  <a:srgbClr val="000000"/>
                </a:solidFill>
              </a:rPr>
              <a:t>Seconded By:  </a:t>
            </a:r>
            <a:r>
              <a:rPr lang="en-US" altLang="en-US" sz="2000" dirty="0" err="1">
                <a:solidFill>
                  <a:srgbClr val="000000"/>
                </a:solidFill>
              </a:rPr>
              <a:t>Tero</a:t>
            </a:r>
            <a:r>
              <a:rPr lang="en-US" altLang="en-US" sz="2000" dirty="0">
                <a:solidFill>
                  <a:srgbClr val="000000"/>
                </a:solidFill>
              </a:rPr>
              <a:t> </a:t>
            </a:r>
            <a:r>
              <a:rPr lang="en-US" altLang="en-US" sz="2000" dirty="0" err="1">
                <a:solidFill>
                  <a:srgbClr val="000000"/>
                </a:solidFill>
              </a:rPr>
              <a:t>Kivinen</a:t>
            </a:r>
            <a:r>
              <a:rPr lang="en-US" altLang="en-US" sz="2000" dirty="0">
                <a:solidFill>
                  <a:srgbClr val="000000"/>
                </a:solidFill>
              </a:rPr>
              <a:t> (self)</a:t>
            </a:r>
          </a:p>
          <a:p>
            <a:pPr lvl="2" eaLnBrk="1" hangingPunct="1">
              <a:spcBef>
                <a:spcPts val="375"/>
              </a:spcBef>
              <a:buSzPct val="100000"/>
            </a:pPr>
            <a:r>
              <a:rPr lang="en-US" altLang="en-US" sz="2000" dirty="0">
                <a:solidFill>
                  <a:srgbClr val="000000"/>
                </a:solidFill>
              </a:rPr>
              <a:t>Vote recorded via Direct Vote Live</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66111818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TG Motion</a:t>
            </a:r>
          </a:p>
        </p:txBody>
      </p:sp>
      <p:sp>
        <p:nvSpPr>
          <p:cNvPr id="5124" name="Text Box 4"/>
          <p:cNvSpPr txBox="1">
            <a:spLocks noChangeArrowheads="1"/>
          </p:cNvSpPr>
          <p:nvPr/>
        </p:nvSpPr>
        <p:spPr bwMode="auto">
          <a:xfrm>
            <a:off x="457200" y="890166"/>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TG CRG Motion </a:t>
            </a:r>
          </a:p>
          <a:p>
            <a:r>
              <a:rPr lang="en-US" altLang="en-US" sz="2400" i="1" dirty="0">
                <a:solidFill>
                  <a:schemeClr val="tx1"/>
                </a:solidFill>
              </a:rPr>
              <a:t>Move that </a:t>
            </a:r>
            <a:r>
              <a:rPr lang="en-US" sz="2400" i="1" dirty="0">
                <a:solidFill>
                  <a:schemeClr val="tx1"/>
                </a:solidFill>
              </a:rPr>
              <a:t>TG4y requests 802.15 WG </a:t>
            </a:r>
            <a:r>
              <a:rPr lang="en-US" altLang="en-US" sz="2400" i="1" dirty="0">
                <a:solidFill>
                  <a:schemeClr val="tx1"/>
                </a:solidFill>
              </a:rPr>
              <a:t>approve the formation of a Comment Resolution Group (CRG) </a:t>
            </a:r>
            <a:r>
              <a:rPr lang="en-US" sz="2400" i="1" dirty="0">
                <a:solidFill>
                  <a:schemeClr val="tx1"/>
                </a:solidFill>
              </a:rPr>
              <a:t>for the SA balloting of the P802.15.4y-D2 </a:t>
            </a:r>
            <a:r>
              <a:rPr lang="en-US" altLang="en-US" sz="2400" i="1" dirty="0">
                <a:solidFill>
                  <a:schemeClr val="tx1"/>
                </a:solidFill>
              </a:rPr>
              <a:t>with the following membership: </a:t>
            </a:r>
            <a:r>
              <a:rPr lang="en-US" sz="2400" i="1" dirty="0">
                <a:solidFill>
                  <a:schemeClr val="tx1"/>
                </a:solidFill>
              </a:rPr>
              <a:t>Don Sturek (As Chair), </a:t>
            </a:r>
            <a:r>
              <a:rPr lang="en-US" sz="2400" i="1" dirty="0" err="1">
                <a:solidFill>
                  <a:schemeClr val="tx1"/>
                </a:solidFill>
              </a:rPr>
              <a:t>Tero</a:t>
            </a:r>
            <a:r>
              <a:rPr lang="en-US" sz="2400" i="1" dirty="0">
                <a:solidFill>
                  <a:schemeClr val="tx1"/>
                </a:solidFill>
              </a:rPr>
              <a:t> </a:t>
            </a:r>
            <a:r>
              <a:rPr lang="en-US" sz="2400" i="1" dirty="0" err="1">
                <a:solidFill>
                  <a:schemeClr val="tx1"/>
                </a:solidFill>
              </a:rPr>
              <a:t>Kivinen</a:t>
            </a:r>
            <a:r>
              <a:rPr lang="en-US" sz="2400" i="1" dirty="0">
                <a:solidFill>
                  <a:schemeClr val="tx1"/>
                </a:solidFill>
              </a:rPr>
              <a:t>, Peter Yee, Ruben Salazar.</a:t>
            </a:r>
            <a:r>
              <a:rPr lang="en-US" altLang="en-US" sz="2400" i="1" dirty="0">
                <a:solidFill>
                  <a:schemeClr val="tx1"/>
                </a:solidFill>
              </a:rPr>
              <a:t> </a:t>
            </a:r>
            <a:r>
              <a:rPr lang="en-US" altLang="en-US" sz="2400" i="1" dirty="0">
                <a:solidFill>
                  <a:srgbClr val="000000"/>
                </a:solidFill>
              </a:rPr>
              <a:t>The 802.15.4y CRG is authorized to approve comment resolutions </a:t>
            </a:r>
            <a:r>
              <a:rPr lang="en-US" sz="2400" i="1" dirty="0">
                <a:solidFill>
                  <a:schemeClr val="tx1"/>
                </a:solidFill>
              </a:rPr>
              <a:t>and to approve the start of recirculation ballots of the revised draft on behalf of </a:t>
            </a:r>
            <a:r>
              <a:rPr lang="en-US" altLang="en-US" sz="2400" i="1" dirty="0">
                <a:solidFill>
                  <a:schemeClr val="tx1"/>
                </a:solidFill>
              </a:rPr>
              <a:t>802.15 </a:t>
            </a:r>
            <a:r>
              <a:rPr lang="en-US" altLang="en-US" sz="2400" i="1" dirty="0">
                <a:solidFill>
                  <a:srgbClr val="000000"/>
                </a:solidFill>
              </a:rPr>
              <a:t>WG. Comment resolution on ballots between sessions will be conducted via reflector email and via teleconferences announced to the reflector as per the LMSC 802 WG P&amp;P</a:t>
            </a:r>
          </a:p>
          <a:p>
            <a:endParaRPr lang="en-US" altLang="en-US" sz="2400" dirty="0">
              <a:solidFill>
                <a:srgbClr val="000000"/>
              </a:solidFill>
            </a:endParaRPr>
          </a:p>
          <a:p>
            <a:pPr lvl="2" eaLnBrk="1" hangingPunct="1">
              <a:spcBef>
                <a:spcPts val="375"/>
              </a:spcBef>
              <a:buSzPct val="100000"/>
            </a:pPr>
            <a:r>
              <a:rPr lang="en-US" altLang="en-US" sz="2000" dirty="0">
                <a:solidFill>
                  <a:srgbClr val="000000"/>
                </a:solidFill>
              </a:rPr>
              <a:t>Moved By:  Kunal Shah (</a:t>
            </a:r>
            <a:r>
              <a:rPr lang="en-US" altLang="en-US" sz="2000" dirty="0" err="1">
                <a:solidFill>
                  <a:srgbClr val="000000"/>
                </a:solidFill>
              </a:rPr>
              <a:t>Itron</a:t>
            </a:r>
            <a:r>
              <a:rPr lang="en-US" altLang="en-US" sz="2000" dirty="0">
                <a:solidFill>
                  <a:srgbClr val="000000"/>
                </a:solidFill>
              </a:rPr>
              <a:t>)</a:t>
            </a:r>
          </a:p>
          <a:p>
            <a:pPr lvl="2" eaLnBrk="1" hangingPunct="1">
              <a:spcBef>
                <a:spcPts val="375"/>
              </a:spcBef>
              <a:buSzPct val="100000"/>
            </a:pPr>
            <a:r>
              <a:rPr lang="en-US" altLang="en-US" sz="2000" dirty="0">
                <a:solidFill>
                  <a:srgbClr val="000000"/>
                </a:solidFill>
              </a:rPr>
              <a:t>Seconded By:   </a:t>
            </a:r>
            <a:r>
              <a:rPr lang="en-US" altLang="en-US" sz="2000" dirty="0" err="1">
                <a:solidFill>
                  <a:srgbClr val="000000"/>
                </a:solidFill>
              </a:rPr>
              <a:t>Tero</a:t>
            </a:r>
            <a:r>
              <a:rPr lang="en-US" altLang="en-US" sz="2000" dirty="0">
                <a:solidFill>
                  <a:srgbClr val="000000"/>
                </a:solidFill>
              </a:rPr>
              <a:t> </a:t>
            </a:r>
            <a:r>
              <a:rPr lang="en-US" altLang="en-US" sz="2000" dirty="0" err="1">
                <a:solidFill>
                  <a:srgbClr val="000000"/>
                </a:solidFill>
              </a:rPr>
              <a:t>Kivinen</a:t>
            </a:r>
            <a:r>
              <a:rPr lang="en-US" altLang="en-US" sz="2000" dirty="0">
                <a:solidFill>
                  <a:srgbClr val="000000"/>
                </a:solidFill>
              </a:rPr>
              <a:t> (self)</a:t>
            </a:r>
          </a:p>
          <a:p>
            <a:pPr lvl="2" eaLnBrk="1" hangingPunct="1">
              <a:spcBef>
                <a:spcPts val="375"/>
              </a:spcBef>
              <a:buSzPct val="100000"/>
            </a:pPr>
            <a:r>
              <a:rPr lang="en-US" altLang="en-US" sz="2000" dirty="0">
                <a:solidFill>
                  <a:srgbClr val="000000"/>
                </a:solidFill>
              </a:rPr>
              <a:t>Motion passed unanimously</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25334141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WG Motion</a:t>
            </a:r>
          </a:p>
        </p:txBody>
      </p:sp>
      <p:sp>
        <p:nvSpPr>
          <p:cNvPr id="5124" name="Text Box 4"/>
          <p:cNvSpPr txBox="1">
            <a:spLocks noChangeArrowheads="1"/>
          </p:cNvSpPr>
          <p:nvPr/>
        </p:nvSpPr>
        <p:spPr bwMode="auto">
          <a:xfrm>
            <a:off x="457200" y="890166"/>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WG CRG Motion </a:t>
            </a:r>
          </a:p>
          <a:p>
            <a:r>
              <a:rPr lang="en-US" altLang="en-US" sz="2400" i="1" dirty="0">
                <a:solidFill>
                  <a:schemeClr val="tx1"/>
                </a:solidFill>
              </a:rPr>
              <a:t>Move that </a:t>
            </a:r>
            <a:r>
              <a:rPr lang="en-US" sz="2400" i="1" dirty="0">
                <a:solidFill>
                  <a:schemeClr val="tx1"/>
                </a:solidFill>
              </a:rPr>
              <a:t>TG4y requests 802.15 WG </a:t>
            </a:r>
            <a:r>
              <a:rPr lang="en-US" altLang="en-US" sz="2400" i="1" dirty="0">
                <a:solidFill>
                  <a:schemeClr val="tx1"/>
                </a:solidFill>
              </a:rPr>
              <a:t>approve the formation of a Comment Resolution Group (CRG) </a:t>
            </a:r>
            <a:r>
              <a:rPr lang="en-US" sz="2400" i="1" dirty="0">
                <a:solidFill>
                  <a:schemeClr val="tx1"/>
                </a:solidFill>
              </a:rPr>
              <a:t>for the SA balloting of the P802.15.4y-D2 </a:t>
            </a:r>
            <a:r>
              <a:rPr lang="en-US" altLang="en-US" sz="2400" i="1" dirty="0">
                <a:solidFill>
                  <a:schemeClr val="tx1"/>
                </a:solidFill>
              </a:rPr>
              <a:t>with the following membership: </a:t>
            </a:r>
            <a:r>
              <a:rPr lang="en-US" sz="2400" i="1" dirty="0">
                <a:solidFill>
                  <a:schemeClr val="tx1"/>
                </a:solidFill>
              </a:rPr>
              <a:t>Don Sturek (As Chair), </a:t>
            </a:r>
            <a:r>
              <a:rPr lang="en-US" sz="2400" i="1" dirty="0" err="1">
                <a:solidFill>
                  <a:schemeClr val="tx1"/>
                </a:solidFill>
              </a:rPr>
              <a:t>Tero</a:t>
            </a:r>
            <a:r>
              <a:rPr lang="en-US" sz="2400" i="1" dirty="0">
                <a:solidFill>
                  <a:schemeClr val="tx1"/>
                </a:solidFill>
              </a:rPr>
              <a:t> </a:t>
            </a:r>
            <a:r>
              <a:rPr lang="en-US" sz="2400" i="1" dirty="0" err="1">
                <a:solidFill>
                  <a:schemeClr val="tx1"/>
                </a:solidFill>
              </a:rPr>
              <a:t>Kivinen</a:t>
            </a:r>
            <a:r>
              <a:rPr lang="en-US" sz="2400" i="1" dirty="0">
                <a:solidFill>
                  <a:schemeClr val="tx1"/>
                </a:solidFill>
              </a:rPr>
              <a:t>, Peter Yee, Ruben Salazar.</a:t>
            </a:r>
            <a:r>
              <a:rPr lang="en-US" altLang="en-US" sz="2400" i="1" dirty="0">
                <a:solidFill>
                  <a:schemeClr val="tx1"/>
                </a:solidFill>
              </a:rPr>
              <a:t> </a:t>
            </a:r>
            <a:r>
              <a:rPr lang="en-US" altLang="en-US" sz="2400" i="1" dirty="0">
                <a:solidFill>
                  <a:srgbClr val="000000"/>
                </a:solidFill>
              </a:rPr>
              <a:t>The 802.15.4y CRG is authorized to approve comment resolutions </a:t>
            </a:r>
            <a:r>
              <a:rPr lang="en-US" sz="2400" i="1" dirty="0">
                <a:solidFill>
                  <a:schemeClr val="tx1"/>
                </a:solidFill>
              </a:rPr>
              <a:t>and to approve the start of recirculation ballots of the revised draft on behalf of </a:t>
            </a:r>
            <a:r>
              <a:rPr lang="en-US" altLang="en-US" sz="2400" i="1" dirty="0">
                <a:solidFill>
                  <a:schemeClr val="tx1"/>
                </a:solidFill>
              </a:rPr>
              <a:t>802.15 </a:t>
            </a:r>
            <a:r>
              <a:rPr lang="en-US" altLang="en-US" sz="2400" i="1" dirty="0">
                <a:solidFill>
                  <a:srgbClr val="000000"/>
                </a:solidFill>
              </a:rPr>
              <a:t>WG. Comment resolution on ballots between sessions will be conducted via reflector email and via teleconferences announced to the reflector as per the LMSC 802 WG P&amp;P</a:t>
            </a:r>
          </a:p>
          <a:p>
            <a:endParaRPr lang="en-US" altLang="en-US" sz="2400" dirty="0">
              <a:solidFill>
                <a:srgbClr val="000000"/>
              </a:solidFill>
            </a:endParaRPr>
          </a:p>
          <a:p>
            <a:pPr lvl="2" eaLnBrk="1" hangingPunct="1">
              <a:spcBef>
                <a:spcPts val="375"/>
              </a:spcBef>
              <a:buSzPct val="100000"/>
            </a:pPr>
            <a:r>
              <a:rPr lang="en-US" altLang="en-US" sz="2000" dirty="0">
                <a:solidFill>
                  <a:srgbClr val="000000"/>
                </a:solidFill>
              </a:rPr>
              <a:t>Moved By:    Don Sturek (</a:t>
            </a:r>
            <a:r>
              <a:rPr lang="en-US" altLang="en-US" sz="2000" dirty="0" err="1">
                <a:solidFill>
                  <a:srgbClr val="000000"/>
                </a:solidFill>
              </a:rPr>
              <a:t>Itron</a:t>
            </a:r>
            <a:r>
              <a:rPr lang="en-US" altLang="en-US" sz="2000" dirty="0">
                <a:solidFill>
                  <a:srgbClr val="000000"/>
                </a:solidFill>
              </a:rPr>
              <a:t>)</a:t>
            </a:r>
          </a:p>
          <a:p>
            <a:pPr lvl="2" eaLnBrk="1" hangingPunct="1">
              <a:spcBef>
                <a:spcPts val="375"/>
              </a:spcBef>
              <a:buSzPct val="100000"/>
            </a:pPr>
            <a:r>
              <a:rPr lang="en-US" altLang="en-US" sz="2000" dirty="0">
                <a:solidFill>
                  <a:srgbClr val="000000"/>
                </a:solidFill>
              </a:rPr>
              <a:t>Seconded By:   </a:t>
            </a:r>
            <a:r>
              <a:rPr lang="en-US" altLang="en-US" sz="2000" dirty="0" err="1">
                <a:solidFill>
                  <a:srgbClr val="000000"/>
                </a:solidFill>
              </a:rPr>
              <a:t>Tero</a:t>
            </a:r>
            <a:r>
              <a:rPr lang="en-US" altLang="en-US" sz="2000" dirty="0">
                <a:solidFill>
                  <a:srgbClr val="000000"/>
                </a:solidFill>
              </a:rPr>
              <a:t> </a:t>
            </a:r>
            <a:r>
              <a:rPr lang="en-US" altLang="en-US" sz="2000" dirty="0" err="1">
                <a:solidFill>
                  <a:srgbClr val="000000"/>
                </a:solidFill>
              </a:rPr>
              <a:t>Kivinen</a:t>
            </a:r>
            <a:r>
              <a:rPr lang="en-US" altLang="en-US" sz="2000" dirty="0">
                <a:solidFill>
                  <a:srgbClr val="000000"/>
                </a:solidFill>
              </a:rPr>
              <a:t> (self)</a:t>
            </a:r>
          </a:p>
          <a:p>
            <a:pPr lvl="2" eaLnBrk="1" hangingPunct="1">
              <a:spcBef>
                <a:spcPts val="375"/>
              </a:spcBef>
              <a:buSzPct val="100000"/>
            </a:pPr>
            <a:r>
              <a:rPr lang="en-US" altLang="en-US" sz="2000" dirty="0">
                <a:solidFill>
                  <a:srgbClr val="000000"/>
                </a:solidFill>
              </a:rPr>
              <a:t>Results recorded via Direct Vote Live</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dirty="0"/>
              <a:t>Nov 2020</a:t>
            </a:r>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12028133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IEEE 802.15.7a Higher Rate and Longer Range OCC TG</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November 12, 2020</a:t>
            </a:r>
            <a:endParaRPr lang="ja-JP" altLang="ja-JP" dirty="0"/>
          </a:p>
        </p:txBody>
      </p:sp>
    </p:spTree>
    <p:extLst>
      <p:ext uri="{BB962C8B-B14F-4D97-AF65-F5344CB8AC3E}">
        <p14:creationId xmlns:p14="http://schemas.microsoft.com/office/powerpoint/2010/main" val="3912017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of the meeting</a:t>
            </a:r>
          </a:p>
        </p:txBody>
      </p:sp>
      <p:sp>
        <p:nvSpPr>
          <p:cNvPr id="7" name="Rectangle 3"/>
          <p:cNvSpPr>
            <a:spLocks noGrp="1" noChangeArrowheads="1"/>
          </p:cNvSpPr>
          <p:nvPr>
            <p:ph idx="1"/>
          </p:nvPr>
        </p:nvSpPr>
        <p:spPr>
          <a:xfrm>
            <a:off x="251520" y="1406136"/>
            <a:ext cx="8640960" cy="4539208"/>
          </a:xfrm>
          <a:ln/>
        </p:spPr>
        <p:txBody>
          <a:bodyPr>
            <a:normAutofit fontScale="85000" lnSpcReduction="10000"/>
          </a:bodyPr>
          <a:lstStyle/>
          <a:p>
            <a:pPr algn="just"/>
            <a:r>
              <a:rPr lang="en-US" altLang="ja-JP" sz="2800" dirty="0">
                <a:latin typeface="Times New Roman" panose="02020603050405020304" pitchFamily="18" charset="0"/>
                <a:cs typeface="Times New Roman" panose="02020603050405020304" pitchFamily="18" charset="0"/>
              </a:rPr>
              <a:t>3 Sessions (Mon., Tue., and Wed.)</a:t>
            </a:r>
          </a:p>
          <a:p>
            <a:pPr algn="just"/>
            <a:r>
              <a:rPr lang="en-US" altLang="ja-JP" sz="2800" dirty="0">
                <a:latin typeface="Times New Roman" panose="02020603050405020304" pitchFamily="18" charset="0"/>
                <a:cs typeface="Times New Roman" panose="02020603050405020304" pitchFamily="18" charset="0"/>
              </a:rPr>
              <a:t>Presentation on Call for Applications</a:t>
            </a:r>
          </a:p>
          <a:p>
            <a:pPr algn="just"/>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1</a:t>
            </a:r>
            <a:r>
              <a:rPr lang="en-US" altLang="ja-JP" sz="2800" baseline="30000" dirty="0">
                <a:latin typeface="Times New Roman" panose="02020603050405020304" pitchFamily="18" charset="0"/>
                <a:cs typeface="Times New Roman" panose="02020603050405020304" pitchFamily="18" charset="0"/>
              </a:rPr>
              <a:t>st</a:t>
            </a:r>
            <a:r>
              <a:rPr lang="en-US" altLang="ja-JP" sz="2800" dirty="0">
                <a:latin typeface="Times New Roman" panose="02020603050405020304" pitchFamily="18" charset="0"/>
                <a:cs typeface="Times New Roman" panose="02020603050405020304" pitchFamily="18" charset="0"/>
              </a:rPr>
              <a:t> Session (Monday 6pm):</a:t>
            </a:r>
          </a:p>
          <a:p>
            <a:pPr lvl="1" algn="just"/>
            <a:r>
              <a:rPr lang="en-US" altLang="ja-JP" sz="2400" dirty="0">
                <a:latin typeface="Times New Roman" panose="02020603050405020304" pitchFamily="18" charset="0"/>
                <a:cs typeface="Times New Roman" panose="02020603050405020304" pitchFamily="18" charset="0"/>
              </a:rPr>
              <a:t>Call for Contributions</a:t>
            </a:r>
          </a:p>
          <a:p>
            <a:pPr lvl="1" algn="just"/>
            <a:r>
              <a:rPr lang="en-US" altLang="ja-JP" sz="2400" dirty="0">
                <a:latin typeface="Times New Roman" panose="02020603050405020304" pitchFamily="18" charset="0"/>
                <a:cs typeface="Times New Roman" panose="02020603050405020304" pitchFamily="18" charset="0"/>
              </a:rPr>
              <a:t>Presentations (5 contributions)</a:t>
            </a:r>
          </a:p>
          <a:p>
            <a:pPr lvl="2" algn="just"/>
            <a:r>
              <a:rPr lang="en-US" altLang="ja-JP" sz="2000" dirty="0">
                <a:latin typeface="Times New Roman" panose="02020603050405020304" pitchFamily="18" charset="0"/>
                <a:cs typeface="Times New Roman" panose="02020603050405020304" pitchFamily="18" charset="0"/>
              </a:rPr>
              <a:t>The rolling shutter effect in the image sensor by changing frequencies from the transmitter (333-00)</a:t>
            </a:r>
          </a:p>
          <a:p>
            <a:pPr lvl="2" algn="just"/>
            <a:r>
              <a:rPr lang="en-US" altLang="ja-JP" sz="2000" dirty="0">
                <a:latin typeface="Times New Roman" panose="02020603050405020304" pitchFamily="18" charset="0"/>
                <a:cs typeface="Times New Roman" panose="02020603050405020304" pitchFamily="18" charset="0"/>
              </a:rPr>
              <a:t>PHY Mode Categorization for IEEE802.15.7a High Data Rate OCC TG (320-02)</a:t>
            </a:r>
          </a:p>
          <a:p>
            <a:pPr lvl="2" algn="just"/>
            <a:r>
              <a:rPr lang="en-US" altLang="ja-JP" sz="2000" dirty="0">
                <a:latin typeface="Times New Roman" panose="02020603050405020304" pitchFamily="18" charset="0"/>
                <a:cs typeface="Times New Roman" panose="02020603050405020304" pitchFamily="18" charset="0"/>
              </a:rPr>
              <a:t>MIMO-COOK scheme based enhancing performance of OCC system (331-00)</a:t>
            </a:r>
          </a:p>
          <a:p>
            <a:pPr lvl="2" algn="just"/>
            <a:r>
              <a:rPr lang="en-US" altLang="ja-JP" sz="2000" dirty="0">
                <a:latin typeface="Times New Roman" panose="02020603050405020304" pitchFamily="18" charset="0"/>
                <a:cs typeface="Times New Roman" panose="02020603050405020304" pitchFamily="18" charset="0"/>
              </a:rPr>
              <a:t>Optical camera communication based temperature and humidity monitoring system (334-00)</a:t>
            </a:r>
          </a:p>
          <a:p>
            <a:pPr lvl="2" algn="just"/>
            <a:r>
              <a:rPr lang="en-US" altLang="ja-JP" sz="2000" dirty="0" err="1">
                <a:latin typeface="Times New Roman" panose="02020603050405020304" pitchFamily="18" charset="0"/>
                <a:cs typeface="Times New Roman" panose="02020603050405020304" pitchFamily="18" charset="0"/>
              </a:rPr>
              <a:t>Realtime</a:t>
            </a:r>
            <a:r>
              <a:rPr lang="en-US" altLang="ja-JP" sz="2000" dirty="0">
                <a:latin typeface="Times New Roman" panose="02020603050405020304" pitchFamily="18" charset="0"/>
                <a:cs typeface="Times New Roman" panose="02020603050405020304" pitchFamily="18" charset="0"/>
              </a:rPr>
              <a:t> data collection using OCC devices for eHealth applications (332-00)</a:t>
            </a:r>
          </a:p>
          <a:p>
            <a:pPr algn="just"/>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12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of the meeting</a:t>
            </a:r>
          </a:p>
        </p:txBody>
      </p:sp>
      <p:sp>
        <p:nvSpPr>
          <p:cNvPr id="7" name="Rectangle 3"/>
          <p:cNvSpPr>
            <a:spLocks noGrp="1" noChangeArrowheads="1"/>
          </p:cNvSpPr>
          <p:nvPr>
            <p:ph idx="1"/>
          </p:nvPr>
        </p:nvSpPr>
        <p:spPr>
          <a:xfrm>
            <a:off x="251520" y="1406136"/>
            <a:ext cx="8640960" cy="4539208"/>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Session (Tuesday 6pm):</a:t>
            </a:r>
          </a:p>
          <a:p>
            <a:pPr lvl="1" algn="just"/>
            <a:r>
              <a:rPr lang="en-US" altLang="ja-JP" sz="2400" dirty="0">
                <a:latin typeface="Times New Roman" panose="02020603050405020304" pitchFamily="18" charset="0"/>
                <a:cs typeface="Times New Roman" panose="02020603050405020304" pitchFamily="18" charset="0"/>
              </a:rPr>
              <a:t>Presentations (5 contributions)</a:t>
            </a:r>
          </a:p>
          <a:p>
            <a:pPr lvl="2" algn="just"/>
            <a:r>
              <a:rPr lang="en-US" altLang="ja-JP" sz="2000" dirty="0">
                <a:latin typeface="Times New Roman" panose="02020603050405020304" pitchFamily="18" charset="0"/>
                <a:cs typeface="Times New Roman" panose="02020603050405020304" pitchFamily="18" charset="0"/>
              </a:rPr>
              <a:t> Potential of OCC for high speed V2V system (344-00)</a:t>
            </a:r>
          </a:p>
          <a:p>
            <a:pPr lvl="2" algn="just"/>
            <a:r>
              <a:rPr lang="en-US" altLang="ja-JP" sz="2000" dirty="0">
                <a:latin typeface="Times New Roman" panose="02020603050405020304" pitchFamily="18" charset="0"/>
                <a:cs typeface="Times New Roman" panose="02020603050405020304" pitchFamily="18" charset="0"/>
              </a:rPr>
              <a:t> Requirements and challenges regarding OCC-based vehicular data transmission (346-00)</a:t>
            </a:r>
          </a:p>
          <a:p>
            <a:pPr lvl="2" algn="just"/>
            <a:r>
              <a:rPr lang="en-US" altLang="ja-JP" sz="2000" dirty="0">
                <a:latin typeface="Times New Roman" panose="02020603050405020304" pitchFamily="18" charset="0"/>
                <a:cs typeface="Times New Roman" panose="02020603050405020304" pitchFamily="18" charset="0"/>
              </a:rPr>
              <a:t>Potential of Neural Network for Optical Camera Communication system (345-00)</a:t>
            </a:r>
          </a:p>
          <a:p>
            <a:pPr lvl="2" algn="just"/>
            <a:r>
              <a:rPr lang="en-US" altLang="ja-JP" sz="2000" dirty="0">
                <a:latin typeface="Times New Roman" panose="02020603050405020304" pitchFamily="18" charset="0"/>
                <a:cs typeface="Times New Roman" panose="02020603050405020304" pitchFamily="18" charset="0"/>
              </a:rPr>
              <a:t>New packet architecture for hybrid OCC-</a:t>
            </a:r>
            <a:r>
              <a:rPr lang="en-US" altLang="ja-JP" sz="2000" dirty="0" err="1">
                <a:latin typeface="Times New Roman" panose="02020603050405020304" pitchFamily="18" charset="0"/>
                <a:cs typeface="Times New Roman" panose="02020603050405020304" pitchFamily="18" charset="0"/>
              </a:rPr>
              <a:t>LiFi</a:t>
            </a:r>
            <a:r>
              <a:rPr lang="en-US" altLang="ja-JP" sz="2000" dirty="0">
                <a:latin typeface="Times New Roman" panose="02020603050405020304" pitchFamily="18" charset="0"/>
                <a:cs typeface="Times New Roman" panose="02020603050405020304" pitchFamily="18" charset="0"/>
              </a:rPr>
              <a:t> system for indoor communications (347-00)</a:t>
            </a:r>
          </a:p>
          <a:p>
            <a:pPr lvl="2" algn="just"/>
            <a:r>
              <a:rPr lang="en-US" altLang="ja-JP" sz="2000" dirty="0">
                <a:latin typeface="Times New Roman" panose="02020603050405020304" pitchFamily="18" charset="0"/>
                <a:cs typeface="Times New Roman" panose="02020603050405020304" pitchFamily="18" charset="0"/>
              </a:rPr>
              <a:t>High Mobility V2X PHY Functional Requirements for High Data Rate OCC (335-01)</a:t>
            </a:r>
          </a:p>
        </p:txBody>
      </p:sp>
    </p:spTree>
    <p:extLst>
      <p:ext uri="{BB962C8B-B14F-4D97-AF65-F5344CB8AC3E}">
        <p14:creationId xmlns:p14="http://schemas.microsoft.com/office/powerpoint/2010/main" val="4008794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51520" y="1219200"/>
            <a:ext cx="8640960" cy="4953000"/>
          </a:xfrm>
          <a:ln/>
        </p:spPr>
        <p:txBody>
          <a:bodyPr>
            <a:normAutofit fontScale="85000" lnSpcReduction="20000"/>
          </a:bodyPr>
          <a:lstStyle/>
          <a:p>
            <a:pPr algn="just"/>
            <a:r>
              <a:rPr lang="en-US" altLang="ja-JP" sz="2800" dirty="0">
                <a:latin typeface="Times New Roman" panose="02020603050405020304" pitchFamily="18" charset="0"/>
                <a:cs typeface="Times New Roman" panose="02020603050405020304" pitchFamily="18" charset="0"/>
              </a:rPr>
              <a:t>3</a:t>
            </a:r>
            <a:r>
              <a:rPr lang="en-US" altLang="ja-JP" sz="2800" baseline="30000" dirty="0">
                <a:latin typeface="Times New Roman" panose="02020603050405020304" pitchFamily="18" charset="0"/>
                <a:cs typeface="Times New Roman" panose="02020603050405020304" pitchFamily="18" charset="0"/>
              </a:rPr>
              <a:t>rd</a:t>
            </a:r>
            <a:r>
              <a:rPr lang="en-US" altLang="ja-JP" sz="2800" dirty="0">
                <a:latin typeface="Times New Roman" panose="02020603050405020304" pitchFamily="18" charset="0"/>
                <a:cs typeface="Times New Roman" panose="02020603050405020304" pitchFamily="18" charset="0"/>
              </a:rPr>
              <a:t> Session (Wed. 6pm): </a:t>
            </a:r>
          </a:p>
          <a:p>
            <a:pPr lvl="1" algn="just"/>
            <a:r>
              <a:rPr lang="en-US" altLang="ja-JP" sz="2400" dirty="0">
                <a:latin typeface="Times New Roman" panose="02020603050405020304" pitchFamily="18" charset="0"/>
                <a:cs typeface="Times New Roman" panose="02020603050405020304" pitchFamily="18" charset="0"/>
              </a:rPr>
              <a:t>Presentations (4 contributions)</a:t>
            </a:r>
          </a:p>
          <a:p>
            <a:pPr lvl="2" algn="just"/>
            <a:r>
              <a:rPr lang="en-US" altLang="ja-JP" sz="2000" dirty="0">
                <a:latin typeface="Times New Roman" panose="02020603050405020304" pitchFamily="18" charset="0"/>
                <a:cs typeface="Times New Roman" panose="02020603050405020304" pitchFamily="18" charset="0"/>
              </a:rPr>
              <a:t>Monitoring management for e-Health purposes using OCC Technique (355-00).</a:t>
            </a:r>
          </a:p>
          <a:p>
            <a:pPr lvl="2" algn="just"/>
            <a:r>
              <a:rPr lang="en-US" altLang="ja-JP" sz="2000" dirty="0">
                <a:latin typeface="Times New Roman" panose="02020603050405020304" pitchFamily="18" charset="0"/>
                <a:cs typeface="Times New Roman" panose="02020603050405020304" pitchFamily="18" charset="0"/>
              </a:rPr>
              <a:t>Vehicular localization scheme based on optical camera communication (OCC) using single camera (356-00).</a:t>
            </a:r>
          </a:p>
          <a:p>
            <a:pPr lvl="2" algn="just"/>
            <a:r>
              <a:rPr lang="en-US" altLang="ja-JP" sz="2000" dirty="0">
                <a:latin typeface="Times New Roman" panose="02020603050405020304" pitchFamily="18" charset="0"/>
                <a:cs typeface="Times New Roman" panose="02020603050405020304" pitchFamily="18" charset="0"/>
              </a:rPr>
              <a:t>Promising Solution for vehicle communication using Optical Camera Communication (354-01).</a:t>
            </a:r>
          </a:p>
          <a:p>
            <a:pPr lvl="2" algn="just"/>
            <a:r>
              <a:rPr lang="en-US" altLang="ja-JP" sz="2000" dirty="0">
                <a:latin typeface="Times New Roman" panose="02020603050405020304" pitchFamily="18" charset="0"/>
                <a:cs typeface="Times New Roman" panose="02020603050405020304" pitchFamily="18" charset="0"/>
              </a:rPr>
              <a:t>AI based channel estimation for vehicular optical camera communication (OCC) system (357-00).</a:t>
            </a:r>
          </a:p>
          <a:p>
            <a:pPr lvl="1" algn="just"/>
            <a:r>
              <a:rPr lang="en-US" altLang="ja-JP" sz="2400" dirty="0">
                <a:latin typeface="Times New Roman" panose="02020603050405020304" pitchFamily="18" charset="0"/>
                <a:cs typeface="Times New Roman" panose="02020603050405020304" pitchFamily="18" charset="0"/>
              </a:rPr>
              <a:t>Affirmation of new officers for IEEE 802.15.7a TG</a:t>
            </a:r>
          </a:p>
          <a:p>
            <a:pPr lvl="2" algn="just"/>
            <a:r>
              <a:rPr lang="en-US" altLang="ja-JP" sz="2000" dirty="0">
                <a:latin typeface="Times New Roman" panose="02020603050405020304" pitchFamily="18" charset="0"/>
                <a:cs typeface="Times New Roman" panose="02020603050405020304" pitchFamily="18" charset="0"/>
              </a:rPr>
              <a:t>Chairman: </a:t>
            </a:r>
            <a:r>
              <a:rPr lang="en-US" altLang="ja-JP" sz="2000" dirty="0" err="1">
                <a:latin typeface="Times New Roman" panose="02020603050405020304" pitchFamily="18" charset="0"/>
                <a:cs typeface="Times New Roman" panose="02020603050405020304" pitchFamily="18" charset="0"/>
              </a:rPr>
              <a:t>Yeong</a:t>
            </a:r>
            <a:r>
              <a:rPr lang="en-US" altLang="ja-JP" sz="2000" dirty="0">
                <a:latin typeface="Times New Roman" panose="02020603050405020304" pitchFamily="18" charset="0"/>
                <a:cs typeface="Times New Roman" panose="02020603050405020304" pitchFamily="18" charset="0"/>
              </a:rPr>
              <a:t> Min Jang (</a:t>
            </a:r>
            <a:r>
              <a:rPr lang="en-US" altLang="ja-JP" sz="2000" dirty="0" err="1">
                <a:latin typeface="Times New Roman" panose="02020603050405020304" pitchFamily="18" charset="0"/>
                <a:cs typeface="Times New Roman" panose="02020603050405020304" pitchFamily="18" charset="0"/>
              </a:rPr>
              <a:t>Kookmin</a:t>
            </a:r>
            <a:r>
              <a:rPr lang="en-US" altLang="ja-JP" sz="2000" dirty="0">
                <a:latin typeface="Times New Roman" panose="02020603050405020304" pitchFamily="18" charset="0"/>
                <a:cs typeface="Times New Roman" panose="02020603050405020304" pitchFamily="18" charset="0"/>
              </a:rPr>
              <a:t> University)</a:t>
            </a:r>
          </a:p>
          <a:p>
            <a:pPr lvl="2" algn="just"/>
            <a:r>
              <a:rPr lang="en-US" altLang="ja-JP" sz="2000" dirty="0">
                <a:latin typeface="Times New Roman" panose="02020603050405020304" pitchFamily="18" charset="0"/>
                <a:cs typeface="Times New Roman" panose="02020603050405020304" pitchFamily="18" charset="0"/>
              </a:rPr>
              <a:t>Vice Chairman: </a:t>
            </a:r>
            <a:r>
              <a:rPr lang="en-US" altLang="ja-JP" sz="2000" dirty="0" err="1">
                <a:latin typeface="Times New Roman" panose="02020603050405020304" pitchFamily="18" charset="0"/>
                <a:cs typeface="Times New Roman" panose="02020603050405020304" pitchFamily="18" charset="0"/>
              </a:rPr>
              <a:t>Sangsung</a:t>
            </a:r>
            <a:r>
              <a:rPr lang="en-US" altLang="ja-JP" sz="2000" dirty="0">
                <a:latin typeface="Times New Roman" panose="02020603050405020304" pitchFamily="18" charset="0"/>
                <a:cs typeface="Times New Roman" panose="02020603050405020304" pitchFamily="18" charset="0"/>
              </a:rPr>
              <a:t> Choi</a:t>
            </a:r>
          </a:p>
          <a:p>
            <a:pPr lvl="2" algn="just"/>
            <a:r>
              <a:rPr lang="en-US" altLang="ja-JP" sz="2000" dirty="0">
                <a:latin typeface="Times New Roman" panose="02020603050405020304" pitchFamily="18" charset="0"/>
                <a:cs typeface="Times New Roman" panose="02020603050405020304" pitchFamily="18" charset="0"/>
              </a:rPr>
              <a:t>Chief Technical Editor:  TBD</a:t>
            </a:r>
          </a:p>
          <a:p>
            <a:pPr lvl="2" algn="just"/>
            <a:r>
              <a:rPr lang="en-US" altLang="ja-JP" sz="2000" dirty="0">
                <a:latin typeface="Times New Roman" panose="02020603050405020304" pitchFamily="18" charset="0"/>
                <a:cs typeface="Times New Roman" panose="02020603050405020304" pitchFamily="18" charset="0"/>
              </a:rPr>
              <a:t>Technical Editor: TBD</a:t>
            </a:r>
          </a:p>
          <a:p>
            <a:pPr lvl="2" algn="just"/>
            <a:r>
              <a:rPr lang="en-US" altLang="ja-JP" sz="2000" dirty="0">
                <a:latin typeface="Times New Roman" panose="02020603050405020304" pitchFamily="18" charset="0"/>
                <a:cs typeface="Times New Roman" panose="02020603050405020304" pitchFamily="18" charset="0"/>
              </a:rPr>
              <a:t>Secretaries: </a:t>
            </a:r>
            <a:r>
              <a:rPr lang="en-US" altLang="ja-JP" sz="2000" dirty="0" err="1">
                <a:latin typeface="Times New Roman" panose="02020603050405020304" pitchFamily="18" charset="0"/>
                <a:cs typeface="Times New Roman" panose="02020603050405020304" pitchFamily="18" charset="0"/>
              </a:rPr>
              <a:t>Vinayagam</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Mariappan</a:t>
            </a:r>
            <a:r>
              <a:rPr lang="en-US" altLang="ja-JP" sz="2000" dirty="0">
                <a:latin typeface="Times New Roman" panose="02020603050405020304" pitchFamily="18" charset="0"/>
                <a:cs typeface="Times New Roman" panose="02020603050405020304" pitchFamily="18" charset="0"/>
              </a:rPr>
              <a:t>, TBD</a:t>
            </a:r>
          </a:p>
          <a:p>
            <a:pPr lvl="1" algn="just"/>
            <a:r>
              <a:rPr lang="en-US" altLang="ja-JP" sz="2400" dirty="0">
                <a:latin typeface="Times New Roman" panose="02020603050405020304" pitchFamily="18" charset="0"/>
                <a:cs typeface="Times New Roman" panose="02020603050405020304" pitchFamily="18" charset="0"/>
              </a:rPr>
              <a:t>Updating 15.7a Web Page (https://www.ieee802.org/15/pub/TG7a.html)</a:t>
            </a:r>
          </a:p>
          <a:p>
            <a:pPr lvl="1" algn="just"/>
            <a:r>
              <a:rPr lang="en-US" altLang="ja-JP" sz="2400" dirty="0">
                <a:latin typeface="Times New Roman" panose="02020603050405020304" pitchFamily="18" charset="0"/>
                <a:cs typeface="Times New Roman" panose="02020603050405020304" pitchFamily="18" charset="0"/>
              </a:rPr>
              <a:t>Plan for January meeting</a:t>
            </a:r>
          </a:p>
        </p:txBody>
      </p:sp>
    </p:spTree>
    <p:extLst>
      <p:ext uri="{BB962C8B-B14F-4D97-AF65-F5344CB8AC3E}">
        <p14:creationId xmlns:p14="http://schemas.microsoft.com/office/powerpoint/2010/main" val="1386704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January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1406136"/>
            <a:ext cx="8640960" cy="4539208"/>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3 slots (AM1 on Mon., Tue., and Wed.)</a:t>
            </a:r>
            <a:endParaRPr lang="en-US" altLang="ko-KR" sz="2800" dirty="0">
              <a:latin typeface="Times New Roman" panose="02020603050405020304" pitchFamily="18" charset="0"/>
              <a:ea typeface="굴림" pitchFamily="34" charset="-127"/>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Presentation on Call for Applications</a:t>
            </a:r>
          </a:p>
          <a:p>
            <a:pPr lvl="1" algn="just"/>
            <a:r>
              <a:rPr lang="en-US" altLang="ja-JP" sz="2400" dirty="0">
                <a:latin typeface="Times New Roman" panose="02020603050405020304" pitchFamily="18" charset="0"/>
                <a:cs typeface="Times New Roman" panose="02020603050405020304" pitchFamily="18" charset="0"/>
              </a:rPr>
              <a:t>Extended deadline: Jan. 6, 2021</a:t>
            </a:r>
          </a:p>
          <a:p>
            <a:pPr lvl="1"/>
            <a:r>
              <a:rPr lang="en-US" altLang="ja-JP" sz="2400" dirty="0">
                <a:latin typeface="Times New Roman" panose="02020603050405020304" pitchFamily="18" charset="0"/>
                <a:cs typeface="Times New Roman" panose="02020603050405020304" pitchFamily="18" charset="0"/>
              </a:rPr>
              <a:t>Upload the documents at https://mentor.ieee.org/802.15/documents and informing to the Chairman</a:t>
            </a:r>
          </a:p>
        </p:txBody>
      </p:sp>
    </p:spTree>
    <p:extLst>
      <p:ext uri="{BB962C8B-B14F-4D97-AF65-F5344CB8AC3E}">
        <p14:creationId xmlns:p14="http://schemas.microsoft.com/office/powerpoint/2010/main" val="294030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2020</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4</a:t>
            </a:fld>
            <a:endParaRPr lang="en-US" sz="1200"/>
          </a:p>
        </p:txBody>
      </p:sp>
      <p:sp>
        <p:nvSpPr>
          <p:cNvPr id="5125" name="Rectangle 4"/>
          <p:cNvSpPr>
            <a:spLocks noGrp="1" noChangeArrowheads="1"/>
          </p:cNvSpPr>
          <p:nvPr>
            <p:ph type="title"/>
          </p:nvPr>
        </p:nvSpPr>
        <p:spPr>
          <a:xfrm>
            <a:off x="661851" y="593725"/>
            <a:ext cx="7772400" cy="701675"/>
          </a:xfrm>
        </p:spPr>
        <p:txBody>
          <a:bodyPr/>
          <a:lstStyle/>
          <a:p>
            <a:pPr>
              <a:defRPr/>
            </a:pPr>
            <a:r>
              <a:rPr lang="en-US" sz="3200" dirty="0"/>
              <a:t>Session Objectives Nov 2-12, 2020</a:t>
            </a:r>
          </a:p>
        </p:txBody>
      </p:sp>
      <p:sp>
        <p:nvSpPr>
          <p:cNvPr id="5126" name="Rectangle 3"/>
          <p:cNvSpPr>
            <a:spLocks noGrp="1" noChangeArrowheads="1"/>
          </p:cNvSpPr>
          <p:nvPr>
            <p:ph type="body" sz="half" idx="1"/>
          </p:nvPr>
        </p:nvSpPr>
        <p:spPr>
          <a:xfrm>
            <a:off x="280850" y="1124903"/>
            <a:ext cx="8863149" cy="5275897"/>
          </a:xfrm>
        </p:spPr>
        <p:txBody>
          <a:bodyPr/>
          <a:lstStyle/>
          <a:p>
            <a:pPr marL="0" indent="0" fontAlgn="b">
              <a:spcBef>
                <a:spcPts val="0"/>
              </a:spcBef>
              <a:buFontTx/>
              <a:buNone/>
              <a:defRPr/>
            </a:pPr>
            <a:endParaRPr lang="en-US" sz="800" dirty="0">
              <a:latin typeface="Arial Rounded MT Bold" pitchFamily="34" charset="0"/>
              <a:cs typeface="Arial" charset="0"/>
            </a:endParaRPr>
          </a:p>
          <a:p>
            <a:pPr marL="0" indent="0" fontAlgn="b">
              <a:spcBef>
                <a:spcPts val="0"/>
              </a:spcBef>
              <a:buFontTx/>
              <a:buNone/>
              <a:defRPr/>
            </a:pPr>
            <a:r>
              <a:rPr lang="en-US" sz="2400" dirty="0">
                <a:latin typeface="Arial Rounded MT Bold" pitchFamily="34" charset="0"/>
                <a:cs typeface="Arial" charset="0"/>
              </a:rPr>
              <a:t>TASK GROUP-9ma 15.9 Revision 1</a:t>
            </a:r>
          </a:p>
          <a:p>
            <a:pPr marL="739775" lvl="2" indent="-406400" fontAlgn="b">
              <a:spcBef>
                <a:spcPts val="0"/>
              </a:spcBef>
              <a:buFont typeface="Times New Roman" pitchFamily="18" charset="0"/>
              <a:buAutoNum type="arabicPeriod"/>
              <a:defRPr/>
            </a:pPr>
            <a:r>
              <a:rPr lang="en-US" sz="2200" dirty="0">
                <a:latin typeface="Arial Rounded MT Bold" pitchFamily="34" charset="0"/>
                <a:cs typeface="Arial" charset="0"/>
              </a:rPr>
              <a:t>Finnish comment resolution and hopefully get draft ready for SA Ballot</a:t>
            </a:r>
          </a:p>
          <a:p>
            <a:pPr marL="0" lvl="1" indent="0" fontAlgn="b">
              <a:spcBef>
                <a:spcPts val="0"/>
              </a:spcBef>
              <a:buNone/>
              <a:defRPr/>
            </a:pPr>
            <a:r>
              <a:rPr lang="en-US" sz="2600" dirty="0">
                <a:latin typeface="Arial Rounded MT Bold" pitchFamily="34" charset="0"/>
                <a:ea typeface="ＭＳ Ｐゴシック" pitchFamily="34" charset="-128"/>
                <a:cs typeface="Times New Roman" pitchFamily="18" charset="0"/>
              </a:rPr>
              <a:t>TASK GROUP 12 -15.4 Upper Layer Interface (ULI)</a:t>
            </a:r>
            <a:r>
              <a:rPr lang="en-US" dirty="0">
                <a:solidFill>
                  <a:srgbClr val="000000"/>
                </a:solidFill>
                <a:latin typeface="Arial Rounded MT Bold" pitchFamily="34" charset="0"/>
                <a:ea typeface="ＭＳ Ｐゴシック" pitchFamily="34" charset="-128"/>
                <a:cs typeface="Arial" pitchFamily="34" charset="0"/>
              </a:rPr>
              <a:t> </a:t>
            </a:r>
          </a:p>
          <a:p>
            <a:pPr marL="803275" indent="-338138" fontAlgn="b">
              <a:lnSpc>
                <a:spcPct val="80000"/>
              </a:lnSpc>
              <a:spcAft>
                <a:spcPts val="600"/>
              </a:spcAft>
              <a:buFont typeface="Arial" panose="020B0604020202020204" pitchFamily="34" charset="0"/>
              <a:buChar char="•"/>
              <a:defRPr/>
            </a:pPr>
            <a:r>
              <a:rPr lang="en-US" sz="2200" dirty="0">
                <a:solidFill>
                  <a:srgbClr val="000000"/>
                </a:solidFill>
                <a:latin typeface="Arial Rounded MT Bold" pitchFamily="34" charset="0"/>
                <a:ea typeface="ＭＳ Ｐゴシック" pitchFamily="34" charset="-128"/>
                <a:cs typeface="Arial" pitchFamily="34" charset="0"/>
              </a:rPr>
              <a:t>(Not meeting this session)</a:t>
            </a:r>
            <a:endParaRPr lang="en-US" sz="2200" dirty="0">
              <a:latin typeface="Arial Rounded MT Bold" pitchFamily="34" charset="0"/>
              <a:ea typeface="ＭＳ Ｐゴシック" pitchFamily="34" charset="-128"/>
              <a:cs typeface="Times New Roman" pitchFamily="18" charset="0"/>
            </a:endParaRPr>
          </a:p>
          <a:p>
            <a:pPr marL="0" indent="0" fontAlgn="b">
              <a:lnSpc>
                <a:spcPct val="80000"/>
              </a:lnSpc>
              <a:buFontTx/>
              <a:buNone/>
              <a:defRPr/>
            </a:pPr>
            <a:r>
              <a:rPr lang="en-US" sz="2400" dirty="0">
                <a:latin typeface="Arial Rounded MT Bold" pitchFamily="34" charset="0"/>
                <a:ea typeface="ＭＳ Ｐゴシック" pitchFamily="34" charset="-128"/>
                <a:cs typeface="Times New Roman" pitchFamily="18" charset="0"/>
              </a:rPr>
              <a:t>TASK GROUP 13 –Multi Gigabit/sec OWC</a:t>
            </a:r>
          </a:p>
          <a:p>
            <a:pPr marL="742950" lvl="2" indent="-400050" fontAlgn="b">
              <a:spcBef>
                <a:spcPct val="0"/>
              </a:spcBef>
              <a:spcAft>
                <a:spcPts val="3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Complete comment resolution in CRG</a:t>
            </a:r>
          </a:p>
          <a:p>
            <a:pPr marL="742950" lvl="2" indent="-400050" fontAlgn="b">
              <a:spcBef>
                <a:spcPct val="0"/>
              </a:spcBef>
              <a:spcAft>
                <a:spcPts val="3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Work all comments from WG and MEC into D4.0</a:t>
            </a:r>
          </a:p>
          <a:p>
            <a:pPr marL="742950" lvl="2" indent="-400050" fontAlgn="b">
              <a:spcBef>
                <a:spcPct val="0"/>
              </a:spcBef>
              <a:spcAft>
                <a:spcPts val="6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Start recirculation</a:t>
            </a:r>
          </a:p>
          <a:p>
            <a:pPr marL="742950" lvl="2" indent="-400050" fontAlgn="b">
              <a:spcBef>
                <a:spcPct val="0"/>
              </a:spcBef>
              <a:spcAft>
                <a:spcPts val="6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Move draft to the SA ballot if ready</a:t>
            </a:r>
          </a:p>
          <a:p>
            <a:pPr marL="0" indent="0" fontAlgn="b">
              <a:lnSpc>
                <a:spcPct val="80000"/>
              </a:lnSpc>
              <a:buFontTx/>
              <a:buNone/>
              <a:defRPr/>
            </a:pPr>
            <a:r>
              <a:rPr lang="en-US" sz="2400" dirty="0">
                <a:latin typeface="Arial Rounded MT Bold" pitchFamily="34" charset="0"/>
                <a:ea typeface="ＭＳ Ｐゴシック" pitchFamily="34" charset="-128"/>
                <a:cs typeface="Times New Roman" pitchFamily="18" charset="0"/>
              </a:rPr>
              <a:t>TASK GROUP 16t –Licensed Narrowband</a:t>
            </a:r>
          </a:p>
          <a:p>
            <a:pPr marL="803275" indent="-454025" fontAlgn="b">
              <a:lnSpc>
                <a:spcPct val="80000"/>
              </a:lnSpc>
              <a:buFont typeface="+mj-lt"/>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Discuss any comments on PAR and CSD</a:t>
            </a:r>
          </a:p>
          <a:p>
            <a:pPr marL="803275" indent="-454025" fontAlgn="b">
              <a:lnSpc>
                <a:spcPct val="80000"/>
              </a:lnSpc>
              <a:buFont typeface="+mj-lt"/>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Work on systems requirement document</a:t>
            </a:r>
            <a:endParaRPr lang="en-US" sz="2200" dirty="0">
              <a:latin typeface="Arial Rounded MT Bold" pitchFamily="34" charset="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273600"/>
            <a:ext cx="8225280" cy="1140840"/>
          </a:xfrm>
          <a:prstGeom prst="rect">
            <a:avLst/>
          </a:prstGeom>
          <a:noFill/>
          <a:ln>
            <a:noFill/>
          </a:ln>
        </p:spPr>
        <p:style>
          <a:lnRef idx="0">
            <a:scrgbClr r="0" g="0" b="0"/>
          </a:lnRef>
          <a:fillRef idx="0">
            <a:scrgbClr r="0" g="0" b="0"/>
          </a:fillRef>
          <a:effectRef idx="0">
            <a:scrgbClr r="0" g="0" b="0"/>
          </a:effectRef>
          <a:fontRef idx="minor"/>
        </p:style>
      </p:sp>
      <p:sp>
        <p:nvSpPr>
          <p:cNvPr id="186" name="CustomShape 2"/>
          <p:cNvSpPr/>
          <p:nvPr/>
        </p:nvSpPr>
        <p:spPr>
          <a:xfrm>
            <a:off x="457200" y="2617560"/>
            <a:ext cx="8225280" cy="1949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3200" b="0" strike="noStrike" spc="-1">
                <a:solidFill>
                  <a:srgbClr val="000000"/>
                </a:solidFill>
                <a:latin typeface="Arial"/>
                <a:ea typeface="DejaVu Sans"/>
              </a:rPr>
              <a:t>Closing report for TG 9ma</a:t>
            </a:r>
            <a:endParaRPr lang="fi-FI" sz="3200" b="0" strike="noStrike" spc="-1">
              <a:latin typeface="Arial"/>
            </a:endParaRPr>
          </a:p>
          <a:p>
            <a:pPr algn="ctr">
              <a:lnSpc>
                <a:spcPct val="100000"/>
              </a:lnSpc>
            </a:pPr>
            <a:endParaRPr lang="fi-FI" sz="3200" b="0" strike="noStrike" spc="-1">
              <a:latin typeface="Arial"/>
            </a:endParaRPr>
          </a:p>
          <a:p>
            <a:pPr algn="ctr">
              <a:lnSpc>
                <a:spcPct val="100000"/>
              </a:lnSpc>
            </a:pPr>
            <a:r>
              <a:rPr lang="fi-FI" sz="3200" b="0" strike="noStrike" spc="-1">
                <a:solidFill>
                  <a:srgbClr val="000000"/>
                </a:solidFill>
                <a:latin typeface="Arial"/>
                <a:ea typeface="DejaVu Sans"/>
              </a:rPr>
              <a:t>November 10, 2020</a:t>
            </a:r>
            <a:endParaRPr lang="fi-FI" sz="3200" b="0" strike="noStrike" spc="-1">
              <a:latin typeface="Arial"/>
            </a:endParaRPr>
          </a:p>
          <a:p>
            <a:pPr algn="ctr">
              <a:lnSpc>
                <a:spcPct val="100000"/>
              </a:lnSpc>
            </a:pPr>
            <a:r>
              <a:rPr lang="fi-FI" sz="3200" b="0" strike="noStrike" spc="-1">
                <a:solidFill>
                  <a:srgbClr val="000000"/>
                </a:solidFill>
                <a:latin typeface="Arial"/>
                <a:ea typeface="DejaVu Sans"/>
              </a:rPr>
              <a:t>Tero Kivinen</a:t>
            </a:r>
            <a:endParaRPr lang="fi-FI" sz="3200" b="0" strike="noStrike" spc="-1">
              <a:latin typeface="Arial"/>
            </a:endParaRPr>
          </a:p>
        </p:txBody>
      </p:sp>
    </p:spTree>
    <p:extLst>
      <p:ext uri="{BB962C8B-B14F-4D97-AF65-F5344CB8AC3E}">
        <p14:creationId xmlns:p14="http://schemas.microsoft.com/office/powerpoint/2010/main" val="3972664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685800" y="685440"/>
            <a:ext cx="7765920" cy="1060560"/>
          </a:xfrm>
          <a:prstGeom prst="rect">
            <a:avLst/>
          </a:prstGeom>
          <a:noFill/>
          <a:ln>
            <a:noFill/>
          </a:ln>
        </p:spPr>
        <p:style>
          <a:lnRef idx="0">
            <a:scrgbClr r="0" g="0" b="0"/>
          </a:lnRef>
          <a:fillRef idx="0">
            <a:scrgbClr r="0" g="0" b="0"/>
          </a:fillRef>
          <a:effectRef idx="0">
            <a:scrgbClr r="0" g="0" b="0"/>
          </a:effectRef>
          <a:fontRef idx="minor"/>
        </p:style>
      </p:sp>
      <p:sp>
        <p:nvSpPr>
          <p:cNvPr id="188" name="CustomShape 2"/>
          <p:cNvSpPr/>
          <p:nvPr/>
        </p:nvSpPr>
        <p:spPr>
          <a:xfrm>
            <a:off x="438120" y="602280"/>
            <a:ext cx="8224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Work Plan</a:t>
            </a:r>
            <a:endParaRPr lang="fi-FI" sz="4400" b="0" strike="noStrike" spc="-1">
              <a:latin typeface="Arial"/>
            </a:endParaRPr>
          </a:p>
        </p:txBody>
      </p:sp>
      <p:sp>
        <p:nvSpPr>
          <p:cNvPr id="189" name="CustomShape 3"/>
          <p:cNvSpPr/>
          <p:nvPr/>
        </p:nvSpPr>
        <p:spPr>
          <a:xfrm>
            <a:off x="457200" y="1604520"/>
            <a:ext cx="8224560" cy="3972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932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Approve agenda and minutes</a:t>
            </a:r>
            <a:endParaRPr lang="fi-FI" sz="3200" b="0" strike="noStrike" spc="-1">
              <a:latin typeface="Arial"/>
            </a:endParaRPr>
          </a:p>
          <a:p>
            <a:pPr marL="432000" indent="-31932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Forward document to standard association ballot</a:t>
            </a:r>
            <a:endParaRPr lang="fi-FI" sz="3200" b="0" strike="noStrike" spc="-1">
              <a:latin typeface="Arial"/>
            </a:endParaRPr>
          </a:p>
          <a:p>
            <a:pPr marL="432000" indent="-31932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Form CRG</a:t>
            </a:r>
            <a:endParaRPr lang="fi-FI" sz="3200" b="0" strike="noStrike" spc="-1">
              <a:latin typeface="Arial"/>
            </a:endParaRPr>
          </a:p>
        </p:txBody>
      </p:sp>
    </p:spTree>
    <p:extLst>
      <p:ext uri="{BB962C8B-B14F-4D97-AF65-F5344CB8AC3E}">
        <p14:creationId xmlns:p14="http://schemas.microsoft.com/office/powerpoint/2010/main" val="7850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685800" y="685440"/>
            <a:ext cx="7765920" cy="1060560"/>
          </a:xfrm>
          <a:prstGeom prst="rect">
            <a:avLst/>
          </a:prstGeom>
          <a:noFill/>
          <a:ln>
            <a:noFill/>
          </a:ln>
        </p:spPr>
        <p:style>
          <a:lnRef idx="0">
            <a:scrgbClr r="0" g="0" b="0"/>
          </a:lnRef>
          <a:fillRef idx="0">
            <a:scrgbClr r="0" g="0" b="0"/>
          </a:fillRef>
          <a:effectRef idx="0">
            <a:scrgbClr r="0" g="0" b="0"/>
          </a:effectRef>
          <a:fontRef idx="minor"/>
        </p:style>
      </p:sp>
      <p:sp>
        <p:nvSpPr>
          <p:cNvPr id="191" name="CustomShape 2"/>
          <p:cNvSpPr/>
          <p:nvPr/>
        </p:nvSpPr>
        <p:spPr>
          <a:xfrm>
            <a:off x="438120" y="602280"/>
            <a:ext cx="8224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TG9ma Scope</a:t>
            </a:r>
            <a:endParaRPr lang="fi-FI" sz="4400" b="0" strike="noStrike" spc="-1">
              <a:latin typeface="Arial"/>
            </a:endParaRPr>
          </a:p>
        </p:txBody>
      </p:sp>
      <p:sp>
        <p:nvSpPr>
          <p:cNvPr id="192" name="CustomShape 3"/>
          <p:cNvSpPr/>
          <p:nvPr/>
        </p:nvSpPr>
        <p:spPr>
          <a:xfrm>
            <a:off x="457200" y="1604520"/>
            <a:ext cx="8224560" cy="3972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r>
              <a:rPr lang="fi-FI" sz="3200" b="0" strike="noStrike" spc="-1">
                <a:solidFill>
                  <a:srgbClr val="000000"/>
                </a:solidFill>
                <a:latin typeface="Arial"/>
                <a:ea typeface="DejaVu Sans"/>
              </a:rPr>
              <a:t>This standard defines security key management extensions to address session key generation (both 128-bit and 256-bit key lengths), the creation and/or transport of broadcast/multicast keys, and security algorithm agility. This standard maintains backwards compatibility with IEEE Std 802.15.9-2016.</a:t>
            </a:r>
            <a:endParaRPr lang="fi-FI" sz="3200" b="0" strike="noStrike" spc="-1">
              <a:latin typeface="Arial"/>
            </a:endParaRPr>
          </a:p>
        </p:txBody>
      </p:sp>
    </p:spTree>
    <p:extLst>
      <p:ext uri="{BB962C8B-B14F-4D97-AF65-F5344CB8AC3E}">
        <p14:creationId xmlns:p14="http://schemas.microsoft.com/office/powerpoint/2010/main" val="2821992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685800" y="685440"/>
            <a:ext cx="7765920" cy="1060560"/>
          </a:xfrm>
          <a:prstGeom prst="rect">
            <a:avLst/>
          </a:prstGeom>
          <a:noFill/>
          <a:ln>
            <a:noFill/>
          </a:ln>
        </p:spPr>
        <p:style>
          <a:lnRef idx="0">
            <a:scrgbClr r="0" g="0" b="0"/>
          </a:lnRef>
          <a:fillRef idx="0">
            <a:scrgbClr r="0" g="0" b="0"/>
          </a:fillRef>
          <a:effectRef idx="0">
            <a:scrgbClr r="0" g="0" b="0"/>
          </a:effectRef>
          <a:fontRef idx="minor"/>
        </p:style>
      </p:sp>
      <p:sp>
        <p:nvSpPr>
          <p:cNvPr id="194" name="CustomShape 2"/>
          <p:cNvSpPr/>
          <p:nvPr/>
        </p:nvSpPr>
        <p:spPr>
          <a:xfrm>
            <a:off x="438120" y="602280"/>
            <a:ext cx="8224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Meeting Achievements</a:t>
            </a:r>
            <a:endParaRPr lang="fi-FI" sz="4400" b="0" strike="noStrike" spc="-1">
              <a:latin typeface="Arial"/>
            </a:endParaRPr>
          </a:p>
        </p:txBody>
      </p:sp>
      <p:sp>
        <p:nvSpPr>
          <p:cNvPr id="195" name="CustomShape 3"/>
          <p:cNvSpPr/>
          <p:nvPr/>
        </p:nvSpPr>
        <p:spPr>
          <a:xfrm>
            <a:off x="457200" y="1604520"/>
            <a:ext cx="8224560" cy="3972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932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Document is ready for standard association ballot.</a:t>
            </a:r>
            <a:endParaRPr lang="fi-FI" sz="3200" b="0" strike="noStrike" spc="-1">
              <a:latin typeface="Arial"/>
            </a:endParaRPr>
          </a:p>
        </p:txBody>
      </p:sp>
    </p:spTree>
    <p:extLst>
      <p:ext uri="{BB962C8B-B14F-4D97-AF65-F5344CB8AC3E}">
        <p14:creationId xmlns:p14="http://schemas.microsoft.com/office/powerpoint/2010/main" val="2548494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457200" y="582120"/>
            <a:ext cx="82288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latin typeface="Arial"/>
              </a:rPr>
              <a:t>TG motion for SA ballot</a:t>
            </a:r>
          </a:p>
        </p:txBody>
      </p:sp>
      <p:sp>
        <p:nvSpPr>
          <p:cNvPr id="197" name="CustomShape 2"/>
          <p:cNvSpPr/>
          <p:nvPr/>
        </p:nvSpPr>
        <p:spPr>
          <a:xfrm>
            <a:off x="457200" y="1604520"/>
            <a:ext cx="8228880" cy="3976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3000" lnSpcReduction="10000"/>
          </a:bodyPr>
          <a:lstStyle/>
          <a:p>
            <a:pPr marL="432000" indent="-323640">
              <a:lnSpc>
                <a:spcPct val="100000"/>
              </a:lnSpc>
              <a:spcBef>
                <a:spcPts val="1417"/>
              </a:spcBef>
              <a:buClr>
                <a:srgbClr val="000000"/>
              </a:buClr>
              <a:buSzPct val="45000"/>
              <a:buFont typeface="Wingdings" charset="2"/>
              <a:buChar char=""/>
            </a:pPr>
            <a:r>
              <a:rPr lang="fi-FI" sz="3200" b="0" strike="noStrike" spc="-1">
                <a:latin typeface="Arial"/>
              </a:rPr>
              <a:t>Motion: TG9ma has reviewed and approves the CSD 15-19-216-02 and asks for 802.15 WG to request unconditional approval from the EC to submit P802.15.9ma_D02 to Standards Association ballot.</a:t>
            </a:r>
          </a:p>
          <a:p>
            <a:pPr marL="432000" indent="-323640">
              <a:lnSpc>
                <a:spcPct val="100000"/>
              </a:lnSpc>
              <a:spcBef>
                <a:spcPts val="1417"/>
              </a:spcBef>
              <a:buClr>
                <a:srgbClr val="000000"/>
              </a:buClr>
              <a:buSzPct val="45000"/>
              <a:buFont typeface="Wingdings" charset="2"/>
              <a:buChar char=""/>
            </a:pPr>
            <a:r>
              <a:rPr lang="fi-FI" sz="3200" b="0" strike="noStrike" spc="-1">
                <a:latin typeface="Arial"/>
                <a:ea typeface="Noto Sans CJK SC Regular"/>
              </a:rPr>
              <a:t>Moved by: </a:t>
            </a:r>
            <a:r>
              <a:rPr lang="fi-FI" sz="3200" b="0" strike="noStrike" spc="-1">
                <a:solidFill>
                  <a:srgbClr val="000000"/>
                </a:solidFill>
                <a:latin typeface="Arial"/>
                <a:ea typeface="DejaVu Sans"/>
              </a:rPr>
              <a:t>Don Sturek</a:t>
            </a:r>
            <a:endParaRPr lang="fi-FI" sz="3200" b="0" strike="noStrike" spc="-1">
              <a:latin typeface="Arial"/>
            </a:endParaRPr>
          </a:p>
          <a:p>
            <a:pPr marL="432000" indent="-32364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Seconded: Ann Krieger</a:t>
            </a:r>
            <a:endParaRPr lang="fi-FI" sz="3200" b="0" strike="noStrike" spc="-1">
              <a:latin typeface="Arial"/>
            </a:endParaRPr>
          </a:p>
          <a:p>
            <a:pPr marL="432000" indent="-32364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Motion passed unanimously.</a:t>
            </a:r>
            <a:endParaRPr lang="fi-FI" sz="3200" b="0" strike="noStrike" spc="-1">
              <a:latin typeface="Arial"/>
            </a:endParaRPr>
          </a:p>
        </p:txBody>
      </p:sp>
    </p:spTree>
    <p:extLst>
      <p:ext uri="{BB962C8B-B14F-4D97-AF65-F5344CB8AC3E}">
        <p14:creationId xmlns:p14="http://schemas.microsoft.com/office/powerpoint/2010/main" val="3575742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57200" y="582120"/>
            <a:ext cx="82288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latin typeface="Arial"/>
              </a:rPr>
              <a:t>WG motion for SA ballot</a:t>
            </a:r>
          </a:p>
        </p:txBody>
      </p:sp>
      <p:sp>
        <p:nvSpPr>
          <p:cNvPr id="199" name="CustomShape 2"/>
          <p:cNvSpPr/>
          <p:nvPr/>
        </p:nvSpPr>
        <p:spPr>
          <a:xfrm>
            <a:off x="457200" y="1604520"/>
            <a:ext cx="8228880" cy="3976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Bef>
                <a:spcPts val="1417"/>
              </a:spcBef>
              <a:buClr>
                <a:srgbClr val="000000"/>
              </a:buClr>
              <a:buSzPct val="45000"/>
              <a:buFont typeface="Wingdings" charset="2"/>
              <a:buChar char=""/>
            </a:pPr>
            <a:r>
              <a:rPr lang="fi-FI" sz="3200" b="0" strike="noStrike" spc="-1">
                <a:latin typeface="Arial"/>
              </a:rPr>
              <a:t>Motion: 802.15 has reviewed and approves the CSD 15-19-216-02 and requests unconditional approval from the EC to submit P802.15.9ma_D02 to Standards Association ballot.</a:t>
            </a:r>
          </a:p>
        </p:txBody>
      </p:sp>
    </p:spTree>
    <p:extLst>
      <p:ext uri="{BB962C8B-B14F-4D97-AF65-F5344CB8AC3E}">
        <p14:creationId xmlns:p14="http://schemas.microsoft.com/office/powerpoint/2010/main" val="3489339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457200" y="582120"/>
            <a:ext cx="822744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TG Motion for CRG</a:t>
            </a:r>
            <a:endParaRPr lang="fi-FI" sz="4400" b="0" strike="noStrike" spc="-1">
              <a:latin typeface="Arial"/>
            </a:endParaRPr>
          </a:p>
        </p:txBody>
      </p:sp>
      <p:sp>
        <p:nvSpPr>
          <p:cNvPr id="201" name="CustomShape 2"/>
          <p:cNvSpPr/>
          <p:nvPr/>
        </p:nvSpPr>
        <p:spPr>
          <a:xfrm>
            <a:off x="457200" y="1604520"/>
            <a:ext cx="82274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6000" lnSpcReduction="10000"/>
          </a:bodyPr>
          <a:lstStyle/>
          <a:p>
            <a:pPr marL="432000" indent="-3222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Move that TG9ma formally requests that the 802.15 WG forms of a Comment Resolution Group (CRG) for the Standards Association balloting of the P802.15.9ma-D02 with the following membership: Tero Kivinen(Chair), Ben Rolfe, Don Sturek, Pat Kinney, and Peter Yee. The 802.15.9ma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3200" b="0" strike="noStrike" spc="-1">
              <a:latin typeface="Arial"/>
            </a:endParaRPr>
          </a:p>
          <a:p>
            <a:pPr marL="432000" indent="-3222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Moved by: Don Sturek</a:t>
            </a:r>
            <a:endParaRPr lang="fi-FI" sz="3200" b="0" strike="noStrike" spc="-1">
              <a:latin typeface="Arial"/>
            </a:endParaRPr>
          </a:p>
          <a:p>
            <a:pPr marL="432000" indent="-3222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Seconded by: Ann Krieger</a:t>
            </a:r>
            <a:endParaRPr lang="fi-FI" sz="3200" b="0" strike="noStrike" spc="-1">
              <a:latin typeface="Arial"/>
            </a:endParaRPr>
          </a:p>
          <a:p>
            <a:pPr marL="432000" indent="-3222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Motion passed unanimously</a:t>
            </a:r>
            <a:endParaRPr lang="fi-FI" sz="3200" b="0" strike="noStrike" spc="-1">
              <a:latin typeface="Arial"/>
            </a:endParaRPr>
          </a:p>
        </p:txBody>
      </p:sp>
    </p:spTree>
    <p:extLst>
      <p:ext uri="{BB962C8B-B14F-4D97-AF65-F5344CB8AC3E}">
        <p14:creationId xmlns:p14="http://schemas.microsoft.com/office/powerpoint/2010/main" val="4183512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457200" y="582120"/>
            <a:ext cx="822744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WG Motion for CRG</a:t>
            </a:r>
            <a:endParaRPr lang="fi-FI" sz="4400" b="0" strike="noStrike" spc="-1">
              <a:latin typeface="Arial"/>
            </a:endParaRPr>
          </a:p>
        </p:txBody>
      </p:sp>
      <p:sp>
        <p:nvSpPr>
          <p:cNvPr id="203" name="CustomShape 2"/>
          <p:cNvSpPr/>
          <p:nvPr/>
        </p:nvSpPr>
        <p:spPr>
          <a:xfrm>
            <a:off x="457200" y="1604520"/>
            <a:ext cx="82274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2500" lnSpcReduction="10000"/>
          </a:bodyPr>
          <a:lstStyle/>
          <a:p>
            <a:pPr marL="432000" indent="-3222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Move that 802.15 WG approve the formation of a Comment Resolution Group (CRG) for the Standards Association balloting of the P802.15.9ma-D02 with the following membership: Tero Kivinen(Chair), Ben Rolfe, Don Sturek, Pat Kinney, and Peter Yee. The 802.15.9ma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3200" b="0" strike="noStrike" spc="-1">
              <a:latin typeface="Arial"/>
            </a:endParaRPr>
          </a:p>
        </p:txBody>
      </p:sp>
    </p:spTree>
    <p:extLst>
      <p:ext uri="{BB962C8B-B14F-4D97-AF65-F5344CB8AC3E}">
        <p14:creationId xmlns:p14="http://schemas.microsoft.com/office/powerpoint/2010/main" val="3097718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57200" y="582120"/>
            <a:ext cx="822744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CRG Calls</a:t>
            </a:r>
            <a:endParaRPr lang="fi-FI" sz="4400" b="0" strike="noStrike" spc="-1">
              <a:latin typeface="Arial"/>
            </a:endParaRPr>
          </a:p>
        </p:txBody>
      </p:sp>
      <p:sp>
        <p:nvSpPr>
          <p:cNvPr id="205" name="CustomShape 2"/>
          <p:cNvSpPr/>
          <p:nvPr/>
        </p:nvSpPr>
        <p:spPr>
          <a:xfrm>
            <a:off x="457200" y="1604520"/>
            <a:ext cx="82274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2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CRG Will be having weekly teleconferences every Tuesday 16:00 EST starting at Tuesday 5</a:t>
            </a:r>
            <a:r>
              <a:rPr lang="fi-FI" sz="3200" b="0" strike="noStrike" spc="-1" baseline="101000">
                <a:solidFill>
                  <a:srgbClr val="000000"/>
                </a:solidFill>
                <a:latin typeface="Arial"/>
                <a:ea typeface="DejaVu Sans"/>
              </a:rPr>
              <a:t>th</a:t>
            </a:r>
            <a:r>
              <a:rPr lang="fi-FI" sz="3200" b="0" strike="noStrike" spc="-1">
                <a:solidFill>
                  <a:srgbClr val="000000"/>
                </a:solidFill>
                <a:latin typeface="Arial"/>
                <a:ea typeface="DejaVu Sans"/>
              </a:rPr>
              <a:t> of January 2021</a:t>
            </a:r>
            <a:endParaRPr lang="fi-FI" sz="3200" b="0" strike="noStrike" spc="-1">
              <a:latin typeface="Arial"/>
            </a:endParaRPr>
          </a:p>
          <a:p>
            <a:pPr marL="432000" indent="-322200">
              <a:lnSpc>
                <a:spcPct val="100000"/>
              </a:lnSpc>
              <a:spcBef>
                <a:spcPts val="1417"/>
              </a:spcBef>
              <a:buClr>
                <a:srgbClr val="000000"/>
              </a:buClr>
              <a:buSzPct val="45000"/>
              <a:buFont typeface="Wingdings" charset="2"/>
              <a:buChar char=""/>
            </a:pPr>
            <a:r>
              <a:rPr lang="fi-FI" sz="3200" b="0" u="sng" strike="noStrike" spc="-1">
                <a:solidFill>
                  <a:srgbClr val="0000FF"/>
                </a:solidFill>
                <a:uFillTx/>
                <a:latin typeface="Arial"/>
                <a:ea typeface="DejaVu Sans"/>
                <a:hlinkClick r:id="rId2"/>
              </a:rPr>
              <a:t>https://www.timeanddate.com/worldclock/meetingdetails.html?year=2021&amp;month=1&amp;day=5&amp;hour=21&amp;min=0&amp;sec=0&amp;p1=179&amp;p2=101&amp;p3=137</a:t>
            </a:r>
            <a:endParaRPr lang="fi-FI" sz="3200" b="0" strike="noStrike" spc="-1">
              <a:latin typeface="Arial"/>
            </a:endParaRPr>
          </a:p>
          <a:p>
            <a:pPr>
              <a:lnSpc>
                <a:spcPct val="100000"/>
              </a:lnSpc>
              <a:spcBef>
                <a:spcPts val="1417"/>
              </a:spcBef>
            </a:pPr>
            <a:endParaRPr lang="fi-FI" sz="3200" b="0" strike="noStrike" spc="-1">
              <a:latin typeface="Arial"/>
            </a:endParaRPr>
          </a:p>
        </p:txBody>
      </p:sp>
    </p:spTree>
    <p:extLst>
      <p:ext uri="{BB962C8B-B14F-4D97-AF65-F5344CB8AC3E}">
        <p14:creationId xmlns:p14="http://schemas.microsoft.com/office/powerpoint/2010/main" val="3603378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685800" y="685440"/>
            <a:ext cx="7765920" cy="1060560"/>
          </a:xfrm>
          <a:prstGeom prst="rect">
            <a:avLst/>
          </a:prstGeom>
          <a:noFill/>
          <a:ln>
            <a:noFill/>
          </a:ln>
        </p:spPr>
        <p:style>
          <a:lnRef idx="0">
            <a:scrgbClr r="0" g="0" b="0"/>
          </a:lnRef>
          <a:fillRef idx="0">
            <a:scrgbClr r="0" g="0" b="0"/>
          </a:fillRef>
          <a:effectRef idx="0">
            <a:scrgbClr r="0" g="0" b="0"/>
          </a:effectRef>
          <a:fontRef idx="minor"/>
        </p:style>
      </p:sp>
      <p:sp>
        <p:nvSpPr>
          <p:cNvPr id="207" name="CustomShape 2"/>
          <p:cNvSpPr/>
          <p:nvPr/>
        </p:nvSpPr>
        <p:spPr>
          <a:xfrm>
            <a:off x="438120" y="602280"/>
            <a:ext cx="8224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Agenda for Next Meeting</a:t>
            </a:r>
            <a:endParaRPr lang="fi-FI" sz="4400" b="0" strike="noStrike" spc="-1">
              <a:latin typeface="Arial"/>
            </a:endParaRPr>
          </a:p>
        </p:txBody>
      </p:sp>
      <p:sp>
        <p:nvSpPr>
          <p:cNvPr id="208" name="CustomShape 3"/>
          <p:cNvSpPr/>
          <p:nvPr/>
        </p:nvSpPr>
        <p:spPr>
          <a:xfrm>
            <a:off x="457200" y="1604520"/>
            <a:ext cx="8224560" cy="3972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456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Finish initial standard association ballot, and process comments received.</a:t>
            </a:r>
            <a:endParaRPr lang="fi-FI" sz="3200" b="0" strike="noStrike" spc="-1">
              <a:latin typeface="Arial"/>
            </a:endParaRPr>
          </a:p>
        </p:txBody>
      </p:sp>
    </p:spTree>
    <p:extLst>
      <p:ext uri="{BB962C8B-B14F-4D97-AF65-F5344CB8AC3E}">
        <p14:creationId xmlns:p14="http://schemas.microsoft.com/office/powerpoint/2010/main" val="344165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5"/>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2020</a:t>
            </a:r>
          </a:p>
        </p:txBody>
      </p:sp>
      <p:sp>
        <p:nvSpPr>
          <p:cNvPr id="7171" name="Footer Placeholder 6"/>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7172" name="Slide Number Placeholder 7"/>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A265F72-EDBC-4F1B-B408-4167E90A375A}" type="slidenum">
              <a:rPr lang="en-US" sz="1200" smtClean="0"/>
              <a:pPr>
                <a:defRPr/>
              </a:pPr>
              <a:t>5</a:t>
            </a:fld>
            <a:endParaRPr lang="en-US" sz="1200"/>
          </a:p>
        </p:txBody>
      </p:sp>
      <p:sp>
        <p:nvSpPr>
          <p:cNvPr id="7173" name="Rectangle 2"/>
          <p:cNvSpPr>
            <a:spLocks noGrp="1" noChangeArrowheads="1"/>
          </p:cNvSpPr>
          <p:nvPr>
            <p:ph type="title"/>
          </p:nvPr>
        </p:nvSpPr>
        <p:spPr>
          <a:xfrm>
            <a:off x="674077" y="570279"/>
            <a:ext cx="7772400" cy="509589"/>
          </a:xfrm>
        </p:spPr>
        <p:txBody>
          <a:bodyPr/>
          <a:lstStyle/>
          <a:p>
            <a:pPr>
              <a:defRPr/>
            </a:pPr>
            <a:r>
              <a:rPr lang="en-US" sz="3200" dirty="0"/>
              <a:t>Session Objectives July 13-17, 2020</a:t>
            </a:r>
          </a:p>
        </p:txBody>
      </p:sp>
      <p:sp>
        <p:nvSpPr>
          <p:cNvPr id="7174" name="Rectangle 4"/>
          <p:cNvSpPr>
            <a:spLocks noChangeArrowheads="1"/>
          </p:cNvSpPr>
          <p:nvPr/>
        </p:nvSpPr>
        <p:spPr bwMode="auto">
          <a:xfrm>
            <a:off x="9906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990600" lvl="1" indent="-533400" fontAlgn="b">
              <a:spcBef>
                <a:spcPct val="20000"/>
              </a:spcBef>
              <a:buFontTx/>
              <a:buAutoNum type="arabicPeriod"/>
              <a:defRPr/>
            </a:pPr>
            <a:endParaRPr lang="en-US" sz="2400">
              <a:solidFill>
                <a:srgbClr val="000000"/>
              </a:solidFill>
              <a:latin typeface="Arial Rounded MT Bold" charset="0"/>
              <a:ea typeface="ＭＳ Ｐゴシック" charset="0"/>
              <a:cs typeface="Arial" charset="0"/>
            </a:endParaRPr>
          </a:p>
          <a:p>
            <a:pPr marL="609600" indent="-609600" fontAlgn="b">
              <a:spcBef>
                <a:spcPct val="20000"/>
              </a:spcBef>
              <a:defRPr/>
            </a:pPr>
            <a:endParaRPr lang="en-US" sz="2400">
              <a:latin typeface="Arial Rounded MT Bold" charset="0"/>
              <a:ea typeface="ＭＳ Ｐゴシック" charset="0"/>
              <a:cs typeface="Arial" charset="0"/>
            </a:endParaRPr>
          </a:p>
        </p:txBody>
      </p:sp>
      <p:sp>
        <p:nvSpPr>
          <p:cNvPr id="2" name="Text Placeholder 1"/>
          <p:cNvSpPr>
            <a:spLocks noGrp="1"/>
          </p:cNvSpPr>
          <p:nvPr>
            <p:ph type="body" sz="half" idx="1"/>
          </p:nvPr>
        </p:nvSpPr>
        <p:spPr>
          <a:xfrm>
            <a:off x="96227" y="1079868"/>
            <a:ext cx="8928100" cy="4921251"/>
          </a:xfrm>
        </p:spPr>
        <p:txBody>
          <a:bodyPr/>
          <a:lstStyle/>
          <a:p>
            <a:pPr marL="0" indent="0" fontAlgn="b">
              <a:spcBef>
                <a:spcPts val="0"/>
              </a:spcBef>
              <a:spcAft>
                <a:spcPts val="0"/>
              </a:spcAft>
              <a:buFontTx/>
              <a:buNone/>
              <a:defRPr/>
            </a:pPr>
            <a:r>
              <a:rPr lang="en-US" sz="2000" dirty="0">
                <a:solidFill>
                  <a:srgbClr val="000000"/>
                </a:solidFill>
                <a:latin typeface="Arial Rounded MT Bold" pitchFamily="34" charset="0"/>
                <a:cs typeface="Arial" charset="0"/>
              </a:rPr>
              <a:t>SC THz :</a:t>
            </a:r>
          </a:p>
          <a:p>
            <a:pPr marL="862013" indent="-455613"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Presentations from 1 – 2 speakers on THz sensing</a:t>
            </a:r>
          </a:p>
          <a:p>
            <a:pPr marL="862013" indent="-455613"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Brainstorming on future THz standards/amendments</a:t>
            </a:r>
          </a:p>
          <a:p>
            <a:pPr marL="0" indent="0" fontAlgn="b">
              <a:spcBef>
                <a:spcPts val="0"/>
              </a:spcBef>
              <a:spcAft>
                <a:spcPts val="0"/>
              </a:spcAft>
              <a:buFontTx/>
              <a:buNone/>
              <a:defRPr/>
            </a:pPr>
            <a:r>
              <a:rPr lang="en-US" sz="2000" dirty="0">
                <a:solidFill>
                  <a:srgbClr val="000000"/>
                </a:solidFill>
                <a:latin typeface="Arial Rounded MT Bold" pitchFamily="34" charset="0"/>
                <a:cs typeface="Arial" charset="0"/>
              </a:rPr>
              <a:t>MAINTENANCE STANDING COMMITTEE </a:t>
            </a:r>
            <a:r>
              <a:rPr lang="en-US" sz="2000" dirty="0">
                <a:solidFill>
                  <a:srgbClr val="000000"/>
                </a:solidFill>
                <a:latin typeface="Arial Rounded MT Bold" pitchFamily="34" charset="0"/>
                <a:ea typeface="ＭＳ Ｐゴシック" pitchFamily="34" charset="-128"/>
                <a:cs typeface="Arial" pitchFamily="34" charset="0"/>
              </a:rPr>
              <a:t>:</a:t>
            </a:r>
          </a:p>
          <a:p>
            <a:pPr marL="803275" indent="-41275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Review OM changes</a:t>
            </a:r>
          </a:p>
          <a:p>
            <a:pPr marL="390525" indent="-381000" fontAlgn="b">
              <a:spcBef>
                <a:spcPts val="0"/>
              </a:spcBef>
              <a:spcAft>
                <a:spcPts val="0"/>
              </a:spcAft>
              <a:buNone/>
              <a:defRPr/>
            </a:pPr>
            <a:r>
              <a:rPr lang="en-US" sz="2000" dirty="0">
                <a:solidFill>
                  <a:srgbClr val="000000"/>
                </a:solidFill>
                <a:latin typeface="Arial Rounded MT Bold" pitchFamily="34" charset="0"/>
                <a:cs typeface="Arial" charset="0"/>
              </a:rPr>
              <a:t>SC IETF</a:t>
            </a:r>
          </a:p>
          <a:p>
            <a:pPr marL="847725" indent="-4572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r>
              <a:rPr lang="en-US" sz="2000" dirty="0">
                <a:solidFill>
                  <a:srgbClr val="000000"/>
                </a:solidFill>
                <a:latin typeface="Arial Rounded MT Bold" pitchFamily="34" charset="0"/>
                <a:cs typeface="Arial" charset="0"/>
              </a:rPr>
              <a:t>SC WNG</a:t>
            </a:r>
          </a:p>
          <a:p>
            <a:pPr marL="866775" indent="-4445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Two presentations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273600"/>
            <a:ext cx="8225280" cy="1140840"/>
          </a:xfrm>
          <a:prstGeom prst="rect">
            <a:avLst/>
          </a:prstGeom>
          <a:noFill/>
          <a:ln>
            <a:noFill/>
          </a:ln>
        </p:spPr>
        <p:style>
          <a:lnRef idx="0">
            <a:scrgbClr r="0" g="0" b="0"/>
          </a:lnRef>
          <a:fillRef idx="0">
            <a:scrgbClr r="0" g="0" b="0"/>
          </a:fillRef>
          <a:effectRef idx="0">
            <a:scrgbClr r="0" g="0" b="0"/>
          </a:effectRef>
          <a:fontRef idx="minor"/>
        </p:style>
      </p:sp>
      <p:sp>
        <p:nvSpPr>
          <p:cNvPr id="186" name="CustomShape 2"/>
          <p:cNvSpPr/>
          <p:nvPr/>
        </p:nvSpPr>
        <p:spPr>
          <a:xfrm>
            <a:off x="457200" y="2114753"/>
            <a:ext cx="8225280" cy="295465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altLang="en-US" dirty="0"/>
              <a:t>IEEE 802.15 TG13 Multi- Gbit/s Optical Wireless Communication Closing Report for the November 2020 virtual plenary meeting.</a:t>
            </a:r>
            <a:endParaRPr lang="fi-FI" sz="3200" b="0" strike="noStrike" spc="-1" dirty="0">
              <a:latin typeface="Arial"/>
            </a:endParaRPr>
          </a:p>
          <a:p>
            <a:endParaRPr lang="en-US" altLang="en-US" dirty="0"/>
          </a:p>
          <a:p>
            <a:endParaRPr lang="en-US" altLang="en-US" dirty="0"/>
          </a:p>
          <a:p>
            <a:pPr algn="ctr"/>
            <a:r>
              <a:rPr lang="en-US" altLang="en-US" dirty="0"/>
              <a:t>Volker Jungnickel (Fraunhofer HHI)</a:t>
            </a:r>
          </a:p>
        </p:txBody>
      </p:sp>
    </p:spTree>
    <p:extLst>
      <p:ext uri="{BB962C8B-B14F-4D97-AF65-F5344CB8AC3E}">
        <p14:creationId xmlns:p14="http://schemas.microsoft.com/office/powerpoint/2010/main" val="1383365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B6EC035D-6983-44A7-9182-D0B7115AE266}" type="slidenum">
              <a:rPr lang="en-US" altLang="en-US" sz="1200" b="0" smtClean="0"/>
              <a:pPr>
                <a:spcBef>
                  <a:spcPct val="0"/>
                </a:spcBef>
                <a:buFontTx/>
                <a:buNone/>
              </a:pPr>
              <a:t>51</a:t>
            </a:fld>
            <a:endParaRPr lang="en-US" altLang="en-US" sz="1200" b="0"/>
          </a:p>
        </p:txBody>
      </p:sp>
      <p:sp>
        <p:nvSpPr>
          <p:cNvPr id="27651"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schedule for November, 2-12</a:t>
            </a:r>
          </a:p>
        </p:txBody>
      </p:sp>
      <p:sp>
        <p:nvSpPr>
          <p:cNvPr id="27652"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graphicFrame>
        <p:nvGraphicFramePr>
          <p:cNvPr id="7" name="Table 1"/>
          <p:cNvGraphicFramePr>
            <a:graphicFrameLocks noGrp="1"/>
          </p:cNvGraphicFramePr>
          <p:nvPr/>
        </p:nvGraphicFramePr>
        <p:xfrm>
          <a:off x="762000" y="1828800"/>
          <a:ext cx="3884616" cy="1502176"/>
        </p:xfrm>
        <a:graphic>
          <a:graphicData uri="http://schemas.openxmlformats.org/drawingml/2006/table">
            <a:tbl>
              <a:tblPr firstRow="1" bandRow="1">
                <a:tableStyleId>{21E4AEA4-8DFA-4A89-87EB-49C32662AFE0}</a:tableStyleId>
              </a:tblPr>
              <a:tblGrid>
                <a:gridCol w="647436">
                  <a:extLst>
                    <a:ext uri="{9D8B030D-6E8A-4147-A177-3AD203B41FA5}">
                      <a16:colId xmlns:a16="http://schemas.microsoft.com/office/drawing/2014/main" val="20000"/>
                    </a:ext>
                  </a:extLst>
                </a:gridCol>
                <a:gridCol w="647436">
                  <a:extLst>
                    <a:ext uri="{9D8B030D-6E8A-4147-A177-3AD203B41FA5}">
                      <a16:colId xmlns:a16="http://schemas.microsoft.com/office/drawing/2014/main" val="20001"/>
                    </a:ext>
                  </a:extLst>
                </a:gridCol>
                <a:gridCol w="647436">
                  <a:extLst>
                    <a:ext uri="{9D8B030D-6E8A-4147-A177-3AD203B41FA5}">
                      <a16:colId xmlns:a16="http://schemas.microsoft.com/office/drawing/2014/main" val="20002"/>
                    </a:ext>
                  </a:extLst>
                </a:gridCol>
                <a:gridCol w="647436">
                  <a:extLst>
                    <a:ext uri="{9D8B030D-6E8A-4147-A177-3AD203B41FA5}">
                      <a16:colId xmlns:a16="http://schemas.microsoft.com/office/drawing/2014/main" val="20003"/>
                    </a:ext>
                  </a:extLst>
                </a:gridCol>
                <a:gridCol w="647436">
                  <a:extLst>
                    <a:ext uri="{9D8B030D-6E8A-4147-A177-3AD203B41FA5}">
                      <a16:colId xmlns:a16="http://schemas.microsoft.com/office/drawing/2014/main" val="20004"/>
                    </a:ext>
                  </a:extLst>
                </a:gridCol>
                <a:gridCol w="647436">
                  <a:extLst>
                    <a:ext uri="{9D8B030D-6E8A-4147-A177-3AD203B41FA5}">
                      <a16:colId xmlns:a16="http://schemas.microsoft.com/office/drawing/2014/main" val="346951140"/>
                    </a:ext>
                  </a:extLst>
                </a:gridCol>
              </a:tblGrid>
              <a:tr h="751088">
                <a:tc>
                  <a:txBody>
                    <a:bodyPr/>
                    <a:lstStyle/>
                    <a:p>
                      <a:endParaRPr lang="en-US" sz="1800" dirty="0"/>
                    </a:p>
                  </a:txBody>
                  <a:tcPr marT="45744" marB="45744"/>
                </a:tc>
                <a:tc>
                  <a:txBody>
                    <a:bodyPr/>
                    <a:lstStyle/>
                    <a:p>
                      <a:pPr algn="ctr"/>
                      <a:r>
                        <a:rPr lang="en-US" sz="1200" dirty="0"/>
                        <a:t>MON</a:t>
                      </a:r>
                    </a:p>
                  </a:txBody>
                  <a:tcPr marT="45744" marB="45744"/>
                </a:tc>
                <a:tc>
                  <a:txBody>
                    <a:bodyPr/>
                    <a:lstStyle/>
                    <a:p>
                      <a:pPr algn="ctr"/>
                      <a:r>
                        <a:rPr lang="en-US" sz="1200" dirty="0"/>
                        <a:t>TUE</a:t>
                      </a:r>
                    </a:p>
                  </a:txBody>
                  <a:tcPr marT="45744" marB="45744"/>
                </a:tc>
                <a:tc>
                  <a:txBody>
                    <a:bodyPr/>
                    <a:lstStyle/>
                    <a:p>
                      <a:pPr algn="ctr"/>
                      <a:r>
                        <a:rPr lang="en-US" sz="1200" dirty="0"/>
                        <a:t>WED</a:t>
                      </a:r>
                    </a:p>
                  </a:txBody>
                  <a:tcPr marT="45744" marB="45744"/>
                </a:tc>
                <a:tc>
                  <a:txBody>
                    <a:bodyPr/>
                    <a:lstStyle/>
                    <a:p>
                      <a:pPr algn="ctr"/>
                      <a:r>
                        <a:rPr lang="en-US" sz="1200" dirty="0"/>
                        <a:t>THU</a:t>
                      </a:r>
                    </a:p>
                  </a:txBody>
                  <a:tcPr marT="45744" marB="45744"/>
                </a:tc>
                <a:tc>
                  <a:txBody>
                    <a:bodyPr/>
                    <a:lstStyle/>
                    <a:p>
                      <a:pPr algn="ctr"/>
                      <a:r>
                        <a:rPr lang="en-US" sz="1200" dirty="0"/>
                        <a:t>FRI</a:t>
                      </a:r>
                    </a:p>
                  </a:txBody>
                  <a:tcPr marT="45744" marB="45744"/>
                </a:tc>
                <a:extLst>
                  <a:ext uri="{0D108BD9-81ED-4DB2-BD59-A6C34878D82A}">
                    <a16:rowId xmlns:a16="http://schemas.microsoft.com/office/drawing/2014/main" val="10000"/>
                  </a:ext>
                </a:extLst>
              </a:tr>
              <a:tr h="751088">
                <a:tc>
                  <a:txBody>
                    <a:bodyPr/>
                    <a:lstStyle/>
                    <a:p>
                      <a:pPr algn="ctr"/>
                      <a:r>
                        <a:rPr lang="en-US" sz="1000" dirty="0"/>
                        <a:t>9-11</a:t>
                      </a: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WG15 opening</a:t>
                      </a:r>
                      <a:endParaRPr lang="en-US" sz="10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000" i="1" dirty="0">
                        <a:solidFill>
                          <a:schemeClr val="tx1"/>
                        </a:solidFill>
                      </a:endParaRP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marT="45744" marB="45744" anchor="ctr"/>
                </a:tc>
                <a:extLst>
                  <a:ext uri="{0D108BD9-81ED-4DB2-BD59-A6C34878D82A}">
                    <a16:rowId xmlns:a16="http://schemas.microsoft.com/office/drawing/2014/main" val="10001"/>
                  </a:ext>
                </a:extLst>
              </a:tr>
            </a:tbl>
          </a:graphicData>
        </a:graphic>
      </p:graphicFrame>
      <p:graphicFrame>
        <p:nvGraphicFramePr>
          <p:cNvPr id="6" name="Table 1"/>
          <p:cNvGraphicFramePr>
            <a:graphicFrameLocks noGrp="1"/>
          </p:cNvGraphicFramePr>
          <p:nvPr/>
        </p:nvGraphicFramePr>
        <p:xfrm>
          <a:off x="4800600" y="1828800"/>
          <a:ext cx="3810000" cy="1502176"/>
        </p:xfrm>
        <a:graphic>
          <a:graphicData uri="http://schemas.openxmlformats.org/drawingml/2006/table">
            <a:tbl>
              <a:tblPr firstRow="1" bandRow="1">
                <a:tableStyleId>{21E4AEA4-8DFA-4A89-87EB-49C32662AFE0}</a:tableStyleId>
              </a:tblPr>
              <a:tblGrid>
                <a:gridCol w="635000">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5000">
                  <a:extLst>
                    <a:ext uri="{9D8B030D-6E8A-4147-A177-3AD203B41FA5}">
                      <a16:colId xmlns:a16="http://schemas.microsoft.com/office/drawing/2014/main" val="20004"/>
                    </a:ext>
                  </a:extLst>
                </a:gridCol>
                <a:gridCol w="635000">
                  <a:extLst>
                    <a:ext uri="{9D8B030D-6E8A-4147-A177-3AD203B41FA5}">
                      <a16:colId xmlns:a16="http://schemas.microsoft.com/office/drawing/2014/main" val="346951140"/>
                    </a:ext>
                  </a:extLst>
                </a:gridCol>
              </a:tblGrid>
              <a:tr h="751088">
                <a:tc>
                  <a:txBody>
                    <a:bodyPr/>
                    <a:lstStyle/>
                    <a:p>
                      <a:endParaRPr lang="en-US" sz="1800" dirty="0"/>
                    </a:p>
                  </a:txBody>
                  <a:tcPr marT="45744" marB="45744"/>
                </a:tc>
                <a:tc>
                  <a:txBody>
                    <a:bodyPr/>
                    <a:lstStyle/>
                    <a:p>
                      <a:pPr algn="ctr"/>
                      <a:r>
                        <a:rPr lang="en-US" sz="1200" dirty="0"/>
                        <a:t>MON</a:t>
                      </a:r>
                    </a:p>
                  </a:txBody>
                  <a:tcPr marT="45744" marB="45744"/>
                </a:tc>
                <a:tc>
                  <a:txBody>
                    <a:bodyPr/>
                    <a:lstStyle/>
                    <a:p>
                      <a:pPr algn="ctr"/>
                      <a:r>
                        <a:rPr lang="en-US" sz="1200" dirty="0"/>
                        <a:t>TUE</a:t>
                      </a:r>
                    </a:p>
                  </a:txBody>
                  <a:tcPr marT="45744" marB="45744"/>
                </a:tc>
                <a:tc>
                  <a:txBody>
                    <a:bodyPr/>
                    <a:lstStyle/>
                    <a:p>
                      <a:pPr algn="ctr"/>
                      <a:r>
                        <a:rPr lang="en-US" sz="1200" dirty="0"/>
                        <a:t>WED</a:t>
                      </a:r>
                    </a:p>
                  </a:txBody>
                  <a:tcPr marT="45744" marB="45744"/>
                </a:tc>
                <a:tc>
                  <a:txBody>
                    <a:bodyPr/>
                    <a:lstStyle/>
                    <a:p>
                      <a:pPr algn="ctr"/>
                      <a:r>
                        <a:rPr lang="en-US" sz="1200" dirty="0"/>
                        <a:t>THU</a:t>
                      </a:r>
                    </a:p>
                  </a:txBody>
                  <a:tcPr marT="45744" marB="45744"/>
                </a:tc>
                <a:tc>
                  <a:txBody>
                    <a:bodyPr/>
                    <a:lstStyle/>
                    <a:p>
                      <a:pPr algn="ctr"/>
                      <a:r>
                        <a:rPr lang="en-US" sz="1200" dirty="0"/>
                        <a:t>FRI</a:t>
                      </a:r>
                    </a:p>
                  </a:txBody>
                  <a:tcPr marT="45744" marB="45744"/>
                </a:tc>
                <a:extLst>
                  <a:ext uri="{0D108BD9-81ED-4DB2-BD59-A6C34878D82A}">
                    <a16:rowId xmlns:a16="http://schemas.microsoft.com/office/drawing/2014/main" val="10000"/>
                  </a:ext>
                </a:extLst>
              </a:tr>
              <a:tr h="751088">
                <a:tc>
                  <a:txBody>
                    <a:bodyPr/>
                    <a:lstStyle/>
                    <a:p>
                      <a:pPr algn="ctr"/>
                      <a:r>
                        <a:rPr lang="en-US" sz="1000" dirty="0"/>
                        <a:t>AM1</a:t>
                      </a: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TG13#2</a:t>
                      </a:r>
                      <a:endParaRPr lang="en-US" sz="1000" b="0" dirty="0">
                        <a:solidFill>
                          <a:schemeClr val="tx1"/>
                        </a:solidFill>
                      </a:endParaRP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WG15 closing</a:t>
                      </a: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marT="45744" marB="45744"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25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r>
              <a:rPr lang="en-GB" dirty="0"/>
              <a:t> TG13 D4 </a:t>
            </a:r>
            <a:r>
              <a:rPr lang="en-GB" dirty="0" err="1"/>
              <a:t>recirc</a:t>
            </a:r>
            <a:r>
              <a:rPr lang="en-GB" dirty="0"/>
              <a:t> runs until Nov. 12</a:t>
            </a:r>
            <a:endParaRPr lang="de-DE" dirty="0"/>
          </a:p>
          <a:p>
            <a:pPr lvl="1"/>
            <a:r>
              <a:rPr lang="en-GB" sz="1600" b="0" dirty="0"/>
              <a:t>please, do vote if you have not done it before</a:t>
            </a:r>
            <a:endParaRPr lang="de-DE" sz="1600" b="0" dirty="0"/>
          </a:p>
          <a:p>
            <a:pPr lvl="1"/>
            <a:r>
              <a:rPr lang="en-GB" sz="1600" b="0" dirty="0"/>
              <a:t>last NO voters have been asked to toggle their votes</a:t>
            </a:r>
          </a:p>
          <a:p>
            <a:pPr lvl="2"/>
            <a:r>
              <a:rPr lang="en-GB" b="0" dirty="0"/>
              <a:t>Tero, Ben, James</a:t>
            </a:r>
            <a:endParaRPr lang="de-DE" b="0" dirty="0"/>
          </a:p>
          <a:p>
            <a:pPr lvl="1"/>
            <a:r>
              <a:rPr lang="en-GB" sz="1600" b="0" dirty="0"/>
              <a:t>SA ballot group formation closed Oct. 29, 91 members, well balanced</a:t>
            </a:r>
          </a:p>
          <a:p>
            <a:pPr lvl="2"/>
            <a:r>
              <a:rPr lang="de-DE" dirty="0">
                <a:hlinkClick r:id="rId3"/>
              </a:rPr>
              <a:t>https://development.standards.ieee.org/myproject-web/app#manageballots</a:t>
            </a:r>
            <a:r>
              <a:rPr lang="de-DE" dirty="0"/>
              <a:t> </a:t>
            </a:r>
            <a:endParaRPr lang="de-DE" b="0" dirty="0"/>
          </a:p>
          <a:p>
            <a:r>
              <a:rPr lang="en-GB" dirty="0"/>
              <a:t> One meeting: Nov. 11, 9-11 ET</a:t>
            </a:r>
            <a:endParaRPr lang="de-DE" dirty="0"/>
          </a:p>
          <a:p>
            <a:pPr lvl="1"/>
            <a:r>
              <a:rPr lang="en-GB" dirty="0"/>
              <a:t>prepare SA ballot</a:t>
            </a:r>
          </a:p>
          <a:p>
            <a:pPr lvl="2"/>
            <a:r>
              <a:rPr lang="en-GB" dirty="0"/>
              <a:t>check TBDs to submit D4 to EC</a:t>
            </a:r>
          </a:p>
          <a:p>
            <a:pPr lvl="1"/>
            <a:r>
              <a:rPr lang="en-GB" dirty="0"/>
              <a:t>TG Motions </a:t>
            </a:r>
          </a:p>
          <a:p>
            <a:pPr lvl="2"/>
            <a:r>
              <a:rPr lang="en-GB" dirty="0"/>
              <a:t>confirm CRG members</a:t>
            </a:r>
          </a:p>
          <a:p>
            <a:pPr lvl="2"/>
            <a:r>
              <a:rPr lang="en-GB" dirty="0"/>
              <a:t>pass the draft to EC for SA ballot</a:t>
            </a:r>
            <a:endParaRPr lang="de-DE" dirty="0"/>
          </a:p>
        </p:txBody>
      </p:sp>
      <p:sp>
        <p:nvSpPr>
          <p:cNvPr id="2969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CE92B1CF-42C3-4957-B9D9-3C50DCFDE095}" type="slidenum">
              <a:rPr lang="en-US" altLang="en-US" sz="1200" b="0" smtClean="0"/>
              <a:pPr>
                <a:spcBef>
                  <a:spcPct val="0"/>
                </a:spcBef>
                <a:buFontTx/>
                <a:buNone/>
              </a:pPr>
              <a:t>52</a:t>
            </a:fld>
            <a:endParaRPr lang="en-US" altLang="en-US" sz="1200" b="0"/>
          </a:p>
        </p:txBody>
      </p:sp>
      <p:sp>
        <p:nvSpPr>
          <p:cNvPr id="2969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activities this week</a:t>
            </a:r>
          </a:p>
        </p:txBody>
      </p:sp>
      <p:sp>
        <p:nvSpPr>
          <p:cNvPr id="29700"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Tree>
    <p:extLst>
      <p:ext uri="{BB962C8B-B14F-4D97-AF65-F5344CB8AC3E}">
        <p14:creationId xmlns:p14="http://schemas.microsoft.com/office/powerpoint/2010/main" val="3842825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53</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TG13 Motion</a:t>
            </a:r>
            <a:endParaRPr lang="en-US" altLang="en-US" dirty="0"/>
          </a:p>
        </p:txBody>
      </p:sp>
      <p:sp>
        <p:nvSpPr>
          <p:cNvPr id="66564"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
        <p:nvSpPr>
          <p:cNvPr id="6" name="Rectangle 3"/>
          <p:cNvSpPr txBox="1">
            <a:spLocks noChangeArrowheads="1"/>
          </p:cNvSpPr>
          <p:nvPr/>
        </p:nvSpPr>
        <p:spPr bwMode="auto">
          <a:xfrm>
            <a:off x="7239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None/>
            </a:pPr>
            <a:r>
              <a:rPr lang="en-US" sz="2000" i="1" dirty="0"/>
              <a:t>Request 802.15 WG to review and approve the CSD in doc. 15-17/0075r1, and the CA document 15-19/0572r1; and request unconditional approval from the EC to submit P802.15.13_D4 to Standards Association ballot.</a:t>
            </a:r>
            <a:endParaRPr lang="de-DE" sz="2000" i="1" dirty="0"/>
          </a:p>
          <a:p>
            <a:pPr algn="just">
              <a:buFontTx/>
              <a:buNone/>
            </a:pPr>
            <a:endParaRPr lang="en-GB" altLang="en-US" sz="2000" i="1" dirty="0">
              <a:sym typeface="Wingdings" panose="05000000000000000000" pitchFamily="2" charset="2"/>
            </a:endParaRPr>
          </a:p>
          <a:p>
            <a:pPr algn="just">
              <a:buFontTx/>
              <a:buNone/>
            </a:pPr>
            <a:r>
              <a:rPr lang="en-GB" altLang="en-US" sz="2000" i="1" dirty="0">
                <a:sym typeface="Wingdings" panose="05000000000000000000" pitchFamily="2" charset="2"/>
              </a:rPr>
              <a:t>Moved by 	Tuncer Baykas</a:t>
            </a:r>
          </a:p>
          <a:p>
            <a:pPr algn="just">
              <a:buFontTx/>
              <a:buNone/>
            </a:pPr>
            <a:r>
              <a:rPr lang="en-GB" altLang="en-US" sz="2000" i="1" dirty="0">
                <a:sym typeface="Wingdings" panose="05000000000000000000" pitchFamily="2" charset="2"/>
              </a:rPr>
              <a:t>Seconded by	Harry Bims</a:t>
            </a:r>
          </a:p>
          <a:p>
            <a:pPr algn="just">
              <a:buFontTx/>
              <a:buNone/>
            </a:pPr>
            <a:endParaRPr lang="en-GB" altLang="en-US" sz="2000" i="1" dirty="0">
              <a:sym typeface="Wingdings" panose="05000000000000000000" pitchFamily="2" charset="2"/>
            </a:endParaRPr>
          </a:p>
          <a:p>
            <a:pPr algn="just">
              <a:buFontTx/>
              <a:buNone/>
            </a:pPr>
            <a:r>
              <a:rPr lang="en-GB" altLang="en-US" sz="2000" i="1" dirty="0">
                <a:sym typeface="Wingdings" panose="05000000000000000000" pitchFamily="2" charset="2"/>
              </a:rPr>
              <a:t>Motion passed unanimously.</a:t>
            </a:r>
            <a:endParaRPr lang="en-GB" altLang="en-US" i="1" dirty="0">
              <a:sym typeface="Wingdings" panose="05000000000000000000" pitchFamily="2" charset="2"/>
            </a:endParaRPr>
          </a:p>
          <a:p>
            <a:pPr algn="just">
              <a:buFontTx/>
              <a:buNone/>
            </a:pPr>
            <a:endParaRPr lang="en-GB" altLang="en-US" dirty="0">
              <a:sym typeface="Wingdings" panose="05000000000000000000" pitchFamily="2" charset="2"/>
            </a:endParaRPr>
          </a:p>
        </p:txBody>
      </p:sp>
    </p:spTree>
    <p:extLst>
      <p:ext uri="{BB962C8B-B14F-4D97-AF65-F5344CB8AC3E}">
        <p14:creationId xmlns:p14="http://schemas.microsoft.com/office/powerpoint/2010/main" val="4049000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54</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 Motion</a:t>
            </a:r>
            <a:endParaRPr lang="en-US" altLang="en-US" dirty="0"/>
          </a:p>
        </p:txBody>
      </p:sp>
      <p:sp>
        <p:nvSpPr>
          <p:cNvPr id="66564"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
        <p:nvSpPr>
          <p:cNvPr id="6" name="Rectangle 3"/>
          <p:cNvSpPr txBox="1">
            <a:spLocks noChangeArrowheads="1"/>
          </p:cNvSpPr>
          <p:nvPr/>
        </p:nvSpPr>
        <p:spPr bwMode="auto">
          <a:xfrm>
            <a:off x="723899" y="1676400"/>
            <a:ext cx="780179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None/>
            </a:pPr>
            <a:r>
              <a:rPr lang="de-DE" sz="2000" i="1" dirty="0"/>
              <a:t>802.15 </a:t>
            </a:r>
            <a:r>
              <a:rPr lang="de-DE" sz="2000" i="1" dirty="0" err="1"/>
              <a:t>has</a:t>
            </a:r>
            <a:r>
              <a:rPr lang="de-DE" sz="2000" i="1" dirty="0"/>
              <a:t> </a:t>
            </a:r>
            <a:r>
              <a:rPr lang="de-DE" sz="2000" i="1" dirty="0" err="1"/>
              <a:t>reviewed</a:t>
            </a:r>
            <a:r>
              <a:rPr lang="de-DE" sz="2000" i="1" dirty="0"/>
              <a:t> </a:t>
            </a:r>
            <a:r>
              <a:rPr lang="de-DE" sz="2000" i="1" dirty="0" err="1"/>
              <a:t>and</a:t>
            </a:r>
            <a:r>
              <a:rPr lang="de-DE" sz="2000" i="1" dirty="0"/>
              <a:t> </a:t>
            </a:r>
            <a:r>
              <a:rPr lang="de-DE" sz="2000" i="1" dirty="0" err="1"/>
              <a:t>approves</a:t>
            </a:r>
            <a:r>
              <a:rPr lang="de-DE" sz="2000" i="1" dirty="0"/>
              <a:t> </a:t>
            </a:r>
            <a:r>
              <a:rPr lang="de-DE" sz="2000" i="1" dirty="0" err="1"/>
              <a:t>the</a:t>
            </a:r>
            <a:r>
              <a:rPr lang="de-DE" sz="2000" i="1" dirty="0"/>
              <a:t> CSD [15-17-0075-01]; </a:t>
            </a:r>
            <a:r>
              <a:rPr lang="de-DE" sz="2000" i="1" dirty="0" err="1"/>
              <a:t>and</a:t>
            </a:r>
            <a:r>
              <a:rPr lang="de-DE" sz="2000" i="1" dirty="0"/>
              <a:t> </a:t>
            </a:r>
            <a:r>
              <a:rPr lang="de-DE" sz="2000" i="1" dirty="0" err="1"/>
              <a:t>requests</a:t>
            </a:r>
            <a:r>
              <a:rPr lang="de-DE" sz="2000" i="1" dirty="0"/>
              <a:t> </a:t>
            </a:r>
            <a:r>
              <a:rPr lang="de-DE" sz="2000" i="1" dirty="0" err="1"/>
              <a:t>conditional</a:t>
            </a:r>
            <a:r>
              <a:rPr lang="de-DE" sz="2000" i="1" dirty="0"/>
              <a:t> </a:t>
            </a:r>
            <a:r>
              <a:rPr lang="de-DE" sz="2000" i="1" dirty="0" err="1"/>
              <a:t>approval</a:t>
            </a:r>
            <a:r>
              <a:rPr lang="de-DE" sz="2000" i="1" dirty="0"/>
              <a:t> </a:t>
            </a:r>
            <a:r>
              <a:rPr lang="de-DE" sz="2000" i="1" dirty="0" err="1"/>
              <a:t>from</a:t>
            </a:r>
            <a:r>
              <a:rPr lang="de-DE" sz="2000" i="1" dirty="0"/>
              <a:t> </a:t>
            </a:r>
            <a:r>
              <a:rPr lang="de-DE" sz="2000" i="1" dirty="0" err="1"/>
              <a:t>the</a:t>
            </a:r>
            <a:r>
              <a:rPr lang="de-DE" sz="2000" i="1" dirty="0"/>
              <a:t> EC </a:t>
            </a:r>
            <a:r>
              <a:rPr lang="de-DE" sz="2000" i="1" dirty="0" err="1"/>
              <a:t>to</a:t>
            </a:r>
            <a:r>
              <a:rPr lang="de-DE" sz="2000" i="1" dirty="0"/>
              <a:t> </a:t>
            </a:r>
            <a:r>
              <a:rPr lang="de-DE" sz="2000" i="1" dirty="0" err="1"/>
              <a:t>submit</a:t>
            </a:r>
            <a:r>
              <a:rPr lang="de-DE" sz="2000" i="1" dirty="0"/>
              <a:t> P802.15.13_D4 </a:t>
            </a:r>
            <a:r>
              <a:rPr lang="de-DE" sz="2000" i="1" dirty="0" err="1"/>
              <a:t>to</a:t>
            </a:r>
            <a:r>
              <a:rPr lang="de-DE" sz="2000" i="1" dirty="0"/>
              <a:t> Standards </a:t>
            </a:r>
            <a:r>
              <a:rPr lang="de-DE" sz="2000" i="1" dirty="0" err="1"/>
              <a:t>Association</a:t>
            </a:r>
            <a:r>
              <a:rPr lang="de-DE" sz="2000" i="1" dirty="0"/>
              <a:t> </a:t>
            </a:r>
            <a:r>
              <a:rPr lang="de-DE" sz="2000" i="1" dirty="0" err="1"/>
              <a:t>ballot</a:t>
            </a:r>
            <a:r>
              <a:rPr lang="de-DE" sz="2000" i="1" dirty="0"/>
              <a:t>.</a:t>
            </a:r>
          </a:p>
          <a:p>
            <a:pPr>
              <a:buNone/>
            </a:pPr>
            <a:endParaRPr lang="de-DE" sz="2000" i="1" dirty="0"/>
          </a:p>
          <a:p>
            <a:pPr>
              <a:buNone/>
            </a:pPr>
            <a:r>
              <a:rPr lang="de-DE" sz="2000" i="1" dirty="0" err="1"/>
              <a:t>Moved</a:t>
            </a:r>
            <a:r>
              <a:rPr lang="de-DE" sz="2000" i="1" dirty="0"/>
              <a:t> </a:t>
            </a:r>
            <a:r>
              <a:rPr lang="de-DE" sz="2000" i="1" dirty="0" err="1"/>
              <a:t>By</a:t>
            </a:r>
            <a:r>
              <a:rPr lang="de-DE" sz="2000" i="1" dirty="0"/>
              <a:t>:      Volker Jungnickel</a:t>
            </a:r>
          </a:p>
          <a:p>
            <a:pPr>
              <a:buNone/>
            </a:pPr>
            <a:r>
              <a:rPr lang="de-DE" sz="2000" i="1" dirty="0" err="1"/>
              <a:t>Seconded</a:t>
            </a:r>
            <a:r>
              <a:rPr lang="de-DE" sz="2000" i="1" dirty="0"/>
              <a:t> </a:t>
            </a:r>
            <a:r>
              <a:rPr lang="de-DE" sz="2000" i="1" dirty="0" err="1"/>
              <a:t>By</a:t>
            </a:r>
            <a:r>
              <a:rPr lang="de-DE" sz="2000" i="1" dirty="0"/>
              <a:t>:  Sang-Kyu Lim</a:t>
            </a:r>
          </a:p>
          <a:p>
            <a:pPr algn="just">
              <a:buFontTx/>
              <a:buNone/>
            </a:pPr>
            <a:endParaRPr lang="en-GB" altLang="en-US" sz="2000" i="1" dirty="0">
              <a:sym typeface="Wingdings" panose="05000000000000000000" pitchFamily="2" charset="2"/>
            </a:endParaRPr>
          </a:p>
          <a:p>
            <a:pPr algn="just">
              <a:buFontTx/>
              <a:buNone/>
            </a:pPr>
            <a:endParaRPr lang="en-GB" altLang="en-US" sz="2000" i="1" dirty="0">
              <a:sym typeface="Wingdings" panose="05000000000000000000" pitchFamily="2" charset="2"/>
            </a:endParaRPr>
          </a:p>
          <a:p>
            <a:pPr algn="just">
              <a:buFontTx/>
              <a:buNone/>
            </a:pPr>
            <a:r>
              <a:rPr lang="en-GB" altLang="en-US" sz="2000" i="1" dirty="0">
                <a:sym typeface="Wingdings" panose="05000000000000000000" pitchFamily="2" charset="2"/>
              </a:rPr>
              <a:t>Motion passed  28/0/3.</a:t>
            </a:r>
          </a:p>
          <a:p>
            <a:pPr algn="just">
              <a:buFontTx/>
              <a:buNone/>
            </a:pPr>
            <a:endParaRPr lang="en-GB" altLang="en-US" dirty="0">
              <a:sym typeface="Wingdings" panose="05000000000000000000" pitchFamily="2" charset="2"/>
            </a:endParaRPr>
          </a:p>
        </p:txBody>
      </p:sp>
    </p:spTree>
    <p:extLst>
      <p:ext uri="{BB962C8B-B14F-4D97-AF65-F5344CB8AC3E}">
        <p14:creationId xmlns:p14="http://schemas.microsoft.com/office/powerpoint/2010/main" val="3392939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55</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TG13 Motion</a:t>
            </a:r>
            <a:endParaRPr lang="en-US" altLang="en-US" dirty="0"/>
          </a:p>
        </p:txBody>
      </p:sp>
      <p:sp>
        <p:nvSpPr>
          <p:cNvPr id="66564"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
        <p:nvSpPr>
          <p:cNvPr id="6" name="Rectangle 3"/>
          <p:cNvSpPr txBox="1">
            <a:spLocks noChangeArrowheads="1"/>
          </p:cNvSpPr>
          <p:nvPr/>
        </p:nvSpPr>
        <p:spPr bwMode="auto">
          <a:xfrm>
            <a:off x="7239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None/>
            </a:pPr>
            <a:r>
              <a:rPr lang="en-US" sz="1800" i="1" dirty="0"/>
              <a:t>Request that 802.15 WG approves the formation of a Comment Resolution Group (CRG) for the Standards Association balloting of the P802.15.13_D4 with the following membership: Volker Jungnickel as Chair, Nikola </a:t>
            </a:r>
            <a:r>
              <a:rPr lang="en-US" sz="1800" i="1" dirty="0" err="1"/>
              <a:t>Serafimovski</a:t>
            </a:r>
            <a:r>
              <a:rPr lang="en-US" sz="1800" i="1" dirty="0"/>
              <a:t>, Tuncer Baykas, Sang-Kyu Lim, </a:t>
            </a:r>
            <a:r>
              <a:rPr lang="en-US" sz="1800" i="1" dirty="0" err="1"/>
              <a:t>Jörg</a:t>
            </a:r>
            <a:r>
              <a:rPr lang="en-US" sz="1800" i="1" dirty="0"/>
              <a:t> Robert, Tero Kivinen. The 802.15.13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de-DE" sz="1800" dirty="0"/>
          </a:p>
          <a:p>
            <a:pPr algn="just">
              <a:buFontTx/>
              <a:buNone/>
            </a:pPr>
            <a:endParaRPr lang="en-GB" altLang="en-US" dirty="0">
              <a:sym typeface="Wingdings" panose="05000000000000000000" pitchFamily="2" charset="2"/>
            </a:endParaRPr>
          </a:p>
          <a:p>
            <a:pPr algn="just">
              <a:buFontTx/>
              <a:buNone/>
            </a:pPr>
            <a:r>
              <a:rPr lang="en-GB" altLang="en-US" sz="2000" i="1" dirty="0">
                <a:sym typeface="Wingdings" panose="05000000000000000000" pitchFamily="2" charset="2"/>
              </a:rPr>
              <a:t>Moved by 	Tuncer Baykas</a:t>
            </a:r>
          </a:p>
          <a:p>
            <a:pPr algn="just">
              <a:buFontTx/>
              <a:buNone/>
            </a:pPr>
            <a:r>
              <a:rPr lang="en-GB" altLang="en-US" sz="2000" i="1" dirty="0">
                <a:sym typeface="Wingdings" panose="05000000000000000000" pitchFamily="2" charset="2"/>
              </a:rPr>
              <a:t>Seconded by	Kai Lennert Bober</a:t>
            </a:r>
          </a:p>
          <a:p>
            <a:pPr algn="just">
              <a:buFontTx/>
              <a:buNone/>
            </a:pPr>
            <a:endParaRPr lang="en-GB" altLang="en-US" sz="2000" i="1" dirty="0">
              <a:sym typeface="Wingdings" panose="05000000000000000000" pitchFamily="2" charset="2"/>
            </a:endParaRPr>
          </a:p>
          <a:p>
            <a:pPr algn="just">
              <a:buFontTx/>
              <a:buNone/>
            </a:pPr>
            <a:r>
              <a:rPr lang="en-GB" altLang="en-US" sz="2000" i="1" dirty="0">
                <a:sym typeface="Wingdings" panose="05000000000000000000" pitchFamily="2" charset="2"/>
              </a:rPr>
              <a:t>Motion passed unanimously.</a:t>
            </a:r>
          </a:p>
          <a:p>
            <a:pPr algn="just">
              <a:buFontTx/>
              <a:buNone/>
            </a:pPr>
            <a:endParaRPr lang="en-GB" altLang="en-US" dirty="0">
              <a:sym typeface="Wingdings" panose="05000000000000000000" pitchFamily="2" charset="2"/>
            </a:endParaRPr>
          </a:p>
        </p:txBody>
      </p:sp>
    </p:spTree>
    <p:extLst>
      <p:ext uri="{BB962C8B-B14F-4D97-AF65-F5344CB8AC3E}">
        <p14:creationId xmlns:p14="http://schemas.microsoft.com/office/powerpoint/2010/main" val="3908073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56</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 Motion</a:t>
            </a:r>
            <a:endParaRPr lang="en-US" altLang="en-US" dirty="0"/>
          </a:p>
        </p:txBody>
      </p:sp>
      <p:sp>
        <p:nvSpPr>
          <p:cNvPr id="66564"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
        <p:nvSpPr>
          <p:cNvPr id="6" name="Rectangle 3"/>
          <p:cNvSpPr txBox="1">
            <a:spLocks noChangeArrowheads="1"/>
          </p:cNvSpPr>
          <p:nvPr/>
        </p:nvSpPr>
        <p:spPr bwMode="auto">
          <a:xfrm>
            <a:off x="7239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None/>
            </a:pPr>
            <a:r>
              <a:rPr lang="de-DE" sz="1800" i="1" dirty="0"/>
              <a:t>Move </a:t>
            </a:r>
            <a:r>
              <a:rPr lang="de-DE" sz="1800" i="1" dirty="0" err="1"/>
              <a:t>that</a:t>
            </a:r>
            <a:r>
              <a:rPr lang="de-DE" sz="1800" i="1" dirty="0"/>
              <a:t> 802.15 WG </a:t>
            </a:r>
            <a:r>
              <a:rPr lang="de-DE" sz="1800" i="1" dirty="0" err="1"/>
              <a:t>approves</a:t>
            </a:r>
            <a:r>
              <a:rPr lang="de-DE" sz="1800" i="1" dirty="0"/>
              <a:t> </a:t>
            </a:r>
            <a:r>
              <a:rPr lang="de-DE" sz="1800" i="1" dirty="0" err="1"/>
              <a:t>the</a:t>
            </a:r>
            <a:r>
              <a:rPr lang="de-DE" sz="1800" i="1" dirty="0"/>
              <a:t> </a:t>
            </a:r>
            <a:r>
              <a:rPr lang="de-DE" sz="1800" i="1" dirty="0" err="1"/>
              <a:t>formation</a:t>
            </a:r>
            <a:r>
              <a:rPr lang="de-DE" sz="1800" i="1" dirty="0"/>
              <a:t> </a:t>
            </a:r>
            <a:r>
              <a:rPr lang="de-DE" sz="1800" i="1" dirty="0" err="1"/>
              <a:t>of</a:t>
            </a:r>
            <a:r>
              <a:rPr lang="de-DE" sz="1800" i="1" dirty="0"/>
              <a:t> a Comment Resolution Group (CRG) </a:t>
            </a:r>
            <a:r>
              <a:rPr lang="de-DE" sz="1800" i="1" dirty="0" err="1"/>
              <a:t>for</a:t>
            </a:r>
            <a:r>
              <a:rPr lang="de-DE" sz="1800" i="1" dirty="0"/>
              <a:t> </a:t>
            </a:r>
            <a:r>
              <a:rPr lang="de-DE" sz="1800" i="1" dirty="0" err="1"/>
              <a:t>the</a:t>
            </a:r>
            <a:r>
              <a:rPr lang="de-DE" sz="1800" i="1" dirty="0"/>
              <a:t> Standards </a:t>
            </a:r>
            <a:r>
              <a:rPr lang="de-DE" sz="1800" i="1" dirty="0" err="1"/>
              <a:t>Association</a:t>
            </a:r>
            <a:r>
              <a:rPr lang="de-DE" sz="1800" i="1" dirty="0"/>
              <a:t> </a:t>
            </a:r>
            <a:r>
              <a:rPr lang="de-DE" sz="1800" i="1" dirty="0" err="1"/>
              <a:t>balloting</a:t>
            </a:r>
            <a:r>
              <a:rPr lang="de-DE" sz="1800" i="1" dirty="0"/>
              <a:t> </a:t>
            </a:r>
            <a:r>
              <a:rPr lang="de-DE" sz="1800" i="1" dirty="0" err="1"/>
              <a:t>of</a:t>
            </a:r>
            <a:r>
              <a:rPr lang="de-DE" sz="1800" i="1" dirty="0"/>
              <a:t> </a:t>
            </a:r>
            <a:r>
              <a:rPr lang="de-DE" sz="1800" i="1" dirty="0" err="1"/>
              <a:t>the</a:t>
            </a:r>
            <a:r>
              <a:rPr lang="de-DE" sz="1800" i="1" dirty="0"/>
              <a:t> P802.15.13_D4 </a:t>
            </a:r>
            <a:r>
              <a:rPr lang="de-DE" sz="1800" i="1" dirty="0" err="1"/>
              <a:t>with</a:t>
            </a:r>
            <a:r>
              <a:rPr lang="de-DE" sz="1800" i="1" dirty="0"/>
              <a:t> </a:t>
            </a:r>
            <a:r>
              <a:rPr lang="de-DE" sz="1800" i="1" dirty="0" err="1"/>
              <a:t>the</a:t>
            </a:r>
            <a:r>
              <a:rPr lang="de-DE" sz="1800" i="1" dirty="0"/>
              <a:t> </a:t>
            </a:r>
            <a:r>
              <a:rPr lang="de-DE" sz="1800" i="1" dirty="0" err="1"/>
              <a:t>following</a:t>
            </a:r>
            <a:r>
              <a:rPr lang="de-DE" sz="1800" i="1" dirty="0"/>
              <a:t> </a:t>
            </a:r>
            <a:r>
              <a:rPr lang="de-DE" sz="1800" i="1" dirty="0" err="1"/>
              <a:t>membership</a:t>
            </a:r>
            <a:r>
              <a:rPr lang="de-DE" sz="1800" i="1" dirty="0"/>
              <a:t>: Volker Jungnickel </a:t>
            </a:r>
            <a:r>
              <a:rPr lang="de-DE" sz="1800" i="1" dirty="0" err="1"/>
              <a:t>as</a:t>
            </a:r>
            <a:r>
              <a:rPr lang="de-DE" sz="1800" i="1" dirty="0"/>
              <a:t> </a:t>
            </a:r>
            <a:r>
              <a:rPr lang="de-DE" sz="1800" i="1" dirty="0" err="1"/>
              <a:t>Chair</a:t>
            </a:r>
            <a:r>
              <a:rPr lang="de-DE" sz="1800" i="1" dirty="0"/>
              <a:t>, Nikola </a:t>
            </a:r>
            <a:r>
              <a:rPr lang="de-DE" sz="1800" i="1" dirty="0" err="1"/>
              <a:t>Serafimovski</a:t>
            </a:r>
            <a:r>
              <a:rPr lang="de-DE" sz="1800" i="1" dirty="0"/>
              <a:t>, Tuncer Baykas, Sang-Kyu Lim, Jörg Robert, </a:t>
            </a:r>
            <a:r>
              <a:rPr lang="de-DE" sz="1800" i="1" dirty="0" err="1"/>
              <a:t>and</a:t>
            </a:r>
            <a:r>
              <a:rPr lang="de-DE" sz="1800" i="1" dirty="0"/>
              <a:t> Tero Kivinen. The 802.15.13 CRG </a:t>
            </a:r>
            <a:r>
              <a:rPr lang="de-DE" sz="1800" i="1" dirty="0" err="1"/>
              <a:t>is</a:t>
            </a:r>
            <a:r>
              <a:rPr lang="de-DE" sz="1800" i="1" dirty="0"/>
              <a:t> </a:t>
            </a:r>
            <a:r>
              <a:rPr lang="de-DE" sz="1800" i="1" dirty="0" err="1"/>
              <a:t>authorized</a:t>
            </a:r>
            <a:r>
              <a:rPr lang="de-DE" sz="1800" i="1" dirty="0"/>
              <a:t> </a:t>
            </a:r>
            <a:r>
              <a:rPr lang="de-DE" sz="1800" i="1" dirty="0" err="1"/>
              <a:t>to</a:t>
            </a:r>
            <a:r>
              <a:rPr lang="de-DE" sz="1800" i="1" dirty="0"/>
              <a:t> </a:t>
            </a:r>
            <a:r>
              <a:rPr lang="de-DE" sz="1800" i="1" dirty="0" err="1"/>
              <a:t>approve</a:t>
            </a:r>
            <a:r>
              <a:rPr lang="de-DE" sz="1800" i="1" dirty="0"/>
              <a:t> </a:t>
            </a:r>
            <a:r>
              <a:rPr lang="de-DE" sz="1800" i="1" dirty="0" err="1"/>
              <a:t>comment</a:t>
            </a:r>
            <a:r>
              <a:rPr lang="de-DE" sz="1800" i="1" dirty="0"/>
              <a:t> </a:t>
            </a:r>
            <a:r>
              <a:rPr lang="de-DE" sz="1800" i="1" dirty="0" err="1"/>
              <a:t>resolutions</a:t>
            </a:r>
            <a:r>
              <a:rPr lang="de-DE" sz="1800" i="1" dirty="0"/>
              <a:t>, </a:t>
            </a:r>
            <a:r>
              <a:rPr lang="de-DE" sz="1800" i="1" dirty="0" err="1"/>
              <a:t>edit</a:t>
            </a:r>
            <a:r>
              <a:rPr lang="de-DE" sz="1800" i="1" dirty="0"/>
              <a:t> </a:t>
            </a:r>
            <a:r>
              <a:rPr lang="de-DE" sz="1800" i="1" dirty="0" err="1"/>
              <a:t>the</a:t>
            </a:r>
            <a:r>
              <a:rPr lang="de-DE" sz="1800" i="1" dirty="0"/>
              <a:t> </a:t>
            </a:r>
            <a:r>
              <a:rPr lang="de-DE" sz="1800" i="1" dirty="0" err="1"/>
              <a:t>draft</a:t>
            </a:r>
            <a:r>
              <a:rPr lang="de-DE" sz="1800" i="1" dirty="0"/>
              <a:t> </a:t>
            </a:r>
            <a:r>
              <a:rPr lang="de-DE" sz="1800" i="1" dirty="0" err="1"/>
              <a:t>according</a:t>
            </a:r>
            <a:r>
              <a:rPr lang="de-DE" sz="1800" i="1" dirty="0"/>
              <a:t> </a:t>
            </a:r>
            <a:r>
              <a:rPr lang="de-DE" sz="1800" i="1" dirty="0" err="1"/>
              <a:t>to</a:t>
            </a:r>
            <a:r>
              <a:rPr lang="de-DE" sz="1800" i="1" dirty="0"/>
              <a:t> </a:t>
            </a:r>
            <a:r>
              <a:rPr lang="de-DE" sz="1800" i="1" dirty="0" err="1"/>
              <a:t>the</a:t>
            </a:r>
            <a:r>
              <a:rPr lang="de-DE" sz="1800" i="1" dirty="0"/>
              <a:t> </a:t>
            </a:r>
            <a:r>
              <a:rPr lang="de-DE" sz="1800" i="1" dirty="0" err="1"/>
              <a:t>comment</a:t>
            </a:r>
            <a:r>
              <a:rPr lang="de-DE" sz="1800" i="1" dirty="0"/>
              <a:t> </a:t>
            </a:r>
            <a:r>
              <a:rPr lang="de-DE" sz="1800" i="1" dirty="0" err="1"/>
              <a:t>resolutions</a:t>
            </a:r>
            <a:r>
              <a:rPr lang="de-DE" sz="1800" i="1" dirty="0"/>
              <a:t>, </a:t>
            </a:r>
            <a:r>
              <a:rPr lang="de-DE" sz="1800" i="1" dirty="0" err="1"/>
              <a:t>and</a:t>
            </a:r>
            <a:r>
              <a:rPr lang="de-DE" sz="1800" i="1" dirty="0"/>
              <a:t> </a:t>
            </a:r>
            <a:r>
              <a:rPr lang="de-DE" sz="1800" i="1" dirty="0" err="1"/>
              <a:t>to</a:t>
            </a:r>
            <a:r>
              <a:rPr lang="de-DE" sz="1800" i="1" dirty="0"/>
              <a:t> </a:t>
            </a:r>
            <a:r>
              <a:rPr lang="de-DE" sz="1800" i="1" dirty="0" err="1"/>
              <a:t>approve</a:t>
            </a:r>
            <a:r>
              <a:rPr lang="de-DE" sz="1800" i="1" dirty="0"/>
              <a:t> </a:t>
            </a:r>
            <a:r>
              <a:rPr lang="de-DE" sz="1800" i="1" dirty="0" err="1"/>
              <a:t>the</a:t>
            </a:r>
            <a:r>
              <a:rPr lang="de-DE" sz="1800" i="1" dirty="0"/>
              <a:t> </a:t>
            </a:r>
            <a:r>
              <a:rPr lang="de-DE" sz="1800" i="1" dirty="0" err="1"/>
              <a:t>start</a:t>
            </a:r>
            <a:r>
              <a:rPr lang="de-DE" sz="1800" i="1" dirty="0"/>
              <a:t> </a:t>
            </a:r>
            <a:r>
              <a:rPr lang="de-DE" sz="1800" i="1" dirty="0" err="1"/>
              <a:t>of</a:t>
            </a:r>
            <a:r>
              <a:rPr lang="de-DE" sz="1800" i="1" dirty="0"/>
              <a:t> </a:t>
            </a:r>
            <a:r>
              <a:rPr lang="de-DE" sz="1800" i="1" dirty="0" err="1"/>
              <a:t>recirculation</a:t>
            </a:r>
            <a:r>
              <a:rPr lang="de-DE" sz="1800" i="1" dirty="0"/>
              <a:t> </a:t>
            </a:r>
            <a:r>
              <a:rPr lang="de-DE" sz="1800" i="1" dirty="0" err="1"/>
              <a:t>ballots</a:t>
            </a:r>
            <a:r>
              <a:rPr lang="de-DE" sz="1800" i="1" dirty="0"/>
              <a:t> </a:t>
            </a:r>
            <a:r>
              <a:rPr lang="de-DE" sz="1800" i="1" dirty="0" err="1"/>
              <a:t>of</a:t>
            </a:r>
            <a:r>
              <a:rPr lang="de-DE" sz="1800" i="1" dirty="0"/>
              <a:t> </a:t>
            </a:r>
            <a:r>
              <a:rPr lang="de-DE" sz="1800" i="1" dirty="0" err="1"/>
              <a:t>the</a:t>
            </a:r>
            <a:r>
              <a:rPr lang="de-DE" sz="1800" i="1" dirty="0"/>
              <a:t> </a:t>
            </a:r>
            <a:r>
              <a:rPr lang="de-DE" sz="1800" i="1" dirty="0" err="1"/>
              <a:t>revised</a:t>
            </a:r>
            <a:r>
              <a:rPr lang="de-DE" sz="1800" i="1" dirty="0"/>
              <a:t> </a:t>
            </a:r>
            <a:r>
              <a:rPr lang="de-DE" sz="1800" i="1" dirty="0" err="1"/>
              <a:t>draft</a:t>
            </a:r>
            <a:r>
              <a:rPr lang="de-DE" sz="1800" i="1" dirty="0"/>
              <a:t> on behalf </a:t>
            </a:r>
            <a:r>
              <a:rPr lang="de-DE" sz="1800" i="1" dirty="0" err="1"/>
              <a:t>of</a:t>
            </a:r>
            <a:r>
              <a:rPr lang="de-DE" sz="1800" i="1" dirty="0"/>
              <a:t> </a:t>
            </a:r>
            <a:r>
              <a:rPr lang="de-DE" sz="1800" i="1" dirty="0" err="1"/>
              <a:t>the</a:t>
            </a:r>
            <a:r>
              <a:rPr lang="de-DE" sz="1800" i="1" dirty="0"/>
              <a:t> 802.15 WG. Comment </a:t>
            </a:r>
            <a:r>
              <a:rPr lang="de-DE" sz="1800" i="1" dirty="0" err="1"/>
              <a:t>resolution</a:t>
            </a:r>
            <a:r>
              <a:rPr lang="de-DE" sz="1800" i="1" dirty="0"/>
              <a:t> on </a:t>
            </a:r>
            <a:r>
              <a:rPr lang="de-DE" sz="1800" i="1" dirty="0" err="1"/>
              <a:t>recirculation</a:t>
            </a:r>
            <a:r>
              <a:rPr lang="de-DE" sz="1800" i="1" dirty="0"/>
              <a:t> </a:t>
            </a:r>
            <a:r>
              <a:rPr lang="de-DE" sz="1800" i="1" dirty="0" err="1"/>
              <a:t>ballots</a:t>
            </a:r>
            <a:r>
              <a:rPr lang="de-DE" sz="1800" i="1" dirty="0"/>
              <a:t> </a:t>
            </a:r>
            <a:r>
              <a:rPr lang="de-DE" sz="1800" i="1" dirty="0" err="1"/>
              <a:t>between</a:t>
            </a:r>
            <a:r>
              <a:rPr lang="de-DE" sz="1800" i="1" dirty="0"/>
              <a:t> </a:t>
            </a:r>
            <a:r>
              <a:rPr lang="de-DE" sz="1800" i="1" dirty="0" err="1"/>
              <a:t>sessions</a:t>
            </a:r>
            <a:r>
              <a:rPr lang="de-DE" sz="1800" i="1" dirty="0"/>
              <a:t> will </a:t>
            </a:r>
            <a:r>
              <a:rPr lang="de-DE" sz="1800" i="1" dirty="0" err="1"/>
              <a:t>be</a:t>
            </a:r>
            <a:r>
              <a:rPr lang="de-DE" sz="1800" i="1" dirty="0"/>
              <a:t> </a:t>
            </a:r>
            <a:r>
              <a:rPr lang="de-DE" sz="1800" i="1" dirty="0" err="1"/>
              <a:t>conducted</a:t>
            </a:r>
            <a:r>
              <a:rPr lang="de-DE" sz="1800" i="1" dirty="0"/>
              <a:t> via </a:t>
            </a:r>
            <a:r>
              <a:rPr lang="de-DE" sz="1800" i="1" dirty="0" err="1"/>
              <a:t>reflector</a:t>
            </a:r>
            <a:r>
              <a:rPr lang="de-DE" sz="1800" i="1" dirty="0"/>
              <a:t> email </a:t>
            </a:r>
            <a:r>
              <a:rPr lang="de-DE" sz="1800" i="1" dirty="0" err="1"/>
              <a:t>and</a:t>
            </a:r>
            <a:r>
              <a:rPr lang="de-DE" sz="1800" i="1" dirty="0"/>
              <a:t> via </a:t>
            </a:r>
            <a:r>
              <a:rPr lang="de-DE" sz="1800" i="1" dirty="0" err="1"/>
              <a:t>teleconferences</a:t>
            </a:r>
            <a:r>
              <a:rPr lang="de-DE" sz="1800" i="1" dirty="0"/>
              <a:t> </a:t>
            </a:r>
            <a:r>
              <a:rPr lang="de-DE" sz="1800" i="1" dirty="0" err="1"/>
              <a:t>announced</a:t>
            </a:r>
            <a:r>
              <a:rPr lang="de-DE" sz="1800" i="1" dirty="0"/>
              <a:t> </a:t>
            </a:r>
            <a:r>
              <a:rPr lang="de-DE" sz="1800" i="1" dirty="0" err="1"/>
              <a:t>to</a:t>
            </a:r>
            <a:r>
              <a:rPr lang="de-DE" sz="1800" i="1" dirty="0"/>
              <a:t> </a:t>
            </a:r>
            <a:r>
              <a:rPr lang="de-DE" sz="1800" i="1" dirty="0" err="1"/>
              <a:t>the</a:t>
            </a:r>
            <a:r>
              <a:rPr lang="de-DE" sz="1800" i="1" dirty="0"/>
              <a:t> </a:t>
            </a:r>
            <a:r>
              <a:rPr lang="de-DE" sz="1800" i="1" dirty="0" err="1"/>
              <a:t>reflector</a:t>
            </a:r>
            <a:r>
              <a:rPr lang="de-DE" sz="1800" i="1" dirty="0"/>
              <a:t> </a:t>
            </a:r>
            <a:r>
              <a:rPr lang="de-DE" sz="1800" i="1" dirty="0" err="1"/>
              <a:t>as</a:t>
            </a:r>
            <a:r>
              <a:rPr lang="de-DE" sz="1800" i="1" dirty="0"/>
              <a:t> per </a:t>
            </a:r>
            <a:r>
              <a:rPr lang="de-DE" sz="1800" i="1" dirty="0" err="1"/>
              <a:t>the</a:t>
            </a:r>
            <a:r>
              <a:rPr lang="de-DE" sz="1800" i="1" dirty="0"/>
              <a:t> LMSC 802 WG P&amp;P.</a:t>
            </a:r>
          </a:p>
          <a:p>
            <a:pPr algn="just">
              <a:buFontTx/>
              <a:buNone/>
            </a:pPr>
            <a:endParaRPr lang="en-GB" altLang="en-US" dirty="0">
              <a:sym typeface="Wingdings" panose="05000000000000000000" pitchFamily="2" charset="2"/>
            </a:endParaRPr>
          </a:p>
          <a:p>
            <a:pPr algn="just">
              <a:buFontTx/>
              <a:buNone/>
            </a:pPr>
            <a:r>
              <a:rPr lang="en-GB" altLang="en-US" sz="2000" i="1" dirty="0">
                <a:sym typeface="Wingdings" panose="05000000000000000000" pitchFamily="2" charset="2"/>
              </a:rPr>
              <a:t>Moved by:     	Volker Jungnickel</a:t>
            </a:r>
          </a:p>
          <a:p>
            <a:pPr algn="just">
              <a:buFontTx/>
              <a:buNone/>
            </a:pPr>
            <a:r>
              <a:rPr lang="en-GB" altLang="en-US" sz="2000" i="1" dirty="0">
                <a:sym typeface="Wingdings" panose="05000000000000000000" pitchFamily="2" charset="2"/>
              </a:rPr>
              <a:t>Seconded by:	Sang-Kyu Lim</a:t>
            </a:r>
          </a:p>
          <a:p>
            <a:pPr algn="just">
              <a:buFontTx/>
              <a:buNone/>
            </a:pPr>
            <a:endParaRPr lang="en-GB" altLang="en-US" sz="2000" i="1" dirty="0">
              <a:sym typeface="Wingdings" panose="05000000000000000000" pitchFamily="2" charset="2"/>
            </a:endParaRPr>
          </a:p>
          <a:p>
            <a:pPr algn="just">
              <a:buFontTx/>
              <a:buNone/>
            </a:pPr>
            <a:r>
              <a:rPr lang="en-GB" altLang="en-US" sz="2000" i="1" dirty="0">
                <a:sym typeface="Wingdings" panose="05000000000000000000" pitchFamily="2" charset="2"/>
              </a:rPr>
              <a:t>Motion passed       28 / 0 / 4.</a:t>
            </a:r>
          </a:p>
          <a:p>
            <a:pPr algn="just">
              <a:buFontTx/>
              <a:buNone/>
            </a:pPr>
            <a:endParaRPr lang="en-GB" altLang="en-US" dirty="0">
              <a:sym typeface="Wingdings" panose="05000000000000000000" pitchFamily="2" charset="2"/>
            </a:endParaRPr>
          </a:p>
        </p:txBody>
      </p:sp>
    </p:spTree>
    <p:extLst>
      <p:ext uri="{BB962C8B-B14F-4D97-AF65-F5344CB8AC3E}">
        <p14:creationId xmlns:p14="http://schemas.microsoft.com/office/powerpoint/2010/main" val="2230808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57</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 Motion</a:t>
            </a:r>
            <a:endParaRPr lang="en-US" altLang="en-US" dirty="0"/>
          </a:p>
        </p:txBody>
      </p:sp>
      <p:sp>
        <p:nvSpPr>
          <p:cNvPr id="66564"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
        <p:nvSpPr>
          <p:cNvPr id="6" name="Rectangle 3"/>
          <p:cNvSpPr txBox="1">
            <a:spLocks noChangeArrowheads="1"/>
          </p:cNvSpPr>
          <p:nvPr/>
        </p:nvSpPr>
        <p:spPr bwMode="auto">
          <a:xfrm>
            <a:off x="7239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None/>
            </a:pPr>
            <a:r>
              <a:rPr lang="de-DE" sz="1800" i="1" dirty="0"/>
              <a:t>Move </a:t>
            </a:r>
            <a:r>
              <a:rPr lang="de-DE" sz="1800" i="1" dirty="0" err="1"/>
              <a:t>that</a:t>
            </a:r>
            <a:r>
              <a:rPr lang="de-DE" sz="1800" i="1" dirty="0"/>
              <a:t> 802.15 WG </a:t>
            </a:r>
            <a:r>
              <a:rPr lang="de-DE" sz="1800" i="1" dirty="0" err="1"/>
              <a:t>approves</a:t>
            </a:r>
            <a:r>
              <a:rPr lang="de-DE" sz="1800" i="1" dirty="0"/>
              <a:t> </a:t>
            </a:r>
            <a:r>
              <a:rPr lang="de-DE" sz="1800" i="1" dirty="0" err="1"/>
              <a:t>the</a:t>
            </a:r>
            <a:r>
              <a:rPr lang="de-DE" sz="1800" i="1" dirty="0"/>
              <a:t> </a:t>
            </a:r>
            <a:r>
              <a:rPr lang="de-DE" sz="1800" i="1" dirty="0" err="1"/>
              <a:t>formation</a:t>
            </a:r>
            <a:r>
              <a:rPr lang="de-DE" sz="1800" i="1" dirty="0"/>
              <a:t> </a:t>
            </a:r>
            <a:r>
              <a:rPr lang="de-DE" sz="1800" i="1" dirty="0" err="1"/>
              <a:t>of</a:t>
            </a:r>
            <a:r>
              <a:rPr lang="de-DE" sz="1800" i="1" dirty="0"/>
              <a:t> a Comment Resolution Group (CRG) </a:t>
            </a:r>
            <a:r>
              <a:rPr lang="de-DE" sz="1800" i="1" dirty="0" err="1"/>
              <a:t>for</a:t>
            </a:r>
            <a:r>
              <a:rPr lang="de-DE" sz="1800" i="1" dirty="0"/>
              <a:t> </a:t>
            </a:r>
            <a:r>
              <a:rPr lang="de-DE" sz="1800" i="1" dirty="0" err="1"/>
              <a:t>the</a:t>
            </a:r>
            <a:r>
              <a:rPr lang="de-DE" sz="1800" i="1" dirty="0"/>
              <a:t> WG </a:t>
            </a:r>
            <a:r>
              <a:rPr lang="de-DE" sz="1800" i="1" dirty="0" err="1"/>
              <a:t>balloting</a:t>
            </a:r>
            <a:r>
              <a:rPr lang="de-DE" sz="1800" i="1" dirty="0"/>
              <a:t> </a:t>
            </a:r>
            <a:r>
              <a:rPr lang="de-DE" sz="1800" i="1" dirty="0" err="1"/>
              <a:t>of</a:t>
            </a:r>
            <a:r>
              <a:rPr lang="de-DE" sz="1800" i="1" dirty="0"/>
              <a:t> </a:t>
            </a:r>
            <a:r>
              <a:rPr lang="de-DE" sz="1800" i="1" dirty="0" err="1"/>
              <a:t>the</a:t>
            </a:r>
            <a:r>
              <a:rPr lang="de-DE" sz="1800" i="1" dirty="0"/>
              <a:t> P802.15.13_D4 </a:t>
            </a:r>
            <a:r>
              <a:rPr lang="de-DE" sz="1800" i="1" dirty="0" err="1"/>
              <a:t>with</a:t>
            </a:r>
            <a:r>
              <a:rPr lang="de-DE" sz="1800" i="1" dirty="0"/>
              <a:t> </a:t>
            </a:r>
            <a:r>
              <a:rPr lang="de-DE" sz="1800" i="1" dirty="0" err="1"/>
              <a:t>the</a:t>
            </a:r>
            <a:r>
              <a:rPr lang="de-DE" sz="1800" i="1" dirty="0"/>
              <a:t> </a:t>
            </a:r>
            <a:r>
              <a:rPr lang="de-DE" sz="1800" i="1" dirty="0" err="1"/>
              <a:t>following</a:t>
            </a:r>
            <a:r>
              <a:rPr lang="de-DE" sz="1800" i="1" dirty="0"/>
              <a:t> </a:t>
            </a:r>
            <a:r>
              <a:rPr lang="de-DE" sz="1800" i="1" dirty="0" err="1"/>
              <a:t>membership</a:t>
            </a:r>
            <a:r>
              <a:rPr lang="de-DE" sz="1800" i="1" dirty="0"/>
              <a:t>: Volker Jungnickel </a:t>
            </a:r>
            <a:r>
              <a:rPr lang="de-DE" sz="1800" i="1" dirty="0" err="1"/>
              <a:t>as</a:t>
            </a:r>
            <a:r>
              <a:rPr lang="de-DE" sz="1800" i="1" dirty="0"/>
              <a:t> </a:t>
            </a:r>
            <a:r>
              <a:rPr lang="de-DE" sz="1800" i="1" dirty="0" err="1"/>
              <a:t>Chair</a:t>
            </a:r>
            <a:r>
              <a:rPr lang="de-DE" sz="1800" i="1" dirty="0"/>
              <a:t>, Nikola </a:t>
            </a:r>
            <a:r>
              <a:rPr lang="de-DE" sz="1800" i="1" dirty="0" err="1"/>
              <a:t>Serafimovski</a:t>
            </a:r>
            <a:r>
              <a:rPr lang="de-DE" sz="1800" i="1" dirty="0"/>
              <a:t>, Tuncer Baykas, Sang-Kyu Lim, Jörg Robert, </a:t>
            </a:r>
            <a:r>
              <a:rPr lang="de-DE" sz="1800" i="1" dirty="0" err="1"/>
              <a:t>and</a:t>
            </a:r>
            <a:r>
              <a:rPr lang="de-DE" sz="1800" i="1" dirty="0"/>
              <a:t> Tero Kivinen. The 802.15.13 CRG </a:t>
            </a:r>
            <a:r>
              <a:rPr lang="de-DE" sz="1800" i="1" dirty="0" err="1"/>
              <a:t>is</a:t>
            </a:r>
            <a:r>
              <a:rPr lang="de-DE" sz="1800" i="1" dirty="0"/>
              <a:t> </a:t>
            </a:r>
            <a:r>
              <a:rPr lang="de-DE" sz="1800" i="1" dirty="0" err="1"/>
              <a:t>authorized</a:t>
            </a:r>
            <a:r>
              <a:rPr lang="de-DE" sz="1800" i="1" dirty="0"/>
              <a:t> </a:t>
            </a:r>
            <a:r>
              <a:rPr lang="de-DE" sz="1800" i="1" dirty="0" err="1"/>
              <a:t>to</a:t>
            </a:r>
            <a:r>
              <a:rPr lang="de-DE" sz="1800" i="1" dirty="0"/>
              <a:t> </a:t>
            </a:r>
            <a:r>
              <a:rPr lang="de-DE" sz="1800" i="1" dirty="0" err="1"/>
              <a:t>approve</a:t>
            </a:r>
            <a:r>
              <a:rPr lang="de-DE" sz="1800" i="1" dirty="0"/>
              <a:t> </a:t>
            </a:r>
            <a:r>
              <a:rPr lang="de-DE" sz="1800" i="1" dirty="0" err="1"/>
              <a:t>comment</a:t>
            </a:r>
            <a:r>
              <a:rPr lang="de-DE" sz="1800" i="1" dirty="0"/>
              <a:t> </a:t>
            </a:r>
            <a:r>
              <a:rPr lang="de-DE" sz="1800" i="1" dirty="0" err="1"/>
              <a:t>resolutions</a:t>
            </a:r>
            <a:r>
              <a:rPr lang="de-DE" sz="1800" i="1" dirty="0"/>
              <a:t>, </a:t>
            </a:r>
            <a:r>
              <a:rPr lang="de-DE" sz="1800" i="1" dirty="0" err="1"/>
              <a:t>edit</a:t>
            </a:r>
            <a:r>
              <a:rPr lang="de-DE" sz="1800" i="1" dirty="0"/>
              <a:t> </a:t>
            </a:r>
            <a:r>
              <a:rPr lang="de-DE" sz="1800" i="1" dirty="0" err="1"/>
              <a:t>the</a:t>
            </a:r>
            <a:r>
              <a:rPr lang="de-DE" sz="1800" i="1" dirty="0"/>
              <a:t> </a:t>
            </a:r>
            <a:r>
              <a:rPr lang="de-DE" sz="1800" i="1" dirty="0" err="1"/>
              <a:t>draft</a:t>
            </a:r>
            <a:r>
              <a:rPr lang="de-DE" sz="1800" i="1" dirty="0"/>
              <a:t> </a:t>
            </a:r>
            <a:r>
              <a:rPr lang="de-DE" sz="1800" i="1" dirty="0" err="1"/>
              <a:t>according</a:t>
            </a:r>
            <a:r>
              <a:rPr lang="de-DE" sz="1800" i="1" dirty="0"/>
              <a:t> </a:t>
            </a:r>
            <a:r>
              <a:rPr lang="de-DE" sz="1800" i="1" dirty="0" err="1"/>
              <a:t>to</a:t>
            </a:r>
            <a:r>
              <a:rPr lang="de-DE" sz="1800" i="1" dirty="0"/>
              <a:t> </a:t>
            </a:r>
            <a:r>
              <a:rPr lang="de-DE" sz="1800" i="1" dirty="0" err="1"/>
              <a:t>the</a:t>
            </a:r>
            <a:r>
              <a:rPr lang="de-DE" sz="1800" i="1" dirty="0"/>
              <a:t> </a:t>
            </a:r>
            <a:r>
              <a:rPr lang="de-DE" sz="1800" i="1" dirty="0" err="1"/>
              <a:t>comment</a:t>
            </a:r>
            <a:r>
              <a:rPr lang="de-DE" sz="1800" i="1" dirty="0"/>
              <a:t> </a:t>
            </a:r>
            <a:r>
              <a:rPr lang="de-DE" sz="1800" i="1" dirty="0" err="1"/>
              <a:t>resolutions</a:t>
            </a:r>
            <a:r>
              <a:rPr lang="de-DE" sz="1800" i="1" dirty="0"/>
              <a:t>, </a:t>
            </a:r>
            <a:r>
              <a:rPr lang="de-DE" sz="1800" i="1" dirty="0" err="1"/>
              <a:t>and</a:t>
            </a:r>
            <a:r>
              <a:rPr lang="de-DE" sz="1800" i="1" dirty="0"/>
              <a:t> </a:t>
            </a:r>
            <a:r>
              <a:rPr lang="de-DE" sz="1800" i="1" dirty="0" err="1"/>
              <a:t>to</a:t>
            </a:r>
            <a:r>
              <a:rPr lang="de-DE" sz="1800" i="1" dirty="0"/>
              <a:t> </a:t>
            </a:r>
            <a:r>
              <a:rPr lang="de-DE" sz="1800" i="1" dirty="0" err="1"/>
              <a:t>approve</a:t>
            </a:r>
            <a:r>
              <a:rPr lang="de-DE" sz="1800" i="1" dirty="0"/>
              <a:t> </a:t>
            </a:r>
            <a:r>
              <a:rPr lang="de-DE" sz="1800" i="1" dirty="0" err="1"/>
              <a:t>the</a:t>
            </a:r>
            <a:r>
              <a:rPr lang="de-DE" sz="1800" i="1" dirty="0"/>
              <a:t> </a:t>
            </a:r>
            <a:r>
              <a:rPr lang="de-DE" sz="1800" i="1" dirty="0" err="1"/>
              <a:t>start</a:t>
            </a:r>
            <a:r>
              <a:rPr lang="de-DE" sz="1800" i="1" dirty="0"/>
              <a:t> </a:t>
            </a:r>
            <a:r>
              <a:rPr lang="de-DE" sz="1800" i="1" dirty="0" err="1"/>
              <a:t>of</a:t>
            </a:r>
            <a:r>
              <a:rPr lang="de-DE" sz="1800" i="1" dirty="0"/>
              <a:t> </a:t>
            </a:r>
            <a:r>
              <a:rPr lang="de-DE" sz="1800" i="1" dirty="0" err="1"/>
              <a:t>recirculation</a:t>
            </a:r>
            <a:r>
              <a:rPr lang="de-DE" sz="1800" i="1" dirty="0"/>
              <a:t> </a:t>
            </a:r>
            <a:r>
              <a:rPr lang="de-DE" sz="1800" i="1" dirty="0" err="1"/>
              <a:t>ballots</a:t>
            </a:r>
            <a:r>
              <a:rPr lang="de-DE" sz="1800" i="1" dirty="0"/>
              <a:t> </a:t>
            </a:r>
            <a:r>
              <a:rPr lang="de-DE" sz="1800" i="1" dirty="0" err="1"/>
              <a:t>of</a:t>
            </a:r>
            <a:r>
              <a:rPr lang="de-DE" sz="1800" i="1" dirty="0"/>
              <a:t> </a:t>
            </a:r>
            <a:r>
              <a:rPr lang="de-DE" sz="1800" i="1" dirty="0" err="1"/>
              <a:t>the</a:t>
            </a:r>
            <a:r>
              <a:rPr lang="de-DE" sz="1800" i="1" dirty="0"/>
              <a:t> </a:t>
            </a:r>
            <a:r>
              <a:rPr lang="de-DE" sz="1800" i="1" dirty="0" err="1"/>
              <a:t>revised</a:t>
            </a:r>
            <a:r>
              <a:rPr lang="de-DE" sz="1800" i="1" dirty="0"/>
              <a:t> </a:t>
            </a:r>
            <a:r>
              <a:rPr lang="de-DE" sz="1800" i="1" dirty="0" err="1"/>
              <a:t>draft</a:t>
            </a:r>
            <a:r>
              <a:rPr lang="de-DE" sz="1800" i="1" dirty="0"/>
              <a:t> on behalf </a:t>
            </a:r>
            <a:r>
              <a:rPr lang="de-DE" sz="1800" i="1" dirty="0" err="1"/>
              <a:t>of</a:t>
            </a:r>
            <a:r>
              <a:rPr lang="de-DE" sz="1800" i="1" dirty="0"/>
              <a:t> </a:t>
            </a:r>
            <a:r>
              <a:rPr lang="de-DE" sz="1800" i="1" dirty="0" err="1"/>
              <a:t>the</a:t>
            </a:r>
            <a:r>
              <a:rPr lang="de-DE" sz="1800" i="1" dirty="0"/>
              <a:t> 802.15 WG. Comment </a:t>
            </a:r>
            <a:r>
              <a:rPr lang="de-DE" sz="1800" i="1" dirty="0" err="1"/>
              <a:t>resolution</a:t>
            </a:r>
            <a:r>
              <a:rPr lang="de-DE" sz="1800" i="1" dirty="0"/>
              <a:t> on </a:t>
            </a:r>
            <a:r>
              <a:rPr lang="de-DE" sz="1800" i="1" dirty="0" err="1"/>
              <a:t>recirculation</a:t>
            </a:r>
            <a:r>
              <a:rPr lang="de-DE" sz="1800" i="1" dirty="0"/>
              <a:t> </a:t>
            </a:r>
            <a:r>
              <a:rPr lang="de-DE" sz="1800" i="1" dirty="0" err="1"/>
              <a:t>ballots</a:t>
            </a:r>
            <a:r>
              <a:rPr lang="de-DE" sz="1800" i="1" dirty="0"/>
              <a:t> </a:t>
            </a:r>
            <a:r>
              <a:rPr lang="de-DE" sz="1800" i="1" dirty="0" err="1"/>
              <a:t>between</a:t>
            </a:r>
            <a:r>
              <a:rPr lang="de-DE" sz="1800" i="1" dirty="0"/>
              <a:t> </a:t>
            </a:r>
            <a:r>
              <a:rPr lang="de-DE" sz="1800" i="1" dirty="0" err="1"/>
              <a:t>sessions</a:t>
            </a:r>
            <a:r>
              <a:rPr lang="de-DE" sz="1800" i="1" dirty="0"/>
              <a:t> will </a:t>
            </a:r>
            <a:r>
              <a:rPr lang="de-DE" sz="1800" i="1" dirty="0" err="1"/>
              <a:t>be</a:t>
            </a:r>
            <a:r>
              <a:rPr lang="de-DE" sz="1800" i="1" dirty="0"/>
              <a:t> </a:t>
            </a:r>
            <a:r>
              <a:rPr lang="de-DE" sz="1800" i="1" dirty="0" err="1"/>
              <a:t>conducted</a:t>
            </a:r>
            <a:r>
              <a:rPr lang="de-DE" sz="1800" i="1" dirty="0"/>
              <a:t> via </a:t>
            </a:r>
            <a:r>
              <a:rPr lang="de-DE" sz="1800" i="1" dirty="0" err="1"/>
              <a:t>reflector</a:t>
            </a:r>
            <a:r>
              <a:rPr lang="de-DE" sz="1800" i="1" dirty="0"/>
              <a:t> email </a:t>
            </a:r>
            <a:r>
              <a:rPr lang="de-DE" sz="1800" i="1" dirty="0" err="1"/>
              <a:t>and</a:t>
            </a:r>
            <a:r>
              <a:rPr lang="de-DE" sz="1800" i="1" dirty="0"/>
              <a:t> via </a:t>
            </a:r>
            <a:r>
              <a:rPr lang="de-DE" sz="1800" i="1" dirty="0" err="1"/>
              <a:t>teleconferences</a:t>
            </a:r>
            <a:r>
              <a:rPr lang="de-DE" sz="1800" i="1" dirty="0"/>
              <a:t> </a:t>
            </a:r>
            <a:r>
              <a:rPr lang="de-DE" sz="1800" i="1" dirty="0" err="1"/>
              <a:t>announced</a:t>
            </a:r>
            <a:r>
              <a:rPr lang="de-DE" sz="1800" i="1" dirty="0"/>
              <a:t> </a:t>
            </a:r>
            <a:r>
              <a:rPr lang="de-DE" sz="1800" i="1" dirty="0" err="1"/>
              <a:t>to</a:t>
            </a:r>
            <a:r>
              <a:rPr lang="de-DE" sz="1800" i="1" dirty="0"/>
              <a:t> </a:t>
            </a:r>
            <a:r>
              <a:rPr lang="de-DE" sz="1800" i="1" dirty="0" err="1"/>
              <a:t>the</a:t>
            </a:r>
            <a:r>
              <a:rPr lang="de-DE" sz="1800" i="1" dirty="0"/>
              <a:t> </a:t>
            </a:r>
            <a:r>
              <a:rPr lang="de-DE" sz="1800" i="1" dirty="0" err="1"/>
              <a:t>reflector</a:t>
            </a:r>
            <a:r>
              <a:rPr lang="de-DE" sz="1800" i="1" dirty="0"/>
              <a:t> </a:t>
            </a:r>
            <a:r>
              <a:rPr lang="de-DE" sz="1800" i="1" dirty="0" err="1"/>
              <a:t>as</a:t>
            </a:r>
            <a:r>
              <a:rPr lang="de-DE" sz="1800" i="1" dirty="0"/>
              <a:t> per </a:t>
            </a:r>
            <a:r>
              <a:rPr lang="de-DE" sz="1800" i="1" dirty="0" err="1"/>
              <a:t>the</a:t>
            </a:r>
            <a:r>
              <a:rPr lang="de-DE" sz="1800" i="1" dirty="0"/>
              <a:t> LMSC 802 WG P&amp;P.</a:t>
            </a:r>
          </a:p>
          <a:p>
            <a:pPr algn="just">
              <a:buFontTx/>
              <a:buNone/>
            </a:pPr>
            <a:endParaRPr lang="en-GB" altLang="en-US" dirty="0">
              <a:sym typeface="Wingdings" panose="05000000000000000000" pitchFamily="2" charset="2"/>
            </a:endParaRPr>
          </a:p>
          <a:p>
            <a:pPr algn="just">
              <a:buFontTx/>
              <a:buNone/>
            </a:pPr>
            <a:r>
              <a:rPr lang="en-GB" altLang="en-US" sz="2000" i="1" dirty="0">
                <a:sym typeface="Wingdings" panose="05000000000000000000" pitchFamily="2" charset="2"/>
              </a:rPr>
              <a:t>Moved by:     	Volker Jungnickel</a:t>
            </a:r>
          </a:p>
          <a:p>
            <a:pPr algn="just">
              <a:buFontTx/>
              <a:buNone/>
            </a:pPr>
            <a:r>
              <a:rPr lang="en-GB" altLang="en-US" sz="2000" i="1" dirty="0">
                <a:sym typeface="Wingdings" panose="05000000000000000000" pitchFamily="2" charset="2"/>
              </a:rPr>
              <a:t>Seconded by:	Sang-Kyu Lim</a:t>
            </a:r>
          </a:p>
          <a:p>
            <a:pPr algn="just">
              <a:buFontTx/>
              <a:buNone/>
            </a:pPr>
            <a:endParaRPr lang="en-GB" altLang="en-US" sz="2000" i="1" dirty="0">
              <a:sym typeface="Wingdings" panose="05000000000000000000" pitchFamily="2" charset="2"/>
            </a:endParaRPr>
          </a:p>
          <a:p>
            <a:pPr algn="just">
              <a:buFontTx/>
              <a:buNone/>
            </a:pPr>
            <a:r>
              <a:rPr lang="en-GB" altLang="en-US" sz="2000" i="1" dirty="0">
                <a:sym typeface="Wingdings" panose="05000000000000000000" pitchFamily="2" charset="2"/>
              </a:rPr>
              <a:t>Motion passed   28 / 0 / 4.</a:t>
            </a:r>
          </a:p>
          <a:p>
            <a:pPr algn="just">
              <a:buFontTx/>
              <a:buNone/>
            </a:pPr>
            <a:endParaRPr lang="en-GB" altLang="en-US" dirty="0">
              <a:sym typeface="Wingdings" panose="05000000000000000000" pitchFamily="2" charset="2"/>
            </a:endParaRPr>
          </a:p>
        </p:txBody>
      </p:sp>
    </p:spTree>
    <p:extLst>
      <p:ext uri="{BB962C8B-B14F-4D97-AF65-F5344CB8AC3E}">
        <p14:creationId xmlns:p14="http://schemas.microsoft.com/office/powerpoint/2010/main" val="2378244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 </a:t>
            </a:r>
            <a:r>
              <a:rPr lang="de-DE" dirty="0" err="1"/>
              <a:t>for</a:t>
            </a:r>
            <a:r>
              <a:rPr lang="de-DE" dirty="0"/>
              <a:t> </a:t>
            </a:r>
            <a:r>
              <a:rPr lang="de-DE" dirty="0" err="1"/>
              <a:t>finalization</a:t>
            </a:r>
            <a:r>
              <a:rPr lang="de-DE" dirty="0"/>
              <a:t> </a:t>
            </a:r>
            <a:r>
              <a:rPr lang="de-DE" dirty="0" err="1"/>
              <a:t>of</a:t>
            </a:r>
            <a:r>
              <a:rPr lang="de-DE" dirty="0"/>
              <a:t> TG13 </a:t>
            </a:r>
            <a:r>
              <a:rPr lang="de-DE" dirty="0" err="1"/>
              <a:t>Spec</a:t>
            </a:r>
            <a:endParaRPr lang="de-DE" dirty="0"/>
          </a:p>
        </p:txBody>
      </p:sp>
      <p:sp>
        <p:nvSpPr>
          <p:cNvPr id="3" name="Inhaltsplatzhalter 2"/>
          <p:cNvSpPr>
            <a:spLocks noGrp="1"/>
          </p:cNvSpPr>
          <p:nvPr>
            <p:ph idx="1"/>
          </p:nvPr>
        </p:nvSpPr>
        <p:spPr>
          <a:xfrm>
            <a:off x="381000" y="1981200"/>
            <a:ext cx="8534400" cy="2286000"/>
          </a:xfrm>
        </p:spPr>
        <p:txBody>
          <a:bodyPr/>
          <a:lstStyle/>
          <a:p>
            <a:r>
              <a:rPr lang="de-DE" sz="2800" b="0" dirty="0"/>
              <a:t>after November</a:t>
            </a:r>
          </a:p>
          <a:p>
            <a:pPr lvl="1"/>
            <a:r>
              <a:rPr lang="de-DE" b="0" dirty="0"/>
              <a:t>Short CRG Telco on Nov. 23, 11-12 CET</a:t>
            </a:r>
          </a:p>
          <a:p>
            <a:pPr lvl="1"/>
            <a:r>
              <a:rPr lang="de-DE" b="0" dirty="0"/>
              <a:t>Start SA </a:t>
            </a:r>
            <a:r>
              <a:rPr lang="de-DE" b="0" dirty="0" err="1"/>
              <a:t>ballot</a:t>
            </a:r>
            <a:endParaRPr lang="de-DE" b="0" dirty="0"/>
          </a:p>
          <a:p>
            <a:pPr lvl="1"/>
            <a:r>
              <a:rPr lang="de-DE" dirty="0"/>
              <a:t>Work on </a:t>
            </a:r>
            <a:r>
              <a:rPr lang="de-DE" dirty="0" err="1"/>
              <a:t>comment</a:t>
            </a:r>
            <a:r>
              <a:rPr lang="de-DE" dirty="0"/>
              <a:t> </a:t>
            </a:r>
            <a:r>
              <a:rPr lang="de-DE" dirty="0" err="1"/>
              <a:t>resolution</a:t>
            </a:r>
            <a:endParaRPr lang="de-DE" dirty="0"/>
          </a:p>
          <a:p>
            <a:pPr lvl="1"/>
            <a:r>
              <a:rPr lang="de-DE" b="0" dirty="0"/>
              <a:t>Update WG </a:t>
            </a:r>
            <a:r>
              <a:rPr lang="de-DE" b="0" dirty="0" err="1"/>
              <a:t>regularly</a:t>
            </a:r>
            <a:r>
              <a:rPr lang="de-DE" b="0" dirty="0"/>
              <a:t> on </a:t>
            </a:r>
            <a:r>
              <a:rPr lang="de-DE" b="0" dirty="0" err="1"/>
              <a:t>the</a:t>
            </a:r>
            <a:r>
              <a:rPr lang="de-DE" b="0" dirty="0"/>
              <a:t> </a:t>
            </a:r>
            <a:r>
              <a:rPr lang="de-DE" b="0" dirty="0" err="1"/>
              <a:t>progress</a:t>
            </a:r>
            <a:endParaRPr lang="de-DE" b="0" dirty="0"/>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58</a:t>
            </a:fld>
            <a:endParaRPr lang="en-US" altLang="en-US"/>
          </a:p>
        </p:txBody>
      </p:sp>
      <p:sp>
        <p:nvSpPr>
          <p:cNvPr id="5" name="Fußzeilenplatzhalter 4"/>
          <p:cNvSpPr>
            <a:spLocks noGrp="1"/>
          </p:cNvSpPr>
          <p:nvPr>
            <p:ph type="ftr" sz="quarter" idx="11"/>
          </p:nvPr>
        </p:nvSpPr>
        <p:spPr/>
        <p:txBody>
          <a:bodyPr/>
          <a:lstStyle/>
          <a:p>
            <a:pPr>
              <a:defRPr/>
            </a:pPr>
            <a:r>
              <a:rPr lang="en-US" altLang="en-US"/>
              <a:t>Volker Jungnickel (Fraunhofer HHI)</a:t>
            </a:r>
          </a:p>
        </p:txBody>
      </p:sp>
    </p:spTree>
    <p:extLst>
      <p:ext uri="{BB962C8B-B14F-4D97-AF65-F5344CB8AC3E}">
        <p14:creationId xmlns:p14="http://schemas.microsoft.com/office/powerpoint/2010/main" val="1166527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a:xfrm>
            <a:off x="400050" y="2392665"/>
            <a:ext cx="7886700" cy="514350"/>
          </a:xfrm>
        </p:spPr>
        <p:txBody>
          <a:bodyPr>
            <a:normAutofit fontScale="90000"/>
          </a:bodyPr>
          <a:lstStyle/>
          <a:p>
            <a:r>
              <a:rPr lang="en-US" dirty="0"/>
              <a:t>TG16t Agenda  Nov 2020</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a:xfrm>
            <a:off x="628650" y="2971800"/>
            <a:ext cx="7886700" cy="2518172"/>
          </a:xfrm>
        </p:spPr>
        <p:txBody>
          <a:bodyPr>
            <a:normAutofit fontScale="70000" lnSpcReduction="20000"/>
          </a:bodyPr>
          <a:lstStyle/>
          <a:p>
            <a:r>
              <a:rPr lang="en-US" dirty="0"/>
              <a:t>Introductions, Secretary, Review and Approve Agenda</a:t>
            </a:r>
          </a:p>
          <a:p>
            <a:r>
              <a:rPr lang="en-US" dirty="0"/>
              <a:t>Policy Review</a:t>
            </a:r>
          </a:p>
          <a:p>
            <a:r>
              <a:rPr lang="en-US" dirty="0"/>
              <a:t>Review of PAR Modification</a:t>
            </a:r>
          </a:p>
          <a:p>
            <a:r>
              <a:rPr lang="en-US" dirty="0"/>
              <a:t>CFC Update and Presentation of Contributions</a:t>
            </a:r>
          </a:p>
          <a:p>
            <a:r>
              <a:rPr lang="en-US" dirty="0"/>
              <a:t>Development of System Requirements Document (SRD)</a:t>
            </a:r>
          </a:p>
          <a:p>
            <a:r>
              <a:rPr lang="en-US" dirty="0"/>
              <a:t>Adjourn</a:t>
            </a:r>
          </a:p>
        </p:txBody>
      </p:sp>
      <p:sp>
        <p:nvSpPr>
          <p:cNvPr id="2" name="Date Placeholder 1">
            <a:extLst>
              <a:ext uri="{FF2B5EF4-FFF2-40B4-BE49-F238E27FC236}">
                <a16:creationId xmlns:a16="http://schemas.microsoft.com/office/drawing/2014/main" id="{18E60F81-A535-4535-B380-36349C6C0953}"/>
              </a:ext>
            </a:extLst>
          </p:cNvPr>
          <p:cNvSpPr>
            <a:spLocks noGrp="1"/>
          </p:cNvSpPr>
          <p:nvPr>
            <p:ph type="dt" sz="half" idx="4294967295"/>
          </p:nvPr>
        </p:nvSpPr>
        <p:spPr>
          <a:xfrm>
            <a:off x="628650" y="5682913"/>
            <a:ext cx="2057400" cy="215444"/>
          </a:xfrm>
        </p:spPr>
        <p:txBody>
          <a:bodyPr/>
          <a:lstStyle/>
          <a:p>
            <a:r>
              <a:rPr lang="en-US" dirty="0"/>
              <a:t>November 2020</a:t>
            </a:r>
          </a:p>
        </p:txBody>
      </p:sp>
      <p:sp>
        <p:nvSpPr>
          <p:cNvPr id="3" name="Footer Placeholder 2">
            <a:extLst>
              <a:ext uri="{FF2B5EF4-FFF2-40B4-BE49-F238E27FC236}">
                <a16:creationId xmlns:a16="http://schemas.microsoft.com/office/drawing/2014/main" id="{F458B843-2D7B-491F-9765-8FB389289A60}"/>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4" name="Slide Number Placeholder 3">
            <a:extLst>
              <a:ext uri="{FF2B5EF4-FFF2-40B4-BE49-F238E27FC236}">
                <a16:creationId xmlns:a16="http://schemas.microsoft.com/office/drawing/2014/main" id="{7A912C23-63F8-450A-AA58-80D7A7B4FCA4}"/>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59</a:t>
            </a:fld>
            <a:endParaRPr lang="en-US"/>
          </a:p>
        </p:txBody>
      </p:sp>
      <p:sp>
        <p:nvSpPr>
          <p:cNvPr id="7" name="TextBox 6">
            <a:extLst>
              <a:ext uri="{FF2B5EF4-FFF2-40B4-BE49-F238E27FC236}">
                <a16:creationId xmlns:a16="http://schemas.microsoft.com/office/drawing/2014/main" id="{A119EC58-3121-4AAD-A634-EC75C7B0F193}"/>
              </a:ext>
            </a:extLst>
          </p:cNvPr>
          <p:cNvSpPr txBox="1"/>
          <p:nvPr/>
        </p:nvSpPr>
        <p:spPr>
          <a:xfrm>
            <a:off x="342391" y="1485900"/>
            <a:ext cx="8494761" cy="415498"/>
          </a:xfrm>
          <a:prstGeom prst="rect">
            <a:avLst/>
          </a:prstGeom>
          <a:noFill/>
        </p:spPr>
        <p:txBody>
          <a:bodyPr wrap="none" rtlCol="0">
            <a:spAutoFit/>
          </a:bodyPr>
          <a:lstStyle/>
          <a:p>
            <a:r>
              <a:rPr lang="en-US" sz="2100" dirty="0"/>
              <a:t>TG16t meetings held on Tuesday November 3</a:t>
            </a:r>
            <a:r>
              <a:rPr lang="en-US" sz="2100" baseline="30000" dirty="0"/>
              <a:t>rd</a:t>
            </a:r>
            <a:r>
              <a:rPr lang="en-US" sz="2100" dirty="0"/>
              <a:t> and Tuesday November 10</a:t>
            </a:r>
            <a:r>
              <a:rPr lang="en-US" sz="2100" baseline="30000" dirty="0"/>
              <a:t>th</a:t>
            </a:r>
            <a:r>
              <a:rPr lang="en-US" sz="2100" dirty="0"/>
              <a:t> </a:t>
            </a:r>
          </a:p>
        </p:txBody>
      </p:sp>
    </p:spTree>
    <p:extLst>
      <p:ext uri="{BB962C8B-B14F-4D97-AF65-F5344CB8AC3E}">
        <p14:creationId xmlns:p14="http://schemas.microsoft.com/office/powerpoint/2010/main" val="204853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0282E8-7C15-7043-A694-41E9E0A7D085}"/>
              </a:ext>
            </a:extLst>
          </p:cNvPr>
          <p:cNvSpPr>
            <a:spLocks noGrp="1"/>
          </p:cNvSpPr>
          <p:nvPr>
            <p:ph type="dt" sz="half" idx="10"/>
          </p:nvPr>
        </p:nvSpPr>
        <p:spPr/>
        <p:txBody>
          <a:bodyPr/>
          <a:lstStyle/>
          <a:p>
            <a:pPr>
              <a:defRPr/>
            </a:pPr>
            <a:r>
              <a:rPr lang="en-US"/>
              <a:t>Nov 2020</a:t>
            </a:r>
          </a:p>
        </p:txBody>
      </p:sp>
      <p:sp>
        <p:nvSpPr>
          <p:cNvPr id="5" name="Footer Placeholder 4">
            <a:extLst>
              <a:ext uri="{FF2B5EF4-FFF2-40B4-BE49-F238E27FC236}">
                <a16:creationId xmlns:a16="http://schemas.microsoft.com/office/drawing/2014/main" id="{593F7753-DD4E-A641-853B-E07514F25CED}"/>
              </a:ext>
            </a:extLst>
          </p:cNvPr>
          <p:cNvSpPr>
            <a:spLocks noGrp="1"/>
          </p:cNvSpPr>
          <p:nvPr>
            <p:ph type="ftr" sz="quarter" idx="11"/>
          </p:nvPr>
        </p:nvSpPr>
        <p:spPr/>
        <p:txBody>
          <a:bodyPr/>
          <a:lstStyle/>
          <a:p>
            <a:pPr>
              <a:defRPr/>
            </a:pPr>
            <a:r>
              <a:rPr lang="en-US"/>
              <a:t>Pat Kinney, Kinney Consulting</a:t>
            </a:r>
          </a:p>
        </p:txBody>
      </p:sp>
      <p:sp>
        <p:nvSpPr>
          <p:cNvPr id="6" name="Slide Number Placeholder 5">
            <a:extLst>
              <a:ext uri="{FF2B5EF4-FFF2-40B4-BE49-F238E27FC236}">
                <a16:creationId xmlns:a16="http://schemas.microsoft.com/office/drawing/2014/main" id="{29CCBC39-6A7A-B742-B76F-A324BEDBA200}"/>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6</a:t>
            </a:fld>
            <a:endParaRPr lang="en-US"/>
          </a:p>
        </p:txBody>
      </p:sp>
      <p:graphicFrame>
        <p:nvGraphicFramePr>
          <p:cNvPr id="7" name="Object 6">
            <a:extLst>
              <a:ext uri="{FF2B5EF4-FFF2-40B4-BE49-F238E27FC236}">
                <a16:creationId xmlns:a16="http://schemas.microsoft.com/office/drawing/2014/main" id="{1940434B-6DD0-6244-B060-429506BE1E64}"/>
              </a:ext>
            </a:extLst>
          </p:cNvPr>
          <p:cNvGraphicFramePr>
            <a:graphicFrameLocks noChangeAspect="1"/>
          </p:cNvGraphicFramePr>
          <p:nvPr>
            <p:extLst>
              <p:ext uri="{D42A27DB-BD31-4B8C-83A1-F6EECF244321}">
                <p14:modId xmlns:p14="http://schemas.microsoft.com/office/powerpoint/2010/main" val="2776735545"/>
              </p:ext>
            </p:extLst>
          </p:nvPr>
        </p:nvGraphicFramePr>
        <p:xfrm>
          <a:off x="216775" y="1143000"/>
          <a:ext cx="8787253" cy="1981200"/>
        </p:xfrm>
        <a:graphic>
          <a:graphicData uri="http://schemas.openxmlformats.org/presentationml/2006/ole">
            <mc:AlternateContent xmlns:mc="http://schemas.openxmlformats.org/markup-compatibility/2006">
              <mc:Choice xmlns:v="urn:schemas-microsoft-com:vml" Requires="v">
                <p:oleObj spid="_x0000_s4108" name="Worksheet" r:id="rId3" imgW="17462500" imgH="3937000" progId="Excel.Sheet.12">
                  <p:embed/>
                </p:oleObj>
              </mc:Choice>
              <mc:Fallback>
                <p:oleObj name="Worksheet" r:id="rId3" imgW="17462500" imgH="3937000" progId="Excel.Sheet.12">
                  <p:embed/>
                  <p:pic>
                    <p:nvPicPr>
                      <p:cNvPr id="0" name=""/>
                      <p:cNvPicPr/>
                      <p:nvPr/>
                    </p:nvPicPr>
                    <p:blipFill>
                      <a:blip r:embed="rId4"/>
                      <a:stretch>
                        <a:fillRect/>
                      </a:stretch>
                    </p:blipFill>
                    <p:spPr>
                      <a:xfrm>
                        <a:off x="216775" y="1143000"/>
                        <a:ext cx="8787253" cy="1981200"/>
                      </a:xfrm>
                      <a:prstGeom prst="rect">
                        <a:avLst/>
                      </a:prstGeom>
                    </p:spPr>
                  </p:pic>
                </p:oleObj>
              </mc:Fallback>
            </mc:AlternateContent>
          </a:graphicData>
        </a:graphic>
      </p:graphicFrame>
    </p:spTree>
    <p:extLst>
      <p:ext uri="{BB962C8B-B14F-4D97-AF65-F5344CB8AC3E}">
        <p14:creationId xmlns:p14="http://schemas.microsoft.com/office/powerpoint/2010/main" val="3371507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AA7E-1EF0-456E-A72F-7E9184D64D6C}"/>
              </a:ext>
            </a:extLst>
          </p:cNvPr>
          <p:cNvSpPr>
            <a:spLocks noGrp="1"/>
          </p:cNvSpPr>
          <p:nvPr>
            <p:ph type="title"/>
          </p:nvPr>
        </p:nvSpPr>
        <p:spPr/>
        <p:txBody>
          <a:bodyPr/>
          <a:lstStyle/>
          <a:p>
            <a:r>
              <a:rPr lang="en-US" dirty="0"/>
              <a:t>Call for Contributions – Updated Nov 4, 2020</a:t>
            </a:r>
          </a:p>
        </p:txBody>
      </p:sp>
      <p:sp>
        <p:nvSpPr>
          <p:cNvPr id="3" name="Content Placeholder 2">
            <a:extLst>
              <a:ext uri="{FF2B5EF4-FFF2-40B4-BE49-F238E27FC236}">
                <a16:creationId xmlns:a16="http://schemas.microsoft.com/office/drawing/2014/main" id="{1D851329-FEB5-441F-9E6A-5F2F2D93A531}"/>
              </a:ext>
            </a:extLst>
          </p:cNvPr>
          <p:cNvSpPr>
            <a:spLocks noGrp="1"/>
          </p:cNvSpPr>
          <p:nvPr>
            <p:ph idx="1"/>
          </p:nvPr>
        </p:nvSpPr>
        <p:spPr>
          <a:xfrm>
            <a:off x="285750" y="2114550"/>
            <a:ext cx="8458200" cy="3657600"/>
          </a:xfrm>
        </p:spPr>
        <p:txBody>
          <a:bodyPr>
            <a:normAutofit fontScale="40000" lnSpcReduction="20000"/>
          </a:bodyPr>
          <a:lstStyle/>
          <a:p>
            <a:r>
              <a:rPr lang="en-US" dirty="0"/>
              <a:t>The IEEE 802.15.16t Task Group is developing an amendment to 802.16-2017. Project 802.16t “Amendment - Fixed and Mobile Wireless Access in Narrowband Channels” </a:t>
            </a:r>
          </a:p>
          <a:p>
            <a:r>
              <a:rPr lang="en-US" dirty="0"/>
              <a:t>This project specifies operation in licensed spectrum with channel bandwidths greater than or equal to 5 kHz and less than 100 kHz. A new PHY will be specified, with changes to the MAC as necessary. The amendment is frequency independent but focuses on spectrum less than 2 GHz. Aggregated operation in adjacent and non-adjacent channels will be supported.</a:t>
            </a:r>
          </a:p>
          <a:p>
            <a:r>
              <a:rPr lang="en-US" dirty="0"/>
              <a:t>This Call for Contributions solicits input documentation toward the development the amendment. The </a:t>
            </a:r>
            <a:r>
              <a:rPr lang="en-US" u="sng" dirty="0">
                <a:hlinkClick r:id="rId2"/>
              </a:rPr>
              <a:t>approved PAR is available at</a:t>
            </a:r>
            <a:r>
              <a:rPr lang="en-US" u="sng" dirty="0"/>
              <a:t> this link</a:t>
            </a:r>
            <a:r>
              <a:rPr lang="en-US" dirty="0"/>
              <a:t>.  The approved PAR is also available on Mentor as document </a:t>
            </a:r>
            <a:r>
              <a:rPr lang="en-US" u="sng" dirty="0">
                <a:hlinkClick r:id="rId3"/>
              </a:rPr>
              <a:t>IEEE 802.15-20-0196r1</a:t>
            </a:r>
            <a:endParaRPr lang="en-US" dirty="0"/>
          </a:p>
          <a:p>
            <a:r>
              <a:rPr lang="en-US" dirty="0"/>
              <a:t>Contributions are sought on the following topics;</a:t>
            </a:r>
          </a:p>
          <a:p>
            <a:pPr lvl="1"/>
            <a:r>
              <a:rPr lang="en-US" dirty="0"/>
              <a:t>Contributions toward the System Requirements Document  (</a:t>
            </a:r>
            <a:r>
              <a:rPr lang="en-US" u="sng" dirty="0">
                <a:hlinkClick r:id="rId4"/>
              </a:rPr>
              <a:t>IEEE 802.15-20-182r6</a:t>
            </a:r>
            <a:r>
              <a:rPr lang="en-US" dirty="0"/>
              <a:t> or subsequent)</a:t>
            </a:r>
          </a:p>
          <a:p>
            <a:pPr lvl="1"/>
            <a:r>
              <a:rPr lang="en-US" dirty="0"/>
              <a:t>Contributions related to security requirements for critical infrastructure use cases as described in IEEE </a:t>
            </a:r>
            <a:r>
              <a:rPr lang="en-US" u="sng" dirty="0">
                <a:hlinkClick r:id="rId5"/>
              </a:rPr>
              <a:t>802.15-20-213r2</a:t>
            </a:r>
            <a:r>
              <a:rPr lang="en-US" dirty="0"/>
              <a:t> (or subsequent)</a:t>
            </a:r>
          </a:p>
          <a:p>
            <a:r>
              <a:rPr lang="en-US" dirty="0"/>
              <a:t>The Task Group is meeting virtually for the time being. Meetings and teleconferences are announced on the </a:t>
            </a:r>
            <a:r>
              <a:rPr lang="en-US" u="sng" dirty="0">
                <a:hlinkClick r:id="rId6"/>
              </a:rPr>
              <a:t>TG16t reflector</a:t>
            </a:r>
            <a:r>
              <a:rPr lang="en-US" dirty="0"/>
              <a:t> and the </a:t>
            </a:r>
            <a:r>
              <a:rPr lang="en-US" u="sng" dirty="0">
                <a:hlinkClick r:id="rId7"/>
              </a:rPr>
              <a:t>802.15 calendar</a:t>
            </a:r>
            <a:r>
              <a:rPr lang="en-US" dirty="0"/>
              <a:t>.</a:t>
            </a:r>
          </a:p>
          <a:p>
            <a:r>
              <a:rPr lang="en-US" dirty="0"/>
              <a:t>This call for contributions will remain open until (at least) the March 2021 electronic plenary meeting. </a:t>
            </a:r>
          </a:p>
          <a:p>
            <a:r>
              <a:rPr lang="en-US" dirty="0"/>
              <a:t>Documents should be uploaded to </a:t>
            </a:r>
            <a:r>
              <a:rPr lang="en-US" u="sng" dirty="0">
                <a:hlinkClick r:id="rId8"/>
              </a:rPr>
              <a:t>Mentor</a:t>
            </a:r>
            <a:r>
              <a:rPr lang="en-US" dirty="0"/>
              <a:t>, to the TG16t task group.</a:t>
            </a:r>
          </a:p>
          <a:p>
            <a:r>
              <a:rPr lang="en-US" dirty="0"/>
              <a:t>For further information, contact the following:</a:t>
            </a:r>
          </a:p>
          <a:p>
            <a:pPr lvl="1"/>
            <a:r>
              <a:rPr lang="en-US" dirty="0"/>
              <a:t>IEEE 802.15.16t Task Group Chair:  Tim Godfrey &lt;</a:t>
            </a:r>
            <a:r>
              <a:rPr lang="en-US" u="sng" dirty="0">
                <a:hlinkClick r:id="rId9"/>
              </a:rPr>
              <a:t>tim.godfrey@ieee.org</a:t>
            </a:r>
            <a:r>
              <a:rPr lang="en-US" dirty="0"/>
              <a:t>&gt;</a:t>
            </a:r>
          </a:p>
          <a:p>
            <a:pPr lvl="1"/>
            <a:r>
              <a:rPr lang="en-US" dirty="0"/>
              <a:t>IEEE 802.15 Working Group Chair:  Pat Kinney &lt;</a:t>
            </a:r>
            <a:r>
              <a:rPr lang="en-US" u="sng" dirty="0">
                <a:hlinkClick r:id="rId10"/>
              </a:rPr>
              <a:t>pat.kinney@kinneyconsultingllc.com</a:t>
            </a:r>
            <a:r>
              <a:rPr lang="en-US" dirty="0"/>
              <a:t>&gt;</a:t>
            </a:r>
          </a:p>
          <a:p>
            <a:endParaRPr lang="en-US" dirty="0"/>
          </a:p>
        </p:txBody>
      </p:sp>
      <p:sp>
        <p:nvSpPr>
          <p:cNvPr id="4" name="Date Placeholder 3">
            <a:extLst>
              <a:ext uri="{FF2B5EF4-FFF2-40B4-BE49-F238E27FC236}">
                <a16:creationId xmlns:a16="http://schemas.microsoft.com/office/drawing/2014/main" id="{D2F6F39F-1CE2-47E6-94C3-C4DB16D0946E}"/>
              </a:ext>
            </a:extLst>
          </p:cNvPr>
          <p:cNvSpPr>
            <a:spLocks noGrp="1"/>
          </p:cNvSpPr>
          <p:nvPr>
            <p:ph type="dt" sz="half" idx="4294967295"/>
          </p:nvPr>
        </p:nvSpPr>
        <p:spPr>
          <a:xfrm>
            <a:off x="628650" y="5682913"/>
            <a:ext cx="2057400" cy="215444"/>
          </a:xfrm>
        </p:spPr>
        <p:txBody>
          <a:bodyPr/>
          <a:lstStyle/>
          <a:p>
            <a:r>
              <a:rPr lang="en-US" dirty="0"/>
              <a:t>November 2020</a:t>
            </a:r>
          </a:p>
        </p:txBody>
      </p:sp>
      <p:sp>
        <p:nvSpPr>
          <p:cNvPr id="5" name="Footer Placeholder 4">
            <a:extLst>
              <a:ext uri="{FF2B5EF4-FFF2-40B4-BE49-F238E27FC236}">
                <a16:creationId xmlns:a16="http://schemas.microsoft.com/office/drawing/2014/main" id="{47D0E491-DACA-4407-8E80-C0F5A49267BB}"/>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6" name="Slide Number Placeholder 5">
            <a:extLst>
              <a:ext uri="{FF2B5EF4-FFF2-40B4-BE49-F238E27FC236}">
                <a16:creationId xmlns:a16="http://schemas.microsoft.com/office/drawing/2014/main" id="{676D66EC-4AB5-4560-A355-BF061CB78939}"/>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60</a:t>
            </a:fld>
            <a:endParaRPr lang="en-US"/>
          </a:p>
        </p:txBody>
      </p:sp>
      <p:sp>
        <p:nvSpPr>
          <p:cNvPr id="7" name="TextBox 6">
            <a:extLst>
              <a:ext uri="{FF2B5EF4-FFF2-40B4-BE49-F238E27FC236}">
                <a16:creationId xmlns:a16="http://schemas.microsoft.com/office/drawing/2014/main" id="{82C80BA8-6A62-4194-A2F5-AC3521921B78}"/>
              </a:ext>
            </a:extLst>
          </p:cNvPr>
          <p:cNvSpPr txBox="1"/>
          <p:nvPr/>
        </p:nvSpPr>
        <p:spPr>
          <a:xfrm>
            <a:off x="6707606" y="5221308"/>
            <a:ext cx="3900427" cy="461665"/>
          </a:xfrm>
          <a:prstGeom prst="rect">
            <a:avLst/>
          </a:prstGeom>
          <a:noFill/>
        </p:spPr>
        <p:txBody>
          <a:bodyPr wrap="none" rtlCol="0">
            <a:spAutoFit/>
          </a:bodyPr>
          <a:lstStyle/>
          <a:p>
            <a:r>
              <a:rPr lang="en-US" sz="2400" dirty="0">
                <a:highlight>
                  <a:srgbClr val="00FF00"/>
                </a:highlight>
                <a:hlinkClick r:id="rId11"/>
              </a:rPr>
              <a:t>Updated CFC Document Link</a:t>
            </a:r>
            <a:endParaRPr lang="en-US" sz="2400" dirty="0">
              <a:highlight>
                <a:srgbClr val="00FF00"/>
              </a:highlight>
            </a:endParaRPr>
          </a:p>
        </p:txBody>
      </p:sp>
    </p:spTree>
    <p:extLst>
      <p:ext uri="{BB962C8B-B14F-4D97-AF65-F5344CB8AC3E}">
        <p14:creationId xmlns:p14="http://schemas.microsoft.com/office/powerpoint/2010/main" val="31090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4D3-8E68-4E44-AC23-DC92E823789E}"/>
              </a:ext>
            </a:extLst>
          </p:cNvPr>
          <p:cNvSpPr>
            <a:spLocks noGrp="1"/>
          </p:cNvSpPr>
          <p:nvPr>
            <p:ph type="title"/>
          </p:nvPr>
        </p:nvSpPr>
        <p:spPr/>
        <p:txBody>
          <a:bodyPr/>
          <a:lstStyle/>
          <a:p>
            <a:r>
              <a:rPr lang="en-US" dirty="0"/>
              <a:t>Motion on PAR Modification </a:t>
            </a:r>
          </a:p>
        </p:txBody>
      </p:sp>
      <p:sp>
        <p:nvSpPr>
          <p:cNvPr id="3" name="Content Placeholder 2">
            <a:extLst>
              <a:ext uri="{FF2B5EF4-FFF2-40B4-BE49-F238E27FC236}">
                <a16:creationId xmlns:a16="http://schemas.microsoft.com/office/drawing/2014/main" id="{4F57F9CF-D82D-4ABC-854F-04E535EC9380}"/>
              </a:ext>
            </a:extLst>
          </p:cNvPr>
          <p:cNvSpPr>
            <a:spLocks noGrp="1"/>
          </p:cNvSpPr>
          <p:nvPr>
            <p:ph idx="1"/>
          </p:nvPr>
        </p:nvSpPr>
        <p:spPr>
          <a:xfrm>
            <a:off x="628650" y="1691601"/>
            <a:ext cx="7772400" cy="4114800"/>
          </a:xfrm>
        </p:spPr>
        <p:txBody>
          <a:bodyPr>
            <a:normAutofit fontScale="92500" lnSpcReduction="20000"/>
          </a:bodyPr>
          <a:lstStyle/>
          <a:p>
            <a:r>
              <a:rPr lang="en-US" dirty="0"/>
              <a:t>Approved in July Plenary, Forwarded to EC for approval in November </a:t>
            </a:r>
          </a:p>
          <a:p>
            <a:r>
              <a:rPr lang="en-US" dirty="0"/>
              <a:t>PAR Modification on Agenda for 802 EC for November and submitted to NesCom.</a:t>
            </a:r>
          </a:p>
          <a:p>
            <a:endParaRPr lang="en-US" dirty="0"/>
          </a:p>
          <a:p>
            <a:r>
              <a:rPr lang="en-US" dirty="0"/>
              <a:t>Feedback from other WG was reviewed by Task Group in 11/3 meeting, response captured in 15-20-0314-01-0000-comments-on-802-15-pars-during-nov-2020-plenary.</a:t>
            </a:r>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429B083-3E0D-4104-996F-CAF81A6A4157}"/>
              </a:ext>
            </a:extLst>
          </p:cNvPr>
          <p:cNvSpPr>
            <a:spLocks noGrp="1"/>
          </p:cNvSpPr>
          <p:nvPr>
            <p:ph type="dt" sz="half" idx="4294967295"/>
          </p:nvPr>
        </p:nvSpPr>
        <p:spPr>
          <a:xfrm>
            <a:off x="628650" y="5682913"/>
            <a:ext cx="2057400" cy="215444"/>
          </a:xfrm>
        </p:spPr>
        <p:txBody>
          <a:bodyPr/>
          <a:lstStyle/>
          <a:p>
            <a:r>
              <a:rPr lang="en-US" dirty="0"/>
              <a:t>November 2020</a:t>
            </a:r>
          </a:p>
        </p:txBody>
      </p:sp>
      <p:sp>
        <p:nvSpPr>
          <p:cNvPr id="5" name="Footer Placeholder 4">
            <a:extLst>
              <a:ext uri="{FF2B5EF4-FFF2-40B4-BE49-F238E27FC236}">
                <a16:creationId xmlns:a16="http://schemas.microsoft.com/office/drawing/2014/main" id="{EC498DB1-1329-45DB-B3B5-165233713546}"/>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6" name="Slide Number Placeholder 5">
            <a:extLst>
              <a:ext uri="{FF2B5EF4-FFF2-40B4-BE49-F238E27FC236}">
                <a16:creationId xmlns:a16="http://schemas.microsoft.com/office/drawing/2014/main" id="{8412196C-6468-4B08-AA27-C875F65330C0}"/>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61</a:t>
            </a:fld>
            <a:endParaRPr lang="en-US"/>
          </a:p>
        </p:txBody>
      </p:sp>
    </p:spTree>
    <p:extLst>
      <p:ext uri="{BB962C8B-B14F-4D97-AF65-F5344CB8AC3E}">
        <p14:creationId xmlns:p14="http://schemas.microsoft.com/office/powerpoint/2010/main" val="1335195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67F7-3467-41C3-B4B1-8602FB38BABD}"/>
              </a:ext>
            </a:extLst>
          </p:cNvPr>
          <p:cNvSpPr>
            <a:spLocks noGrp="1"/>
          </p:cNvSpPr>
          <p:nvPr>
            <p:ph type="title"/>
          </p:nvPr>
        </p:nvSpPr>
        <p:spPr/>
        <p:txBody>
          <a:bodyPr/>
          <a:lstStyle/>
          <a:p>
            <a:r>
              <a:rPr lang="en-US" dirty="0"/>
              <a:t>Reason for PAR Modification</a:t>
            </a:r>
          </a:p>
        </p:txBody>
      </p:sp>
      <p:sp>
        <p:nvSpPr>
          <p:cNvPr id="3" name="Content Placeholder 2">
            <a:extLst>
              <a:ext uri="{FF2B5EF4-FFF2-40B4-BE49-F238E27FC236}">
                <a16:creationId xmlns:a16="http://schemas.microsoft.com/office/drawing/2014/main" id="{B72C317D-37A2-4AA0-8B95-9A0F1F61E601}"/>
              </a:ext>
            </a:extLst>
          </p:cNvPr>
          <p:cNvSpPr>
            <a:spLocks noGrp="1"/>
          </p:cNvSpPr>
          <p:nvPr>
            <p:ph idx="1"/>
          </p:nvPr>
        </p:nvSpPr>
        <p:spPr/>
        <p:txBody>
          <a:bodyPr>
            <a:normAutofit fontScale="62500" lnSpcReduction="20000"/>
          </a:bodyPr>
          <a:lstStyle/>
          <a:p>
            <a:r>
              <a:rPr lang="en-US" dirty="0"/>
              <a:t>Section 8.1 “Additional Explanatory Notes”</a:t>
            </a:r>
          </a:p>
          <a:p>
            <a:endParaRPr lang="en-US" dirty="0"/>
          </a:p>
          <a:p>
            <a:r>
              <a:rPr lang="en-US" dirty="0"/>
              <a:t>The Task Group started its work by evaluating the candidate use cases and available spectrum suitable for licensed narrowband operation. </a:t>
            </a:r>
          </a:p>
          <a:p>
            <a:r>
              <a:rPr lang="en-US" dirty="0"/>
              <a:t>The use cases are detailed in </a:t>
            </a:r>
            <a:r>
              <a:rPr lang="en-US" dirty="0">
                <a:hlinkClick r:id="rId2"/>
              </a:rPr>
              <a:t>802.15-20-0213r2</a:t>
            </a:r>
            <a:r>
              <a:rPr lang="en-US" dirty="0"/>
              <a:t>, and the frequency bands are detailed in </a:t>
            </a:r>
            <a:r>
              <a:rPr lang="en-US" dirty="0">
                <a:hlinkClick r:id="rId3"/>
              </a:rPr>
              <a:t>802.15-20-055r4</a:t>
            </a:r>
            <a:endParaRPr lang="en-US" dirty="0"/>
          </a:p>
          <a:p>
            <a:r>
              <a:rPr lang="en-US" dirty="0"/>
              <a:t>Based on the analysis of use cases and frequency bands, it was learned that a significant fraction of the bands of interest were allocated and structured for Frequency Division Duplexing (FDD) operation.  The PAR scope restriction to Time Division Duplexing (TDD) operation was not appropriate, based on the requirement to operate in those frequency bands. </a:t>
            </a:r>
          </a:p>
        </p:txBody>
      </p:sp>
      <p:sp>
        <p:nvSpPr>
          <p:cNvPr id="4" name="Footer Placeholder 3">
            <a:extLst>
              <a:ext uri="{FF2B5EF4-FFF2-40B4-BE49-F238E27FC236}">
                <a16:creationId xmlns:a16="http://schemas.microsoft.com/office/drawing/2014/main" id="{B301FC94-B743-4CB5-93E1-B6CB8D642199}"/>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5" name="Slide Number Placeholder 4">
            <a:extLst>
              <a:ext uri="{FF2B5EF4-FFF2-40B4-BE49-F238E27FC236}">
                <a16:creationId xmlns:a16="http://schemas.microsoft.com/office/drawing/2014/main" id="{03623473-7776-4ED3-836B-FF2DBA230B33}"/>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62</a:t>
            </a:fld>
            <a:endParaRPr lang="en-US"/>
          </a:p>
        </p:txBody>
      </p:sp>
    </p:spTree>
    <p:extLst>
      <p:ext uri="{BB962C8B-B14F-4D97-AF65-F5344CB8AC3E}">
        <p14:creationId xmlns:p14="http://schemas.microsoft.com/office/powerpoint/2010/main" val="1691294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C013-D57B-475D-851A-173F2BF76E85}"/>
              </a:ext>
            </a:extLst>
          </p:cNvPr>
          <p:cNvSpPr>
            <a:spLocks noGrp="1"/>
          </p:cNvSpPr>
          <p:nvPr>
            <p:ph type="title"/>
          </p:nvPr>
        </p:nvSpPr>
        <p:spPr/>
        <p:txBody>
          <a:bodyPr/>
          <a:lstStyle/>
          <a:p>
            <a:r>
              <a:rPr lang="en-US" dirty="0"/>
              <a:t>WG Motion</a:t>
            </a:r>
          </a:p>
        </p:txBody>
      </p:sp>
      <p:sp>
        <p:nvSpPr>
          <p:cNvPr id="3" name="Content Placeholder 2">
            <a:extLst>
              <a:ext uri="{FF2B5EF4-FFF2-40B4-BE49-F238E27FC236}">
                <a16:creationId xmlns:a16="http://schemas.microsoft.com/office/drawing/2014/main" id="{DAC51E6B-C5B6-4ED3-BFBC-D6714D30EA26}"/>
              </a:ext>
            </a:extLst>
          </p:cNvPr>
          <p:cNvSpPr>
            <a:spLocks noGrp="1"/>
          </p:cNvSpPr>
          <p:nvPr>
            <p:ph idx="1"/>
          </p:nvPr>
        </p:nvSpPr>
        <p:spPr/>
        <p:txBody>
          <a:bodyPr>
            <a:normAutofit fontScale="70000" lnSpcReduction="20000"/>
          </a:bodyPr>
          <a:lstStyle/>
          <a:p>
            <a:r>
              <a:rPr lang="en-US" dirty="0"/>
              <a:t>Move to request that the PAR and CSD contained in documents [</a:t>
            </a:r>
            <a:r>
              <a:rPr lang="en-US" dirty="0">
                <a:hlinkClick r:id="rId2"/>
              </a:rPr>
              <a:t>15-20-0196-02-016t-licensed-narrowband-amendment-par</a:t>
            </a:r>
            <a:r>
              <a:rPr lang="en-US" dirty="0"/>
              <a:t>] and [</a:t>
            </a:r>
            <a:r>
              <a:rPr lang="en-US" dirty="0">
                <a:hlinkClick r:id="rId3"/>
              </a:rPr>
              <a:t>ec-19-0222-00-ACSD-p802-16t</a:t>
            </a:r>
            <a:r>
              <a:rPr lang="en-US" dirty="0"/>
              <a:t>], respectively, be approved by the IEEE 802.15 WG and that the 802 LMSC EC be requested to forward the PAR to NesCom. The 802.15 working group chair and technical editor are authorized to make additional modifications to the PAR and CSD as needed to reflect EC discussion at its closing meeting.</a:t>
            </a:r>
          </a:p>
          <a:p>
            <a:endParaRPr lang="en-US" dirty="0"/>
          </a:p>
          <a:p>
            <a:r>
              <a:rPr lang="en-US" dirty="0"/>
              <a:t>Moved Tim Godfrey (EPRI)</a:t>
            </a:r>
          </a:p>
          <a:p>
            <a:r>
              <a:rPr lang="en-US" dirty="0"/>
              <a:t>Second  Rick Alfvin (</a:t>
            </a:r>
            <a:r>
              <a:rPr lang="en-US" dirty="0" err="1"/>
              <a:t>Linespeed</a:t>
            </a:r>
            <a:r>
              <a:rPr lang="en-US" dirty="0"/>
              <a:t>)</a:t>
            </a:r>
          </a:p>
          <a:p>
            <a:r>
              <a:rPr lang="en-US" dirty="0"/>
              <a:t>Results: 27/0/5 </a:t>
            </a:r>
          </a:p>
          <a:p>
            <a:endParaRPr lang="en-US" dirty="0"/>
          </a:p>
        </p:txBody>
      </p:sp>
      <p:sp>
        <p:nvSpPr>
          <p:cNvPr id="4" name="Footer Placeholder 3">
            <a:extLst>
              <a:ext uri="{FF2B5EF4-FFF2-40B4-BE49-F238E27FC236}">
                <a16:creationId xmlns:a16="http://schemas.microsoft.com/office/drawing/2014/main" id="{670E8FDD-15A6-43CD-88EB-8565A58DE0C1}"/>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5" name="Slide Number Placeholder 4">
            <a:extLst>
              <a:ext uri="{FF2B5EF4-FFF2-40B4-BE49-F238E27FC236}">
                <a16:creationId xmlns:a16="http://schemas.microsoft.com/office/drawing/2014/main" id="{88CBAF4E-F62A-41BE-BEF3-D8933185C66B}"/>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63</a:t>
            </a:fld>
            <a:endParaRPr lang="en-US"/>
          </a:p>
        </p:txBody>
      </p:sp>
    </p:spTree>
    <p:extLst>
      <p:ext uri="{BB962C8B-B14F-4D97-AF65-F5344CB8AC3E}">
        <p14:creationId xmlns:p14="http://schemas.microsoft.com/office/powerpoint/2010/main" val="3457065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November 3</a:t>
            </a:r>
            <a:r>
              <a:rPr lang="en-US" baseline="30000" dirty="0"/>
              <a:t>rd</a:t>
            </a:r>
            <a:r>
              <a:rPr lang="en-US" dirty="0"/>
              <a:t>  Telecon</a:t>
            </a:r>
          </a:p>
        </p:txBody>
      </p:sp>
      <p:sp>
        <p:nvSpPr>
          <p:cNvPr id="3" name="TextBox 2">
            <a:extLst>
              <a:ext uri="{FF2B5EF4-FFF2-40B4-BE49-F238E27FC236}">
                <a16:creationId xmlns:a16="http://schemas.microsoft.com/office/drawing/2014/main" id="{F62BF44F-BAE7-419F-9CA6-98775079A7E8}"/>
              </a:ext>
            </a:extLst>
          </p:cNvPr>
          <p:cNvSpPr txBox="1"/>
          <p:nvPr/>
        </p:nvSpPr>
        <p:spPr>
          <a:xfrm>
            <a:off x="628651" y="2171700"/>
            <a:ext cx="184731" cy="461665"/>
          </a:xfrm>
          <a:prstGeom prst="rect">
            <a:avLst/>
          </a:prstGeom>
          <a:noFill/>
        </p:spPr>
        <p:txBody>
          <a:bodyPr wrap="none" rtlCol="0">
            <a:spAutoFit/>
          </a:bodyPr>
          <a:lstStyle/>
          <a:p>
            <a:endParaRPr lang="en-US" sz="2400" dirty="0"/>
          </a:p>
        </p:txBody>
      </p:sp>
      <p:graphicFrame>
        <p:nvGraphicFramePr>
          <p:cNvPr id="4" name="Table 3">
            <a:extLst>
              <a:ext uri="{FF2B5EF4-FFF2-40B4-BE49-F238E27FC236}">
                <a16:creationId xmlns:a16="http://schemas.microsoft.com/office/drawing/2014/main" id="{3776DE24-39B6-4759-94AB-C8E25FCD847B}"/>
              </a:ext>
            </a:extLst>
          </p:cNvPr>
          <p:cNvGraphicFramePr>
            <a:graphicFrameLocks noGrp="1"/>
          </p:cNvGraphicFramePr>
          <p:nvPr/>
        </p:nvGraphicFramePr>
        <p:xfrm>
          <a:off x="571500" y="2310200"/>
          <a:ext cx="7886700" cy="685800"/>
        </p:xfrm>
        <a:graphic>
          <a:graphicData uri="http://schemas.openxmlformats.org/drawingml/2006/table">
            <a:tbl>
              <a:tblPr/>
              <a:tblGrid>
                <a:gridCol w="1577340">
                  <a:extLst>
                    <a:ext uri="{9D8B030D-6E8A-4147-A177-3AD203B41FA5}">
                      <a16:colId xmlns:a16="http://schemas.microsoft.com/office/drawing/2014/main" val="183004761"/>
                    </a:ext>
                  </a:extLst>
                </a:gridCol>
                <a:gridCol w="1577340">
                  <a:extLst>
                    <a:ext uri="{9D8B030D-6E8A-4147-A177-3AD203B41FA5}">
                      <a16:colId xmlns:a16="http://schemas.microsoft.com/office/drawing/2014/main" val="3287218697"/>
                    </a:ext>
                  </a:extLst>
                </a:gridCol>
                <a:gridCol w="1577340">
                  <a:extLst>
                    <a:ext uri="{9D8B030D-6E8A-4147-A177-3AD203B41FA5}">
                      <a16:colId xmlns:a16="http://schemas.microsoft.com/office/drawing/2014/main" val="1612343878"/>
                    </a:ext>
                  </a:extLst>
                </a:gridCol>
                <a:gridCol w="1577340">
                  <a:extLst>
                    <a:ext uri="{9D8B030D-6E8A-4147-A177-3AD203B41FA5}">
                      <a16:colId xmlns:a16="http://schemas.microsoft.com/office/drawing/2014/main" val="3432862472"/>
                    </a:ext>
                  </a:extLst>
                </a:gridCol>
                <a:gridCol w="1577340">
                  <a:extLst>
                    <a:ext uri="{9D8B030D-6E8A-4147-A177-3AD203B41FA5}">
                      <a16:colId xmlns:a16="http://schemas.microsoft.com/office/drawing/2014/main" val="2067102240"/>
                    </a:ext>
                  </a:extLst>
                </a:gridCol>
              </a:tblGrid>
              <a:tr h="685800">
                <a:tc>
                  <a:txBody>
                    <a:bodyPr/>
                    <a:lstStyle/>
                    <a:p>
                      <a:r>
                        <a:rPr lang="en-US" sz="1400" dirty="0"/>
                        <a:t>315</a:t>
                      </a:r>
                    </a:p>
                  </a:txBody>
                  <a:tcPr marL="68580" marR="68580" marT="34290" marB="34290" anchor="ctr">
                    <a:lnL>
                      <a:noFill/>
                    </a:lnL>
                    <a:lnR>
                      <a:noFill/>
                    </a:lnR>
                    <a:lnT>
                      <a:noFill/>
                    </a:lnT>
                    <a:lnB>
                      <a:noFill/>
                    </a:lnB>
                  </a:tcPr>
                </a:tc>
                <a:tc>
                  <a:txBody>
                    <a:bodyPr/>
                    <a:lstStyle/>
                    <a:p>
                      <a:r>
                        <a:rPr lang="en-US" sz="1400" dirty="0"/>
                        <a:t>1</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dirty="0"/>
                        <a:t>Security Requirements for 802.16t</a:t>
                      </a:r>
                    </a:p>
                  </a:txBody>
                  <a:tcPr marL="68580" marR="68580" marT="34290" marB="34290" anchor="ctr">
                    <a:lnL>
                      <a:noFill/>
                    </a:lnL>
                    <a:lnR>
                      <a:noFill/>
                    </a:lnR>
                    <a:lnT>
                      <a:noFill/>
                    </a:lnT>
                    <a:lnB>
                      <a:noFill/>
                    </a:lnB>
                  </a:tcPr>
                </a:tc>
                <a:tc>
                  <a:txBody>
                    <a:bodyPr/>
                    <a:lstStyle/>
                    <a:p>
                      <a:r>
                        <a:rPr lang="en-US" sz="1400" dirty="0"/>
                        <a:t>Yael Luz (</a:t>
                      </a:r>
                      <a:r>
                        <a:rPr lang="en-US" sz="1400" dirty="0" err="1"/>
                        <a:t>Ondas</a:t>
                      </a:r>
                      <a:r>
                        <a:rPr lang="en-US" sz="1400" dirty="0"/>
                        <a:t> Networks)</a:t>
                      </a:r>
                    </a:p>
                  </a:txBody>
                  <a:tcPr marL="68580" marR="68580" marT="34290" marB="34290" anchor="ctr">
                    <a:lnL>
                      <a:noFill/>
                    </a:lnL>
                    <a:lnR>
                      <a:noFill/>
                    </a:lnR>
                    <a:lnT>
                      <a:noFill/>
                    </a:lnT>
                    <a:lnB>
                      <a:noFill/>
                    </a:lnB>
                  </a:tcPr>
                </a:tc>
                <a:extLst>
                  <a:ext uri="{0D108BD9-81ED-4DB2-BD59-A6C34878D82A}">
                    <a16:rowId xmlns:a16="http://schemas.microsoft.com/office/drawing/2014/main" val="663409496"/>
                  </a:ext>
                </a:extLst>
              </a:tr>
            </a:tbl>
          </a:graphicData>
        </a:graphic>
      </p:graphicFrame>
      <p:sp>
        <p:nvSpPr>
          <p:cNvPr id="5" name="Title 1">
            <a:extLst>
              <a:ext uri="{FF2B5EF4-FFF2-40B4-BE49-F238E27FC236}">
                <a16:creationId xmlns:a16="http://schemas.microsoft.com/office/drawing/2014/main" id="{EC23C150-9DED-402B-81D4-08E5AAEAC744}"/>
              </a:ext>
            </a:extLst>
          </p:cNvPr>
          <p:cNvSpPr txBox="1">
            <a:spLocks/>
          </p:cNvSpPr>
          <p:nvPr/>
        </p:nvSpPr>
        <p:spPr>
          <a:xfrm>
            <a:off x="606669" y="3257551"/>
            <a:ext cx="7886700" cy="69770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Contributions for November 10</a:t>
            </a:r>
            <a:r>
              <a:rPr lang="en-US" sz="3300" baseline="30000" dirty="0"/>
              <a:t>th</a:t>
            </a:r>
            <a:r>
              <a:rPr lang="en-US" sz="3300" dirty="0"/>
              <a:t>  Telecon</a:t>
            </a:r>
          </a:p>
        </p:txBody>
      </p:sp>
    </p:spTree>
    <p:extLst>
      <p:ext uri="{BB962C8B-B14F-4D97-AF65-F5344CB8AC3E}">
        <p14:creationId xmlns:p14="http://schemas.microsoft.com/office/powerpoint/2010/main" val="3905633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5172-1F26-4208-8023-5502550C7176}"/>
              </a:ext>
            </a:extLst>
          </p:cNvPr>
          <p:cNvSpPr>
            <a:spLocks noGrp="1"/>
          </p:cNvSpPr>
          <p:nvPr>
            <p:ph type="title"/>
          </p:nvPr>
        </p:nvSpPr>
        <p:spPr/>
        <p:txBody>
          <a:bodyPr>
            <a:normAutofit fontScale="90000"/>
          </a:bodyPr>
          <a:lstStyle/>
          <a:p>
            <a:r>
              <a:rPr lang="en-US" dirty="0"/>
              <a:t>Discussion on Security Requirements for 802.16t</a:t>
            </a:r>
            <a:br>
              <a:rPr lang="en-US" dirty="0"/>
            </a:br>
            <a:endParaRPr lang="en-US" dirty="0"/>
          </a:p>
        </p:txBody>
      </p:sp>
      <p:sp>
        <p:nvSpPr>
          <p:cNvPr id="3" name="Content Placeholder 2">
            <a:extLst>
              <a:ext uri="{FF2B5EF4-FFF2-40B4-BE49-F238E27FC236}">
                <a16:creationId xmlns:a16="http://schemas.microsoft.com/office/drawing/2014/main" id="{9B10A2D8-754E-4D34-8FFC-58B24AE1F949}"/>
              </a:ext>
            </a:extLst>
          </p:cNvPr>
          <p:cNvSpPr>
            <a:spLocks noGrp="1"/>
          </p:cNvSpPr>
          <p:nvPr>
            <p:ph idx="1"/>
          </p:nvPr>
        </p:nvSpPr>
        <p:spPr/>
        <p:txBody>
          <a:bodyPr>
            <a:normAutofit fontScale="55000" lnSpcReduction="20000"/>
          </a:bodyPr>
          <a:lstStyle/>
          <a:p>
            <a:r>
              <a:rPr lang="en-US" dirty="0"/>
              <a:t>The group discusses whether the current 16t scope can include security changes under the umbrella of “required by the physical layer changes.” </a:t>
            </a:r>
          </a:p>
          <a:p>
            <a:r>
              <a:rPr lang="en-US" dirty="0"/>
              <a:t>Options:</a:t>
            </a:r>
          </a:p>
          <a:p>
            <a:pPr lvl="1"/>
            <a:r>
              <a:rPr lang="en-US" dirty="0"/>
              <a:t>1) Continue 16t and change PAR to include security changes (driven by use cases) in scope</a:t>
            </a:r>
          </a:p>
          <a:p>
            <a:pPr lvl="1"/>
            <a:r>
              <a:rPr lang="en-US" dirty="0"/>
              <a:t>2 Create a new PAR and TG for Security changes.</a:t>
            </a:r>
          </a:p>
          <a:p>
            <a:pPr lvl="1"/>
            <a:endParaRPr lang="en-US" dirty="0"/>
          </a:p>
          <a:p>
            <a:r>
              <a:rPr lang="en-US" dirty="0"/>
              <a:t>Path forward:</a:t>
            </a:r>
          </a:p>
          <a:p>
            <a:pPr lvl="1"/>
            <a:r>
              <a:rPr lang="en-US" dirty="0"/>
              <a:t>Ask for contributions on security.  Amend Call for Contribution</a:t>
            </a:r>
          </a:p>
          <a:p>
            <a:pPr lvl="1"/>
            <a:r>
              <a:rPr lang="en-US" dirty="0"/>
              <a:t>Understand the requirements for security – what has to be changed</a:t>
            </a:r>
          </a:p>
          <a:p>
            <a:pPr lvl="2"/>
            <a:r>
              <a:rPr lang="en-US" dirty="0"/>
              <a:t>Look at post-quantum security architecture</a:t>
            </a:r>
          </a:p>
          <a:p>
            <a:pPr lvl="1"/>
            <a:r>
              <a:rPr lang="en-US" dirty="0"/>
              <a:t>Can the work be done in this TG, or do we need a new TG in parallel?</a:t>
            </a:r>
          </a:p>
          <a:p>
            <a:pPr lvl="1"/>
            <a:r>
              <a:rPr lang="en-US" dirty="0"/>
              <a:t>Solicit contributions from stakeholders on what their customers and markets require</a:t>
            </a:r>
          </a:p>
          <a:p>
            <a:pPr lvl="1"/>
            <a:endParaRPr lang="en-US" dirty="0"/>
          </a:p>
          <a:p>
            <a:endParaRPr lang="en-US" dirty="0"/>
          </a:p>
        </p:txBody>
      </p:sp>
      <p:sp>
        <p:nvSpPr>
          <p:cNvPr id="4" name="Footer Placeholder 3">
            <a:extLst>
              <a:ext uri="{FF2B5EF4-FFF2-40B4-BE49-F238E27FC236}">
                <a16:creationId xmlns:a16="http://schemas.microsoft.com/office/drawing/2014/main" id="{AB88EE08-1827-4313-8ECD-DFFE283352C7}"/>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5" name="Slide Number Placeholder 4">
            <a:extLst>
              <a:ext uri="{FF2B5EF4-FFF2-40B4-BE49-F238E27FC236}">
                <a16:creationId xmlns:a16="http://schemas.microsoft.com/office/drawing/2014/main" id="{BD86552C-9F04-4E8E-9E14-1801A223079D}"/>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65</a:t>
            </a:fld>
            <a:endParaRPr lang="en-US"/>
          </a:p>
        </p:txBody>
      </p:sp>
    </p:spTree>
    <p:extLst>
      <p:ext uri="{BB962C8B-B14F-4D97-AF65-F5344CB8AC3E}">
        <p14:creationId xmlns:p14="http://schemas.microsoft.com/office/powerpoint/2010/main" val="2101213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59B8-EC07-45AE-B48B-1FCA8828A451}"/>
              </a:ext>
            </a:extLst>
          </p:cNvPr>
          <p:cNvSpPr>
            <a:spLocks noGrp="1"/>
          </p:cNvSpPr>
          <p:nvPr>
            <p:ph type="title"/>
          </p:nvPr>
        </p:nvSpPr>
        <p:spPr/>
        <p:txBody>
          <a:bodyPr/>
          <a:lstStyle/>
          <a:p>
            <a:r>
              <a:rPr lang="en-US" dirty="0"/>
              <a:t>Development of the SRD</a:t>
            </a:r>
          </a:p>
        </p:txBody>
      </p:sp>
      <p:sp>
        <p:nvSpPr>
          <p:cNvPr id="3" name="Content Placeholder 2">
            <a:extLst>
              <a:ext uri="{FF2B5EF4-FFF2-40B4-BE49-F238E27FC236}">
                <a16:creationId xmlns:a16="http://schemas.microsoft.com/office/drawing/2014/main" id="{9FD88886-DA36-4F68-990F-8BB520CE2383}"/>
              </a:ext>
            </a:extLst>
          </p:cNvPr>
          <p:cNvSpPr>
            <a:spLocks noGrp="1"/>
          </p:cNvSpPr>
          <p:nvPr>
            <p:ph idx="1"/>
          </p:nvPr>
        </p:nvSpPr>
        <p:spPr/>
        <p:txBody>
          <a:bodyPr>
            <a:normAutofit/>
          </a:bodyPr>
          <a:lstStyle/>
          <a:p>
            <a:pPr lvl="1"/>
            <a:endParaRPr lang="en-US" dirty="0"/>
          </a:p>
          <a:p>
            <a:r>
              <a:rPr lang="en-US" dirty="0"/>
              <a:t>Discussion and review of SRD draft</a:t>
            </a:r>
          </a:p>
          <a:p>
            <a:r>
              <a:rPr lang="en-US" dirty="0"/>
              <a:t>Post 802.15-20-182r7 as output</a:t>
            </a:r>
          </a:p>
          <a:p>
            <a:endParaRPr lang="en-US" dirty="0"/>
          </a:p>
          <a:p>
            <a:r>
              <a:rPr lang="en-US" dirty="0"/>
              <a:t>Continue to review and adopt contributions for SRD at next call</a:t>
            </a:r>
          </a:p>
        </p:txBody>
      </p:sp>
      <p:sp>
        <p:nvSpPr>
          <p:cNvPr id="4" name="Date Placeholder 3">
            <a:extLst>
              <a:ext uri="{FF2B5EF4-FFF2-40B4-BE49-F238E27FC236}">
                <a16:creationId xmlns:a16="http://schemas.microsoft.com/office/drawing/2014/main" id="{9F5ADC03-EABD-48E8-A9E8-61AEF1778ADF}"/>
              </a:ext>
            </a:extLst>
          </p:cNvPr>
          <p:cNvSpPr>
            <a:spLocks noGrp="1"/>
          </p:cNvSpPr>
          <p:nvPr>
            <p:ph type="dt" sz="half" idx="4294967295"/>
          </p:nvPr>
        </p:nvSpPr>
        <p:spPr>
          <a:xfrm>
            <a:off x="628650" y="5682913"/>
            <a:ext cx="2057400" cy="215444"/>
          </a:xfrm>
        </p:spPr>
        <p:txBody>
          <a:bodyPr/>
          <a:lstStyle/>
          <a:p>
            <a:r>
              <a:rPr lang="en-US" dirty="0"/>
              <a:t>November 2020</a:t>
            </a:r>
          </a:p>
        </p:txBody>
      </p:sp>
      <p:sp>
        <p:nvSpPr>
          <p:cNvPr id="5" name="Footer Placeholder 4">
            <a:extLst>
              <a:ext uri="{FF2B5EF4-FFF2-40B4-BE49-F238E27FC236}">
                <a16:creationId xmlns:a16="http://schemas.microsoft.com/office/drawing/2014/main" id="{8D4A42E3-1B6E-4D4C-BE4E-17428D7A6E7E}"/>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6" name="Slide Number Placeholder 5">
            <a:extLst>
              <a:ext uri="{FF2B5EF4-FFF2-40B4-BE49-F238E27FC236}">
                <a16:creationId xmlns:a16="http://schemas.microsoft.com/office/drawing/2014/main" id="{60DC697F-026F-4D70-81A6-D432B409C242}"/>
              </a:ext>
            </a:extLst>
          </p:cNvPr>
          <p:cNvSpPr>
            <a:spLocks noGrp="1"/>
          </p:cNvSpPr>
          <p:nvPr>
            <p:ph type="sldNum" sz="quarter" idx="12"/>
          </p:nvPr>
        </p:nvSpPr>
        <p:spPr>
          <a:xfrm>
            <a:off x="4571628" y="6475413"/>
            <a:ext cx="76944" cy="184666"/>
          </a:xfrm>
        </p:spPr>
        <p:txBody>
          <a:bodyPr/>
          <a:lstStyle/>
          <a:p>
            <a:fld id="{07EF11DD-EAC9-418C-AFCF-9D5EFABD0DDC}" type="slidenum">
              <a:rPr lang="en-US" smtClean="0"/>
              <a:t>66</a:t>
            </a:fld>
            <a:endParaRPr lang="en-US"/>
          </a:p>
        </p:txBody>
      </p:sp>
    </p:spTree>
    <p:extLst>
      <p:ext uri="{BB962C8B-B14F-4D97-AF65-F5344CB8AC3E}">
        <p14:creationId xmlns:p14="http://schemas.microsoft.com/office/powerpoint/2010/main" val="938222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71A2-F9DD-4EEF-93F1-7AD6D445167E}"/>
              </a:ext>
            </a:extLst>
          </p:cNvPr>
          <p:cNvSpPr>
            <a:spLocks noGrp="1"/>
          </p:cNvSpPr>
          <p:nvPr>
            <p:ph type="title"/>
          </p:nvPr>
        </p:nvSpPr>
        <p:spPr/>
        <p:txBody>
          <a:bodyPr/>
          <a:lstStyle/>
          <a:p>
            <a:r>
              <a:rPr lang="en-US" dirty="0"/>
              <a:t>Preparation for development of SDD</a:t>
            </a:r>
          </a:p>
        </p:txBody>
      </p:sp>
      <p:sp>
        <p:nvSpPr>
          <p:cNvPr id="3" name="Content Placeholder 2">
            <a:extLst>
              <a:ext uri="{FF2B5EF4-FFF2-40B4-BE49-F238E27FC236}">
                <a16:creationId xmlns:a16="http://schemas.microsoft.com/office/drawing/2014/main" id="{16636C63-2644-4454-9E4C-1BCBDDFCBC15}"/>
              </a:ext>
            </a:extLst>
          </p:cNvPr>
          <p:cNvSpPr>
            <a:spLocks noGrp="1"/>
          </p:cNvSpPr>
          <p:nvPr>
            <p:ph idx="1"/>
          </p:nvPr>
        </p:nvSpPr>
        <p:spPr/>
        <p:txBody>
          <a:bodyPr/>
          <a:lstStyle/>
          <a:p>
            <a:r>
              <a:rPr lang="en-US" dirty="0"/>
              <a:t>As the SRD is finalized, the Task Group will begin considering contributions for the System Design Document (SDD). </a:t>
            </a:r>
          </a:p>
          <a:p>
            <a:r>
              <a:rPr lang="en-US" dirty="0"/>
              <a:t>A SDD template for TG16t (based on the P802.16s SDD) has been uploaded as </a:t>
            </a:r>
            <a:r>
              <a:rPr lang="en-US" dirty="0">
                <a:hlinkClick r:id="rId2"/>
              </a:rPr>
              <a:t>802.15-20-0351r0</a:t>
            </a:r>
            <a:endParaRPr lang="en-US" dirty="0"/>
          </a:p>
          <a:p>
            <a:endParaRPr lang="en-US" dirty="0"/>
          </a:p>
          <a:p>
            <a:r>
              <a:rPr lang="en-US" dirty="0"/>
              <a:t>The approved 802.16s SDD is available for reference as </a:t>
            </a:r>
            <a:r>
              <a:rPr lang="en-US" dirty="0">
                <a:hlinkClick r:id="rId3"/>
              </a:rPr>
              <a:t>802.16-17-006r3</a:t>
            </a:r>
            <a:endParaRPr lang="en-US" dirty="0"/>
          </a:p>
          <a:p>
            <a:endParaRPr lang="en-US" dirty="0"/>
          </a:p>
        </p:txBody>
      </p:sp>
      <p:sp>
        <p:nvSpPr>
          <p:cNvPr id="4" name="Footer Placeholder 3">
            <a:extLst>
              <a:ext uri="{FF2B5EF4-FFF2-40B4-BE49-F238E27FC236}">
                <a16:creationId xmlns:a16="http://schemas.microsoft.com/office/drawing/2014/main" id="{73BFE21D-5EEF-43D8-8D57-027E95B3985E}"/>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5" name="Slide Number Placeholder 4">
            <a:extLst>
              <a:ext uri="{FF2B5EF4-FFF2-40B4-BE49-F238E27FC236}">
                <a16:creationId xmlns:a16="http://schemas.microsoft.com/office/drawing/2014/main" id="{39065791-6AA2-4745-B543-BAA6C8BD8055}"/>
              </a:ext>
            </a:extLst>
          </p:cNvPr>
          <p:cNvSpPr>
            <a:spLocks noGrp="1"/>
          </p:cNvSpPr>
          <p:nvPr>
            <p:ph type="sldNum" sz="quarter" idx="12"/>
          </p:nvPr>
        </p:nvSpPr>
        <p:spPr>
          <a:xfrm>
            <a:off x="4533156" y="6475413"/>
            <a:ext cx="153888" cy="184666"/>
          </a:xfrm>
        </p:spPr>
        <p:txBody>
          <a:bodyPr/>
          <a:lstStyle/>
          <a:p>
            <a:fld id="{07EF11DD-EAC9-418C-AFCF-9D5EFABD0DDC}" type="slidenum">
              <a:rPr lang="en-US" smtClean="0"/>
              <a:t>67</a:t>
            </a:fld>
            <a:endParaRPr lang="en-US"/>
          </a:p>
        </p:txBody>
      </p:sp>
    </p:spTree>
    <p:extLst>
      <p:ext uri="{BB962C8B-B14F-4D97-AF65-F5344CB8AC3E}">
        <p14:creationId xmlns:p14="http://schemas.microsoft.com/office/powerpoint/2010/main" val="4199568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Revised Project Timeline</a:t>
            </a:r>
          </a:p>
        </p:txBody>
      </p:sp>
      <p:sp>
        <p:nvSpPr>
          <p:cNvPr id="4" name="Date Placeholder 3">
            <a:extLst>
              <a:ext uri="{FF2B5EF4-FFF2-40B4-BE49-F238E27FC236}">
                <a16:creationId xmlns:a16="http://schemas.microsoft.com/office/drawing/2014/main" id="{128589EE-0C28-447A-8821-EF1D883293F2}"/>
              </a:ext>
            </a:extLst>
          </p:cNvPr>
          <p:cNvSpPr>
            <a:spLocks noGrp="1"/>
          </p:cNvSpPr>
          <p:nvPr>
            <p:ph type="dt" sz="half" idx="4294967295"/>
          </p:nvPr>
        </p:nvSpPr>
        <p:spPr>
          <a:xfrm>
            <a:off x="628650" y="5682913"/>
            <a:ext cx="2057400" cy="215444"/>
          </a:xfrm>
        </p:spPr>
        <p:txBody>
          <a:bodyPr/>
          <a:lstStyle/>
          <a:p>
            <a:r>
              <a:rPr lang="en-US" altLang="en-US" dirty="0"/>
              <a:t>November 2020</a:t>
            </a:r>
          </a:p>
        </p:txBody>
      </p:sp>
      <p:sp>
        <p:nvSpPr>
          <p:cNvPr id="5" name="Footer Placeholder 4">
            <a:extLst>
              <a:ext uri="{FF2B5EF4-FFF2-40B4-BE49-F238E27FC236}">
                <a16:creationId xmlns:a16="http://schemas.microsoft.com/office/drawing/2014/main" id="{423E8DBA-E452-4028-BAB1-DB01D76EF076}"/>
              </a:ext>
            </a:extLst>
          </p:cNvPr>
          <p:cNvSpPr>
            <a:spLocks noGrp="1"/>
          </p:cNvSpPr>
          <p:nvPr>
            <p:ph type="ftr" sz="quarter" idx="11"/>
          </p:nvPr>
        </p:nvSpPr>
        <p:spPr>
          <a:xfrm>
            <a:off x="5486400" y="6475413"/>
            <a:ext cx="3124200" cy="184666"/>
          </a:xfrm>
        </p:spPr>
        <p:txBody>
          <a:bodyPr/>
          <a:lstStyle/>
          <a:p>
            <a:r>
              <a:rPr lang="en-US" altLang="en-US"/>
              <a:t>Tim Godfrey, EPRI</a:t>
            </a:r>
          </a:p>
        </p:txBody>
      </p:sp>
      <p:sp>
        <p:nvSpPr>
          <p:cNvPr id="6" name="Slide Number Placeholder 5">
            <a:extLst>
              <a:ext uri="{FF2B5EF4-FFF2-40B4-BE49-F238E27FC236}">
                <a16:creationId xmlns:a16="http://schemas.microsoft.com/office/drawing/2014/main" id="{72CDEFBC-B0A4-47FF-8255-F7239665A0A7}"/>
              </a:ext>
            </a:extLst>
          </p:cNvPr>
          <p:cNvSpPr>
            <a:spLocks noGrp="1"/>
          </p:cNvSpPr>
          <p:nvPr>
            <p:ph type="sldNum" sz="quarter" idx="12"/>
          </p:nvPr>
        </p:nvSpPr>
        <p:spPr>
          <a:xfrm>
            <a:off x="4358076" y="6475413"/>
            <a:ext cx="504049" cy="184666"/>
          </a:xfrm>
        </p:spPr>
        <p:txBody>
          <a:bodyPr/>
          <a:lstStyle/>
          <a:p>
            <a:r>
              <a:rPr lang="en-US" altLang="en-US"/>
              <a:t>Slide </a:t>
            </a:r>
            <a:fld id="{F9EEA8B6-4152-421A-8DF9-457DEB0C2B56}" type="slidenum">
              <a:rPr lang="en-US" altLang="en-US"/>
              <a:pPr/>
              <a:t>68</a:t>
            </a:fld>
            <a:endParaRPr lang="en-US" altLang="en-US"/>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971550" y="1885950"/>
          <a:ext cx="6915150" cy="3543298"/>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3384751907"/>
                    </a:ext>
                  </a:extLst>
                </a:gridCol>
                <a:gridCol w="1428750">
                  <a:extLst>
                    <a:ext uri="{9D8B030D-6E8A-4147-A177-3AD203B41FA5}">
                      <a16:colId xmlns:a16="http://schemas.microsoft.com/office/drawing/2014/main" val="2633383389"/>
                    </a:ext>
                  </a:extLst>
                </a:gridCol>
                <a:gridCol w="1485900">
                  <a:extLst>
                    <a:ext uri="{9D8B030D-6E8A-4147-A177-3AD203B41FA5}">
                      <a16:colId xmlns:a16="http://schemas.microsoft.com/office/drawing/2014/main" val="434009601"/>
                    </a:ext>
                  </a:extLst>
                </a:gridCol>
              </a:tblGrid>
              <a:tr h="617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tc>
                  <a:txBody>
                    <a:bodyPr/>
                    <a:lstStyle/>
                    <a:p>
                      <a:r>
                        <a:rPr lang="en-US" sz="1800" dirty="0"/>
                        <a:t>Updated Date</a:t>
                      </a:r>
                    </a:p>
                  </a:txBody>
                  <a:tcPr marL="68580" marR="68580" marT="34290" marB="34290"/>
                </a:tc>
                <a:extLst>
                  <a:ext uri="{0D108BD9-81ED-4DB2-BD59-A6C34878D82A}">
                    <a16:rowId xmlns:a16="http://schemas.microsoft.com/office/drawing/2014/main" val="4207709845"/>
                  </a:ext>
                </a:extLst>
              </a:tr>
              <a:tr h="617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January 2020</a:t>
                      </a:r>
                    </a:p>
                  </a:txBody>
                  <a:tcPr marL="68580" marR="68580" marT="34290" marB="34290"/>
                </a:tc>
                <a:tc>
                  <a:txBody>
                    <a:bodyPr/>
                    <a:lstStyle/>
                    <a:p>
                      <a:endParaRPr lang="en-US" sz="1800" dirty="0">
                        <a:solidFill>
                          <a:schemeClr val="bg1">
                            <a:lumMod val="65000"/>
                          </a:schemeClr>
                        </a:solidFill>
                      </a:endParaRP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SRD Approval</a:t>
                      </a:r>
                    </a:p>
                  </a:txBody>
                  <a:tcPr marL="68580" marR="68580" marT="34290" marB="34290"/>
                </a:tc>
                <a:tc>
                  <a:txBody>
                    <a:bodyPr/>
                    <a:lstStyle/>
                    <a:p>
                      <a:r>
                        <a:rPr lang="en-US" sz="1800" dirty="0">
                          <a:solidFill>
                            <a:schemeClr val="bg1">
                              <a:lumMod val="65000"/>
                            </a:schemeClr>
                          </a:solidFill>
                        </a:rPr>
                        <a:t>Nov 2020</a:t>
                      </a:r>
                    </a:p>
                  </a:txBody>
                  <a:tcPr marL="68580" marR="68580" marT="34290" marB="34290"/>
                </a:tc>
                <a:tc>
                  <a:txBody>
                    <a:bodyPr/>
                    <a:lstStyle/>
                    <a:p>
                      <a:r>
                        <a:rPr lang="en-US" sz="1800" dirty="0"/>
                        <a:t>March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SDD Approval</a:t>
                      </a:r>
                    </a:p>
                  </a:txBody>
                  <a:tcPr marL="68580" marR="68580" marT="34290" marB="34290"/>
                </a:tc>
                <a:tc>
                  <a:txBody>
                    <a:bodyPr/>
                    <a:lstStyle/>
                    <a:p>
                      <a:r>
                        <a:rPr lang="en-US" sz="1800" dirty="0">
                          <a:solidFill>
                            <a:schemeClr val="bg1">
                              <a:lumMod val="65000"/>
                            </a:schemeClr>
                          </a:solidFill>
                        </a:rPr>
                        <a:t>May 2021</a:t>
                      </a:r>
                    </a:p>
                  </a:txBody>
                  <a:tcPr marL="68580" marR="68580" marT="34290" marB="34290"/>
                </a:tc>
                <a:tc>
                  <a:txBody>
                    <a:bodyPr/>
                    <a:lstStyle/>
                    <a:p>
                      <a:r>
                        <a:rPr lang="en-US" sz="1800" dirty="0"/>
                        <a:t>Sept 2021</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t>Informal TG review of draft</a:t>
                      </a:r>
                    </a:p>
                  </a:txBody>
                  <a:tcPr marL="68580" marR="68580" marT="34290" marB="34290"/>
                </a:tc>
                <a:tc>
                  <a:txBody>
                    <a:bodyPr/>
                    <a:lstStyle/>
                    <a:p>
                      <a:r>
                        <a:rPr lang="en-US" sz="1800" dirty="0">
                          <a:solidFill>
                            <a:schemeClr val="bg1">
                              <a:lumMod val="65000"/>
                            </a:schemeClr>
                          </a:solidFill>
                        </a:rPr>
                        <a:t>Sept 2021</a:t>
                      </a:r>
                    </a:p>
                  </a:txBody>
                  <a:tcPr marL="68580" marR="68580" marT="34290" marB="34290"/>
                </a:tc>
                <a:tc>
                  <a:txBody>
                    <a:bodyPr/>
                    <a:lstStyle/>
                    <a:p>
                      <a:r>
                        <a:rPr lang="en-US" sz="1800" dirty="0"/>
                        <a:t>Jan 2022</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dirty="0">
                          <a:solidFill>
                            <a:schemeClr val="bg1">
                              <a:lumMod val="65000"/>
                            </a:schemeClr>
                          </a:solidFill>
                        </a:rPr>
                        <a:t>Nov 2021</a:t>
                      </a:r>
                    </a:p>
                  </a:txBody>
                  <a:tcPr marL="68580" marR="68580" marT="34290" marB="34290"/>
                </a:tc>
                <a:tc>
                  <a:txBody>
                    <a:bodyPr/>
                    <a:lstStyle/>
                    <a:p>
                      <a:r>
                        <a:rPr lang="en-US" sz="1800" dirty="0"/>
                        <a:t>March 2022</a:t>
                      </a:r>
                    </a:p>
                  </a:txBody>
                  <a:tcPr marL="68580" marR="68580" marT="34290" marB="34290"/>
                </a:tc>
                <a:extLst>
                  <a:ext uri="{0D108BD9-81ED-4DB2-BD59-A6C34878D82A}">
                    <a16:rowId xmlns:a16="http://schemas.microsoft.com/office/drawing/2014/main" val="634721270"/>
                  </a:ext>
                </a:extLst>
              </a:tr>
              <a:tr h="617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solidFill>
                            <a:schemeClr val="bg1">
                              <a:lumMod val="65000"/>
                            </a:schemeClr>
                          </a:solidFill>
                        </a:rPr>
                        <a:t>Mar 2022</a:t>
                      </a:r>
                    </a:p>
                  </a:txBody>
                  <a:tcPr marL="68580" marR="68580" marT="34290" marB="34290"/>
                </a:tc>
                <a:tc>
                  <a:txBody>
                    <a:bodyPr/>
                    <a:lstStyle/>
                    <a:p>
                      <a:r>
                        <a:rPr lang="en-US" sz="1800" dirty="0"/>
                        <a:t>July 2022</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solidFill>
                            <a:schemeClr val="bg1">
                              <a:lumMod val="65000"/>
                            </a:schemeClr>
                          </a:solidFill>
                        </a:rPr>
                        <a:t>Sept 2022</a:t>
                      </a:r>
                    </a:p>
                  </a:txBody>
                  <a:tcPr marL="68580" marR="68580" marT="34290" marB="34290"/>
                </a:tc>
                <a:tc>
                  <a:txBody>
                    <a:bodyPr/>
                    <a:lstStyle/>
                    <a:p>
                      <a:r>
                        <a:rPr lang="en-US" sz="1800" dirty="0"/>
                        <a:t>Jan 2023</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solidFill>
                            <a:schemeClr val="bg1">
                              <a:lumMod val="65000"/>
                            </a:schemeClr>
                          </a:solidFill>
                        </a:rPr>
                        <a:t>March 2023</a:t>
                      </a:r>
                    </a:p>
                  </a:txBody>
                  <a:tcPr marL="68580" marR="68580" marT="34290" marB="34290"/>
                </a:tc>
                <a:tc>
                  <a:txBody>
                    <a:bodyPr/>
                    <a:lstStyle/>
                    <a:p>
                      <a:r>
                        <a:rPr lang="en-US" sz="1800" dirty="0"/>
                        <a:t>July 2023</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8058150" y="4052923"/>
            <a:ext cx="971550" cy="800100"/>
          </a:xfrm>
          <a:prstGeom prst="leftArrow">
            <a:avLst>
              <a:gd name="adj1" fmla="val 5000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Request PAR Extension</a:t>
            </a:r>
          </a:p>
        </p:txBody>
      </p:sp>
      <p:sp>
        <p:nvSpPr>
          <p:cNvPr id="9" name="Arrow: Left 8">
            <a:extLst>
              <a:ext uri="{FF2B5EF4-FFF2-40B4-BE49-F238E27FC236}">
                <a16:creationId xmlns:a16="http://schemas.microsoft.com/office/drawing/2014/main" id="{7E0A3760-9E25-4C04-8CFA-A4BBA3EB66FC}"/>
              </a:ext>
            </a:extLst>
          </p:cNvPr>
          <p:cNvSpPr/>
          <p:nvPr/>
        </p:nvSpPr>
        <p:spPr>
          <a:xfrm>
            <a:off x="8058150" y="2528154"/>
            <a:ext cx="733806" cy="729396"/>
          </a:xfrm>
          <a:prstGeom prst="leftArrow">
            <a:avLst>
              <a:gd name="adj1" fmla="val 5000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Assign Editor</a:t>
            </a:r>
          </a:p>
        </p:txBody>
      </p:sp>
    </p:spTree>
    <p:extLst>
      <p:ext uri="{BB962C8B-B14F-4D97-AF65-F5344CB8AC3E}">
        <p14:creationId xmlns:p14="http://schemas.microsoft.com/office/powerpoint/2010/main" val="633735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Teleconference Planning</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p:txBody>
          <a:bodyPr>
            <a:normAutofit fontScale="55000" lnSpcReduction="20000"/>
          </a:bodyPr>
          <a:lstStyle/>
          <a:p>
            <a:r>
              <a:rPr lang="en-US" dirty="0"/>
              <a:t>Plan for rest of 2020</a:t>
            </a:r>
          </a:p>
          <a:p>
            <a:endParaRPr lang="en-US" dirty="0"/>
          </a:p>
          <a:p>
            <a:r>
              <a:rPr lang="en-US" dirty="0">
                <a:solidFill>
                  <a:schemeClr val="bg1">
                    <a:lumMod val="75000"/>
                  </a:schemeClr>
                </a:solidFill>
              </a:rPr>
              <a:t>August 13   	11am Pacific, 2pm Eastern</a:t>
            </a:r>
          </a:p>
          <a:p>
            <a:r>
              <a:rPr lang="en-US" dirty="0">
                <a:solidFill>
                  <a:schemeClr val="bg1">
                    <a:lumMod val="75000"/>
                  </a:schemeClr>
                </a:solidFill>
              </a:rPr>
              <a:t>Sept 17	11am Pacific, 2pm Eastern  (802.15 electronic Interim)</a:t>
            </a:r>
          </a:p>
          <a:p>
            <a:r>
              <a:rPr lang="en-US" dirty="0">
                <a:solidFill>
                  <a:schemeClr val="bg1">
                    <a:lumMod val="75000"/>
                  </a:schemeClr>
                </a:solidFill>
              </a:rPr>
              <a:t>Oct 14	10:30am Pacific, 3:30pm Eastern  (1.5 hours)</a:t>
            </a:r>
          </a:p>
          <a:p>
            <a:r>
              <a:rPr lang="en-US" dirty="0"/>
              <a:t>IEEE 802 Electronic Plenary  -- IEEE 802.15 will meet over two weeks</a:t>
            </a:r>
          </a:p>
          <a:p>
            <a:pPr lvl="1"/>
            <a:r>
              <a:rPr lang="en-US" dirty="0"/>
              <a:t>TG16t Meeting 1		Tuesday Nov 3	   PM2	1-3pm Pacific 4-6pm Eastern</a:t>
            </a:r>
          </a:p>
          <a:p>
            <a:pPr lvl="1"/>
            <a:r>
              <a:rPr lang="en-US" dirty="0"/>
              <a:t>TG16t Meeting 2		Tuesday Nov 10	   PM2	1-3pm Pacific 4-6pm Eastern</a:t>
            </a:r>
          </a:p>
          <a:p>
            <a:pPr lvl="1"/>
            <a:endParaRPr lang="en-US" dirty="0"/>
          </a:p>
          <a:p>
            <a:r>
              <a:rPr lang="en-US" dirty="0"/>
              <a:t>Dec 3 	 11am Pacific, 2pm Eastern</a:t>
            </a:r>
          </a:p>
          <a:p>
            <a:r>
              <a:rPr lang="en-US" dirty="0"/>
              <a:t>January 12	 11am Pacific, 2pm Eastern</a:t>
            </a:r>
          </a:p>
        </p:txBody>
      </p:sp>
      <p:sp>
        <p:nvSpPr>
          <p:cNvPr id="4" name="Date Placeholder 3">
            <a:extLst>
              <a:ext uri="{FF2B5EF4-FFF2-40B4-BE49-F238E27FC236}">
                <a16:creationId xmlns:a16="http://schemas.microsoft.com/office/drawing/2014/main" id="{317A0258-535C-4BCF-83C2-B22684A317F3}"/>
              </a:ext>
            </a:extLst>
          </p:cNvPr>
          <p:cNvSpPr>
            <a:spLocks noGrp="1"/>
          </p:cNvSpPr>
          <p:nvPr>
            <p:ph type="dt" sz="half" idx="4294967295"/>
          </p:nvPr>
        </p:nvSpPr>
        <p:spPr>
          <a:xfrm>
            <a:off x="628650" y="5682913"/>
            <a:ext cx="2057400" cy="215444"/>
          </a:xfrm>
        </p:spPr>
        <p:txBody>
          <a:bodyPr/>
          <a:lstStyle/>
          <a:p>
            <a:r>
              <a:rPr lang="en-US" dirty="0"/>
              <a:t>November 2020</a:t>
            </a:r>
          </a:p>
        </p:txBody>
      </p:sp>
      <p:sp>
        <p:nvSpPr>
          <p:cNvPr id="5" name="Footer Placeholder 4">
            <a:extLst>
              <a:ext uri="{FF2B5EF4-FFF2-40B4-BE49-F238E27FC236}">
                <a16:creationId xmlns:a16="http://schemas.microsoft.com/office/drawing/2014/main" id="{BF5E5E73-DF80-4166-B8E6-9041B4FF9299}"/>
              </a:ext>
            </a:extLst>
          </p:cNvPr>
          <p:cNvSpPr>
            <a:spLocks noGrp="1"/>
          </p:cNvSpPr>
          <p:nvPr>
            <p:ph type="ftr" sz="quarter" idx="11"/>
          </p:nvPr>
        </p:nvSpPr>
        <p:spPr>
          <a:xfrm>
            <a:off x="5486400" y="6475413"/>
            <a:ext cx="3124200" cy="184666"/>
          </a:xfrm>
        </p:spPr>
        <p:txBody>
          <a:bodyPr/>
          <a:lstStyle/>
          <a:p>
            <a:r>
              <a:rPr lang="en-US"/>
              <a:t>Tim Godfrey, EPRI</a:t>
            </a:r>
          </a:p>
        </p:txBody>
      </p:sp>
      <p:sp>
        <p:nvSpPr>
          <p:cNvPr id="6" name="Slide Number Placeholder 5">
            <a:extLst>
              <a:ext uri="{FF2B5EF4-FFF2-40B4-BE49-F238E27FC236}">
                <a16:creationId xmlns:a16="http://schemas.microsoft.com/office/drawing/2014/main" id="{90AF82E0-2FE4-49E0-BD5C-9D530894340A}"/>
              </a:ext>
            </a:extLst>
          </p:cNvPr>
          <p:cNvSpPr>
            <a:spLocks noGrp="1"/>
          </p:cNvSpPr>
          <p:nvPr>
            <p:ph type="sldNum" sz="quarter" idx="12"/>
          </p:nvPr>
        </p:nvSpPr>
        <p:spPr>
          <a:xfrm>
            <a:off x="4533156" y="6475413"/>
            <a:ext cx="153888" cy="184666"/>
          </a:xfrm>
        </p:spPr>
        <p:txBody>
          <a:bodyPr/>
          <a:lstStyle/>
          <a:p>
            <a:fld id="{07EF11DD-EAC9-418C-AFCF-9D5EFABD0DDC}" type="slidenum">
              <a:rPr lang="en-US" smtClean="0"/>
              <a:t>69</a:t>
            </a:fld>
            <a:endParaRPr lang="en-US"/>
          </a:p>
        </p:txBody>
      </p:sp>
      <p:sp>
        <p:nvSpPr>
          <p:cNvPr id="7" name="Arrow: Right 6">
            <a:extLst>
              <a:ext uri="{FF2B5EF4-FFF2-40B4-BE49-F238E27FC236}">
                <a16:creationId xmlns:a16="http://schemas.microsoft.com/office/drawing/2014/main" id="{7D88BA48-D714-442A-A845-A5A0B4DAE46B}"/>
              </a:ext>
            </a:extLst>
          </p:cNvPr>
          <p:cNvSpPr/>
          <p:nvPr/>
        </p:nvSpPr>
        <p:spPr>
          <a:xfrm>
            <a:off x="85725" y="4743450"/>
            <a:ext cx="54292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4960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A8E9-B281-A24B-A011-2AD3F77A16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16B19F-ACE8-004D-9DE0-6F2F84F7F4F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82C29EF-97AD-F642-B5A7-D2BD0693A0E3}"/>
              </a:ext>
            </a:extLst>
          </p:cNvPr>
          <p:cNvSpPr>
            <a:spLocks noGrp="1"/>
          </p:cNvSpPr>
          <p:nvPr>
            <p:ph type="dt" sz="half" idx="10"/>
          </p:nvPr>
        </p:nvSpPr>
        <p:spPr/>
        <p:txBody>
          <a:bodyPr/>
          <a:lstStyle/>
          <a:p>
            <a:pPr>
              <a:defRPr/>
            </a:pPr>
            <a:r>
              <a:rPr lang="en-US"/>
              <a:t>Nov 2020</a:t>
            </a:r>
          </a:p>
        </p:txBody>
      </p:sp>
      <p:sp>
        <p:nvSpPr>
          <p:cNvPr id="5" name="Footer Placeholder 4">
            <a:extLst>
              <a:ext uri="{FF2B5EF4-FFF2-40B4-BE49-F238E27FC236}">
                <a16:creationId xmlns:a16="http://schemas.microsoft.com/office/drawing/2014/main" id="{50C14762-6C05-154E-BD91-6A94E8899D40}"/>
              </a:ext>
            </a:extLst>
          </p:cNvPr>
          <p:cNvSpPr>
            <a:spLocks noGrp="1"/>
          </p:cNvSpPr>
          <p:nvPr>
            <p:ph type="ftr" sz="quarter" idx="11"/>
          </p:nvPr>
        </p:nvSpPr>
        <p:spPr/>
        <p:txBody>
          <a:bodyPr/>
          <a:lstStyle/>
          <a:p>
            <a:pPr>
              <a:defRPr/>
            </a:pPr>
            <a:r>
              <a:rPr lang="en-US"/>
              <a:t>Pat Kinney, Kinney Consulting</a:t>
            </a:r>
          </a:p>
        </p:txBody>
      </p:sp>
      <p:sp>
        <p:nvSpPr>
          <p:cNvPr id="6" name="Slide Number Placeholder 5">
            <a:extLst>
              <a:ext uri="{FF2B5EF4-FFF2-40B4-BE49-F238E27FC236}">
                <a16:creationId xmlns:a16="http://schemas.microsoft.com/office/drawing/2014/main" id="{D5793E49-3D45-C34A-8F9E-2EE656F719DC}"/>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7</a:t>
            </a:fld>
            <a:endParaRPr lang="en-US"/>
          </a:p>
        </p:txBody>
      </p:sp>
      <p:pic>
        <p:nvPicPr>
          <p:cNvPr id="7" name="Picture 6">
            <a:extLst>
              <a:ext uri="{FF2B5EF4-FFF2-40B4-BE49-F238E27FC236}">
                <a16:creationId xmlns:a16="http://schemas.microsoft.com/office/drawing/2014/main" id="{DD3E4D27-E9CF-2340-BBF2-86D896A50E5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31840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70</a:t>
            </a:fld>
            <a:endParaRPr lang="en-US" altLang="ja-JP" dirty="0"/>
          </a:p>
        </p:txBody>
      </p:sp>
      <p:sp>
        <p:nvSpPr>
          <p:cNvPr id="26626" name="Rectangle 2"/>
          <p:cNvSpPr>
            <a:spLocks noGrp="1" noChangeArrowheads="1"/>
          </p:cNvSpPr>
          <p:nvPr>
            <p:ph type="ctrTitle"/>
          </p:nvPr>
        </p:nvSpPr>
        <p:spPr>
          <a:xfrm>
            <a:off x="755576" y="1052735"/>
            <a:ext cx="7593294" cy="5039951"/>
          </a:xfrm>
        </p:spPr>
        <p:txBody>
          <a:bodyPr/>
          <a:lstStyle/>
          <a:p>
            <a:r>
              <a:rPr lang="en-US" altLang="ja-JP" b="1" dirty="0">
                <a:ea typeface="ＭＳ Ｐゴシック" pitchFamily="50" charset="-128"/>
              </a:rPr>
              <a:t>IEEE 802.15 IG DEP </a:t>
            </a:r>
            <a:br>
              <a:rPr lang="en-US" altLang="ja-JP" b="1" dirty="0">
                <a:ea typeface="ＭＳ Ｐゴシック" pitchFamily="50" charset="-128"/>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Virtual Meeting with </a:t>
            </a:r>
            <a:r>
              <a:rPr lang="en-US" altLang="ja-JP" dirty="0" err="1">
                <a:ea typeface="ＭＳ Ｐゴシック" pitchFamily="50" charset="-128"/>
              </a:rPr>
              <a:t>Webex</a:t>
            </a:r>
            <a:br>
              <a:rPr lang="en-US" altLang="ja-JP" dirty="0">
                <a:ea typeface="ＭＳ Ｐゴシック" pitchFamily="50" charset="-128"/>
              </a:rPr>
            </a:br>
            <a:r>
              <a:rPr lang="en-US" altLang="ja-JP" dirty="0">
                <a:ea typeface="ＭＳ Ｐゴシック" pitchFamily="50" charset="-128"/>
              </a:rPr>
              <a:t>November 11</a:t>
            </a:r>
            <a:r>
              <a:rPr lang="en-US" altLang="ja-JP" baseline="30000" dirty="0">
                <a:ea typeface="ＭＳ Ｐゴシック" pitchFamily="50" charset="-128"/>
              </a:rPr>
              <a:t>th</a:t>
            </a:r>
            <a:r>
              <a:rPr lang="en-US" altLang="ja-JP" dirty="0">
                <a:ea typeface="ＭＳ Ｐゴシック" pitchFamily="50" charset="-128"/>
              </a:rPr>
              <a:t>, 2020</a:t>
            </a:r>
            <a:br>
              <a:rPr lang="en-US" altLang="ja-JP" dirty="0">
                <a:ea typeface="ＭＳ Ｐゴシック" pitchFamily="50" charset="-128"/>
              </a:rPr>
            </a:br>
            <a:br>
              <a:rPr lang="en-US" altLang="ja-JP" sz="3200" dirty="0">
                <a:ea typeface="ＭＳ Ｐゴシック" pitchFamily="50" charset="-128"/>
              </a:rPr>
            </a:br>
            <a:r>
              <a:rPr lang="en-US" altLang="ja-JP" sz="2800" dirty="0">
                <a:ea typeface="ＭＳ Ｐゴシック" pitchFamily="50" charset="-128"/>
              </a:rPr>
              <a:t>Ryuji Kohno (YNU/CWC </a:t>
            </a:r>
            <a:r>
              <a:rPr lang="en-US" altLang="ja-JP" sz="2800" dirty="0" err="1">
                <a:ea typeface="ＭＳ Ｐゴシック" pitchFamily="50" charset="-128"/>
              </a:rPr>
              <a:t>Uof</a:t>
            </a:r>
            <a:r>
              <a:rPr lang="en-US" altLang="ja-JP" sz="2800" dirty="0">
                <a:ea typeface="ＭＳ Ｐゴシック" pitchFamily="50" charset="-128"/>
              </a:rPr>
              <a:t> Oulu)</a:t>
            </a:r>
            <a:br>
              <a:rPr lang="en-US" altLang="ja-JP" sz="2800" dirty="0">
                <a:ea typeface="ＭＳ Ｐゴシック" pitchFamily="50" charset="-128"/>
              </a:rPr>
            </a:br>
            <a:endParaRPr lang="ja-JP" altLang="ja-JP" dirty="0"/>
          </a:p>
        </p:txBody>
      </p:sp>
      <p:sp>
        <p:nvSpPr>
          <p:cNvPr id="2" name="日付プレースホルダー 1">
            <a:extLst>
              <a:ext uri="{FF2B5EF4-FFF2-40B4-BE49-F238E27FC236}">
                <a16:creationId xmlns:a16="http://schemas.microsoft.com/office/drawing/2014/main" id="{BAA4A5E0-100F-46A5-9D8A-CCAF871AD89A}"/>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November 2020</a:t>
            </a:r>
            <a:endParaRPr lang="en-US" altLang="ja-JP" dirty="0"/>
          </a:p>
        </p:txBody>
      </p:sp>
    </p:spTree>
    <p:extLst>
      <p:ext uri="{BB962C8B-B14F-4D97-AF65-F5344CB8AC3E}">
        <p14:creationId xmlns:p14="http://schemas.microsoft.com/office/powerpoint/2010/main" val="984325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89539" y="1143001"/>
            <a:ext cx="8815313" cy="5332412"/>
          </a:xfrm>
        </p:spPr>
        <p:txBody>
          <a:bodyPr/>
          <a:lstStyle/>
          <a:p>
            <a:pPr algn="just">
              <a:lnSpc>
                <a:spcPts val="2400"/>
              </a:lnSpc>
            </a:pPr>
            <a:r>
              <a:rPr lang="en-US" altLang="ja-JP" sz="1600" dirty="0"/>
              <a:t>Following up the discussion in previous meetings, IG-DEP activities have been confirmed as </a:t>
            </a:r>
            <a:r>
              <a:rPr lang="en-US" altLang="ja-JP" sz="1600" b="1" dirty="0"/>
              <a:t>amendment of existing IEEE802.15.6 for WBAN  with enhanced dependability </a:t>
            </a:r>
            <a:r>
              <a:rPr lang="en-US" altLang="ja-JP" sz="1600" dirty="0"/>
              <a:t>rather than a new standard in focused use cases of WBAN for human, car, and robotic bodies.</a:t>
            </a:r>
          </a:p>
          <a:p>
            <a:pPr algn="just">
              <a:lnSpc>
                <a:spcPts val="2400"/>
              </a:lnSpc>
            </a:pPr>
            <a:r>
              <a:rPr lang="en-US" altLang="ja-JP" sz="1600" dirty="0"/>
              <a:t>As a sustainable social service vision, BAN-base infrastructure platform for medical healthcare and beyond medical service is commonly assumed. BAN in end users is dominant associating cloud network and AI data mining server .</a:t>
            </a:r>
          </a:p>
          <a:p>
            <a:pPr algn="just">
              <a:lnSpc>
                <a:spcPts val="2400"/>
              </a:lnSpc>
            </a:pPr>
            <a:r>
              <a:rPr lang="en-US" altLang="ja-JP" sz="1600" dirty="0"/>
              <a:t>To confirm and update PAR and CSD for the amendment, we have discussed for</a:t>
            </a:r>
          </a:p>
          <a:p>
            <a:pPr algn="just">
              <a:lnSpc>
                <a:spcPts val="2400"/>
              </a:lnSpc>
              <a:buAutoNum type="arabicParenBoth"/>
            </a:pPr>
            <a:r>
              <a:rPr lang="en-US" altLang="ja-JP" sz="1600" b="1" dirty="0"/>
              <a:t>Necessity and demand for amendment of std.15.6 WBAN with enhanced dependability ; contention in case of overlaid BANs and interference in case of co-exiting different PANs,  bi-directional traffic for feedback loop etc.</a:t>
            </a:r>
          </a:p>
          <a:p>
            <a:pPr marL="0" indent="0" algn="just">
              <a:lnSpc>
                <a:spcPts val="2400"/>
              </a:lnSpc>
              <a:buNone/>
            </a:pPr>
            <a:r>
              <a:rPr lang="en-US" altLang="ja-JP" sz="1600" b="1" dirty="0"/>
              <a:t>(2) Targeting markets and stakeholders in medical and car industries</a:t>
            </a:r>
          </a:p>
          <a:p>
            <a:pPr marL="0" indent="0" algn="just">
              <a:lnSpc>
                <a:spcPts val="2400"/>
              </a:lnSpc>
              <a:buNone/>
            </a:pPr>
            <a:r>
              <a:rPr lang="en-US" altLang="ja-JP" sz="1600" b="1" dirty="0"/>
              <a:t>(3) Uniqueness from other standards and extension from WBAN  std.15.6</a:t>
            </a:r>
          </a:p>
          <a:p>
            <a:pPr marL="0" indent="0" algn="just">
              <a:lnSpc>
                <a:spcPts val="2400"/>
              </a:lnSpc>
              <a:buNone/>
            </a:pPr>
            <a:r>
              <a:rPr lang="en-US" altLang="ja-JP" sz="1600" b="1" dirty="0"/>
              <a:t>(4) Feasible technologies for satisfying  technical  requirement</a:t>
            </a:r>
            <a:endParaRPr lang="en-US" altLang="ja-JP" sz="1600" dirty="0"/>
          </a:p>
          <a:p>
            <a:pPr algn="just">
              <a:lnSpc>
                <a:spcPts val="2400"/>
              </a:lnSpc>
            </a:pPr>
            <a:r>
              <a:rPr lang="en-US" altLang="ja-JP" sz="1600" b="1" dirty="0"/>
              <a:t>Technical requirement for specified use cases </a:t>
            </a:r>
            <a:r>
              <a:rPr lang="en-US" altLang="ja-JP" sz="1600" dirty="0"/>
              <a:t>has been updated for the amendment.   </a:t>
            </a:r>
          </a:p>
          <a:p>
            <a:pPr algn="just">
              <a:lnSpc>
                <a:spcPts val="2400"/>
              </a:lnSpc>
            </a:pPr>
            <a:r>
              <a:rPr lang="en-US" altLang="ja-JP" sz="1600" dirty="0"/>
              <a:t>In timeline,  motion to  next step  has been scheduled in next meeting in January and March, 2021.</a:t>
            </a:r>
          </a:p>
          <a:p>
            <a:pPr algn="just">
              <a:lnSpc>
                <a:spcPts val="2400"/>
              </a:lnSpc>
            </a:pPr>
            <a:endParaRPr lang="en-US" altLang="ja-JP" sz="1600" dirty="0"/>
          </a:p>
          <a:p>
            <a:pPr algn="just">
              <a:lnSpc>
                <a:spcPts val="2400"/>
              </a:lnSpc>
            </a:pPr>
            <a:endParaRPr lang="en-US" altLang="ja-JP" sz="1600" b="1" dirty="0"/>
          </a:p>
        </p:txBody>
      </p:sp>
      <p:sp>
        <p:nvSpPr>
          <p:cNvPr id="3" name="タイトル 2"/>
          <p:cNvSpPr>
            <a:spLocks noGrp="1"/>
          </p:cNvSpPr>
          <p:nvPr>
            <p:ph type="title"/>
          </p:nvPr>
        </p:nvSpPr>
        <p:spPr>
          <a:xfrm>
            <a:off x="685800" y="593725"/>
            <a:ext cx="7772400" cy="658862"/>
          </a:xfrm>
        </p:spPr>
        <p:txBody>
          <a:bodyPr/>
          <a:lstStyle/>
          <a:p>
            <a:r>
              <a:rPr lang="en-US" altLang="ja-JP" sz="2800" b="1" dirty="0">
                <a:latin typeface="+mn-lt"/>
              </a:rPr>
              <a:t>Meeting Objectives</a:t>
            </a:r>
            <a:endParaRPr kumimoji="1" lang="ja-JP" altLang="en-US" sz="2800"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71</a:t>
            </a:fld>
            <a:endParaRPr lang="en-US" altLang="ja-JP" dirty="0"/>
          </a:p>
        </p:txBody>
      </p:sp>
      <p:sp>
        <p:nvSpPr>
          <p:cNvPr id="7"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November 2020</a:t>
            </a:r>
            <a:endParaRPr lang="en-US" altLang="ja-JP" dirty="0"/>
          </a:p>
        </p:txBody>
      </p:sp>
    </p:spTree>
    <p:extLst>
      <p:ext uri="{BB962C8B-B14F-4D97-AF65-F5344CB8AC3E}">
        <p14:creationId xmlns:p14="http://schemas.microsoft.com/office/powerpoint/2010/main" val="2262982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72006" y="634008"/>
            <a:ext cx="7772400" cy="706760"/>
          </a:xfrm>
        </p:spPr>
        <p:txBody>
          <a:bodyPr/>
          <a:lstStyle/>
          <a:p>
            <a:r>
              <a:rPr lang="en-US" altLang="ja-JP" b="1" dirty="0"/>
              <a:t>IG DEP </a:t>
            </a:r>
            <a:r>
              <a:rPr kumimoji="1" lang="en-US" altLang="ja-JP" b="1" dirty="0"/>
              <a:t>schedule for the week</a:t>
            </a:r>
            <a:endParaRPr kumimoji="1" lang="ja-JP" altLang="en-US"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72</a:t>
            </a:fld>
            <a:endParaRPr lang="en-US" altLang="ja-JP" dirty="0"/>
          </a:p>
        </p:txBody>
      </p:sp>
      <p:graphicFrame>
        <p:nvGraphicFramePr>
          <p:cNvPr id="9" name="コンテンツ プレースホルダー 8"/>
          <p:cNvGraphicFramePr>
            <a:graphicFrameLocks noGrp="1"/>
          </p:cNvGraphicFramePr>
          <p:nvPr>
            <p:ph idx="1"/>
          </p:nvPr>
        </p:nvGraphicFramePr>
        <p:xfrm>
          <a:off x="145603" y="1288594"/>
          <a:ext cx="8928993" cy="2286000"/>
        </p:xfrm>
        <a:graphic>
          <a:graphicData uri="http://schemas.openxmlformats.org/drawingml/2006/table">
            <a:tbl>
              <a:tblPr firstRow="1" bandRow="1">
                <a:tableStyleId>{93296810-A885-4BE3-A3E7-6D5BEEA58F35}</a:tableStyleId>
              </a:tblPr>
              <a:tblGrid>
                <a:gridCol w="140206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57914">
                  <a:extLst>
                    <a:ext uri="{9D8B030D-6E8A-4147-A177-3AD203B41FA5}">
                      <a16:colId xmlns:a16="http://schemas.microsoft.com/office/drawing/2014/main" val="20003"/>
                    </a:ext>
                  </a:extLst>
                </a:gridCol>
                <a:gridCol w="1659371">
                  <a:extLst>
                    <a:ext uri="{9D8B030D-6E8A-4147-A177-3AD203B41FA5}">
                      <a16:colId xmlns:a16="http://schemas.microsoft.com/office/drawing/2014/main" val="20004"/>
                    </a:ext>
                  </a:extLst>
                </a:gridCol>
                <a:gridCol w="1501335">
                  <a:extLst>
                    <a:ext uri="{9D8B030D-6E8A-4147-A177-3AD203B41FA5}">
                      <a16:colId xmlns:a16="http://schemas.microsoft.com/office/drawing/2014/main" val="4248650248"/>
                    </a:ext>
                  </a:extLst>
                </a:gridCol>
              </a:tblGrid>
              <a:tr h="487193">
                <a:tc>
                  <a:txBody>
                    <a:bodyPr/>
                    <a:lstStyle/>
                    <a:p>
                      <a:endParaRPr kumimoji="1" lang="ja-JP" altLang="en-US" dirty="0"/>
                    </a:p>
                  </a:txBody>
                  <a:tcPr/>
                </a:tc>
                <a:tc>
                  <a:txBody>
                    <a:bodyPr/>
                    <a:lstStyle/>
                    <a:p>
                      <a:pPr algn="ctr"/>
                      <a:r>
                        <a:rPr kumimoji="1" lang="en-US" altLang="ja-JP" dirty="0"/>
                        <a:t>Nov.2</a:t>
                      </a:r>
                      <a:r>
                        <a:rPr kumimoji="1" lang="en-US" altLang="ja-JP" baseline="30000" dirty="0"/>
                        <a:t>nd</a:t>
                      </a:r>
                      <a:endParaRPr kumimoji="1" lang="en-US" altLang="ja-JP" dirty="0"/>
                    </a:p>
                    <a:p>
                      <a:pPr algn="ctr"/>
                      <a:r>
                        <a:rPr kumimoji="1" lang="en-US" altLang="ja-JP" dirty="0"/>
                        <a:t>Monday</a:t>
                      </a:r>
                      <a:endParaRPr kumimoji="1" lang="ja-JP" altLang="en-US" dirty="0"/>
                    </a:p>
                  </a:txBody>
                  <a:tcPr anchor="ctr"/>
                </a:tc>
                <a:tc>
                  <a:txBody>
                    <a:bodyPr/>
                    <a:lstStyle/>
                    <a:p>
                      <a:pPr algn="ctr"/>
                      <a:r>
                        <a:rPr kumimoji="1" lang="en-US" altLang="ja-JP" dirty="0"/>
                        <a:t>Nov. 4</a:t>
                      </a:r>
                      <a:r>
                        <a:rPr kumimoji="1" lang="en-US" altLang="ja-JP" baseline="30000" dirty="0"/>
                        <a:t>th</a:t>
                      </a:r>
                      <a:endParaRPr kumimoji="1" lang="en-US" altLang="ja-JP" dirty="0"/>
                    </a:p>
                    <a:p>
                      <a:pPr algn="ctr"/>
                      <a:r>
                        <a:rPr kumimoji="1" lang="en-US" altLang="ja-JP" dirty="0"/>
                        <a:t>Wednesday</a:t>
                      </a:r>
                      <a:endParaRPr kumimoji="1" lang="ja-JP" altLang="en-US" dirty="0"/>
                    </a:p>
                  </a:txBody>
                  <a:tcPr anchor="ctr"/>
                </a:tc>
                <a:tc>
                  <a:txBody>
                    <a:bodyPr/>
                    <a:lstStyle/>
                    <a:p>
                      <a:pPr algn="ctr"/>
                      <a:r>
                        <a:rPr kumimoji="1" lang="en-US" altLang="ja-JP" dirty="0"/>
                        <a:t>Nov. 10</a:t>
                      </a:r>
                      <a:r>
                        <a:rPr kumimoji="1" lang="en-US" altLang="ja-JP" baseline="30000" dirty="0"/>
                        <a:t>th</a:t>
                      </a:r>
                      <a:endParaRPr kumimoji="1" lang="en-US" altLang="ja-JP" dirty="0"/>
                    </a:p>
                    <a:p>
                      <a:pPr algn="ctr"/>
                      <a:r>
                        <a:rPr kumimoji="1" lang="en-US" altLang="ja-JP" dirty="0"/>
                        <a:t>Tuesday</a:t>
                      </a:r>
                      <a:endParaRPr kumimoji="1" lang="ja-JP" altLang="en-US" dirty="0"/>
                    </a:p>
                  </a:txBody>
                  <a:tcPr anchor="ctr"/>
                </a:tc>
                <a:tc>
                  <a:txBody>
                    <a:bodyPr/>
                    <a:lstStyle/>
                    <a:p>
                      <a:pPr algn="ctr"/>
                      <a:r>
                        <a:rPr kumimoji="1" lang="en-US" altLang="ja-JP" dirty="0"/>
                        <a:t>Nov. 11</a:t>
                      </a:r>
                      <a:r>
                        <a:rPr kumimoji="1" lang="en-US" altLang="ja-JP" baseline="30000" dirty="0"/>
                        <a:t>th</a:t>
                      </a:r>
                      <a:endParaRPr kumimoji="1" lang="en-US" altLang="ja-JP" dirty="0"/>
                    </a:p>
                    <a:p>
                      <a:pPr algn="ctr"/>
                      <a:r>
                        <a:rPr kumimoji="1" lang="en-US" altLang="ja-JP" dirty="0"/>
                        <a:t>Wednesday</a:t>
                      </a:r>
                      <a:endParaRPr kumimoji="1" lang="ja-JP" altLang="en-US" dirty="0"/>
                    </a:p>
                  </a:txBody>
                  <a:tcPr anchor="ctr"/>
                </a:tc>
                <a:tc>
                  <a:txBody>
                    <a:bodyPr/>
                    <a:lstStyle/>
                    <a:p>
                      <a:pPr algn="ctr"/>
                      <a:r>
                        <a:rPr kumimoji="1" lang="en-US" altLang="ja-JP" dirty="0"/>
                        <a:t>Nov. 12</a:t>
                      </a:r>
                      <a:r>
                        <a:rPr kumimoji="1" lang="en-US" altLang="ja-JP" baseline="30000" dirty="0"/>
                        <a:t>th</a:t>
                      </a:r>
                      <a:endParaRPr kumimoji="1" lang="en-US" altLang="ja-JP" dirty="0"/>
                    </a:p>
                    <a:p>
                      <a:pPr algn="ctr"/>
                      <a:r>
                        <a:rPr kumimoji="1" lang="en-US" altLang="ja-JP" dirty="0"/>
                        <a:t>Thursday</a:t>
                      </a:r>
                      <a:endParaRPr kumimoji="1" lang="ja-JP" altLang="en-US" dirty="0"/>
                    </a:p>
                  </a:txBody>
                  <a:tcPr anchor="ctr"/>
                </a:tc>
                <a:extLst>
                  <a:ext uri="{0D108BD9-81ED-4DB2-BD59-A6C34878D82A}">
                    <a16:rowId xmlns:a16="http://schemas.microsoft.com/office/drawing/2014/main" val="10000"/>
                  </a:ext>
                </a:extLst>
              </a:tr>
              <a:tr h="709428">
                <a:tc>
                  <a:txBody>
                    <a:bodyPr/>
                    <a:lstStyle/>
                    <a:p>
                      <a:pPr algn="ctr"/>
                      <a:r>
                        <a:rPr kumimoji="1" lang="en-US" altLang="ja-JP" sz="1200" dirty="0"/>
                        <a:t>EST 9:00AM-11:00AM</a:t>
                      </a:r>
                    </a:p>
                    <a:p>
                      <a:pPr algn="ctr"/>
                      <a:r>
                        <a:rPr kumimoji="1" lang="en-US" altLang="ja-JP" sz="1200" dirty="0"/>
                        <a:t>JST  11PM-1AM</a:t>
                      </a:r>
                      <a:endParaRPr kumimoji="1" lang="ja-JP" altLang="en-US" sz="1200" dirty="0"/>
                    </a:p>
                  </a:txBody>
                  <a:tcPr anchor="ctr"/>
                </a:tc>
                <a:tc>
                  <a:txBody>
                    <a:bodyPr/>
                    <a:lstStyle/>
                    <a:p>
                      <a:pPr algn="ctr"/>
                      <a:r>
                        <a:rPr kumimoji="1" lang="en-US" altLang="ja-JP" sz="1600" dirty="0">
                          <a:solidFill>
                            <a:schemeClr val="tx1"/>
                          </a:solidFill>
                        </a:rPr>
                        <a:t>IEEE802.15 Opening Plenary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IEEE802.15 Closing Plenary</a:t>
                      </a:r>
                    </a:p>
                  </a:txBody>
                  <a:tcPr anchor="ctr"/>
                </a:tc>
                <a:extLst>
                  <a:ext uri="{0D108BD9-81ED-4DB2-BD59-A6C34878D82A}">
                    <a16:rowId xmlns:a16="http://schemas.microsoft.com/office/drawing/2014/main" val="10001"/>
                  </a:ext>
                </a:extLst>
              </a:tr>
              <a:tr h="709428">
                <a:tc>
                  <a:txBody>
                    <a:bodyPr/>
                    <a:lstStyle/>
                    <a:p>
                      <a:pPr algn="ctr"/>
                      <a:r>
                        <a:rPr kumimoji="1" lang="en-US" altLang="ja-JP" sz="1200" dirty="0"/>
                        <a:t>EST 7:00PM-9:00PM</a:t>
                      </a:r>
                    </a:p>
                    <a:p>
                      <a:pPr algn="ctr"/>
                      <a:r>
                        <a:rPr kumimoji="1" lang="en-US" altLang="ja-JP" sz="1200" dirty="0"/>
                        <a:t>JST  9:00AM-11:00AM +1 day</a:t>
                      </a:r>
                      <a:endParaRPr kumimoji="1" lang="ja-JP" altLang="en-US" sz="1200" dirty="0"/>
                    </a:p>
                  </a:txBody>
                  <a:tcPr anchor="ctr"/>
                </a:tc>
                <a:tc>
                  <a:txBody>
                    <a:bodyPr/>
                    <a:lstStyle/>
                    <a:p>
                      <a:pPr algn="ctr"/>
                      <a:endParaRPr kumimoji="1" lang="en-US" altLang="ja-JP"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IG-DEP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(Nov.5</a:t>
                      </a:r>
                      <a:r>
                        <a:rPr kumimoji="1" lang="en-US" altLang="ja-JP" sz="1600" baseline="30000" dirty="0">
                          <a:solidFill>
                            <a:schemeClr val="tx1"/>
                          </a:solidFill>
                        </a:rPr>
                        <a:t>th</a:t>
                      </a:r>
                      <a:r>
                        <a:rPr kumimoji="1" lang="en-US" altLang="ja-JP" sz="1600" dirty="0">
                          <a:solidFill>
                            <a:schemeClr val="tx1"/>
                          </a:solidFill>
                        </a:rPr>
                        <a:t>  JST)</a:t>
                      </a:r>
                    </a:p>
                  </a:txBody>
                  <a:tcPr anchor="ctr"/>
                </a:tc>
                <a:tc>
                  <a:txBody>
                    <a:bodyPr/>
                    <a:lstStyle/>
                    <a:p>
                      <a:pPr algn="ctr"/>
                      <a:r>
                        <a:rPr kumimoji="1" lang="en-US" altLang="ja-JP" sz="1600" dirty="0">
                          <a:solidFill>
                            <a:schemeClr val="tx1"/>
                          </a:solidFill>
                        </a:rPr>
                        <a:t>IG-DEP</a:t>
                      </a:r>
                    </a:p>
                    <a:p>
                      <a:pPr algn="ctr"/>
                      <a:r>
                        <a:rPr kumimoji="1" lang="en-US" altLang="ja-JP" sz="1600" dirty="0">
                          <a:solidFill>
                            <a:schemeClr val="tx1"/>
                          </a:solidFill>
                        </a:rPr>
                        <a:t>2</a:t>
                      </a:r>
                    </a:p>
                    <a:p>
                      <a:pPr algn="ctr"/>
                      <a:r>
                        <a:rPr kumimoji="1" lang="en-US" altLang="ja-JP" sz="1600" dirty="0">
                          <a:solidFill>
                            <a:schemeClr val="tx1"/>
                          </a:solidFill>
                        </a:rPr>
                        <a:t>  (Nov.11</a:t>
                      </a:r>
                      <a:r>
                        <a:rPr kumimoji="1" lang="en-US" altLang="ja-JP" sz="1600" baseline="30000" dirty="0">
                          <a:solidFill>
                            <a:schemeClr val="tx1"/>
                          </a:solidFill>
                        </a:rPr>
                        <a:t>th </a:t>
                      </a:r>
                      <a:r>
                        <a:rPr kumimoji="1" lang="en-US" altLang="ja-JP" sz="1600" dirty="0">
                          <a:solidFill>
                            <a:schemeClr val="tx1"/>
                          </a:solidFill>
                        </a:rPr>
                        <a:t>JST)</a:t>
                      </a: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IG-DEP </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  (Nov.12</a:t>
                      </a:r>
                      <a:r>
                        <a:rPr kumimoji="1" lang="en-US" altLang="ja-JP" sz="1600" u="none" baseline="30000" dirty="0">
                          <a:solidFill>
                            <a:schemeClr val="tx1"/>
                          </a:solidFill>
                        </a:rPr>
                        <a:t>th</a:t>
                      </a:r>
                      <a:r>
                        <a:rPr kumimoji="1" lang="en-US" altLang="ja-JP" sz="1600" u="none" dirty="0">
                          <a:solidFill>
                            <a:schemeClr val="tx1"/>
                          </a:solidFill>
                        </a:rPr>
                        <a:t> JST)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7" name="Rectangle 4">
            <a:extLst>
              <a:ext uri="{FF2B5EF4-FFF2-40B4-BE49-F238E27FC236}">
                <a16:creationId xmlns:a16="http://schemas.microsoft.com/office/drawing/2014/main" id="{241314BB-C225-4373-BE60-66ECA533383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November 2020</a:t>
            </a:r>
            <a:endParaRPr lang="en-US" altLang="ja-JP" dirty="0"/>
          </a:p>
        </p:txBody>
      </p:sp>
      <p:sp>
        <p:nvSpPr>
          <p:cNvPr id="11" name="テキスト ボックス 10">
            <a:extLst>
              <a:ext uri="{FF2B5EF4-FFF2-40B4-BE49-F238E27FC236}">
                <a16:creationId xmlns:a16="http://schemas.microsoft.com/office/drawing/2014/main" id="{A5F522E5-3702-49C0-ABD4-461C6A2D2197}"/>
              </a:ext>
            </a:extLst>
          </p:cNvPr>
          <p:cNvSpPr txBox="1"/>
          <p:nvPr/>
        </p:nvSpPr>
        <p:spPr>
          <a:xfrm>
            <a:off x="471870" y="3672942"/>
            <a:ext cx="8276458" cy="26930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rPr>
              <a:t>WEBEX IEEE802.15 MEETING Calendar</a:t>
            </a:r>
          </a:p>
          <a:p>
            <a:r>
              <a:rPr lang="en-US" altLang="ja-JP" sz="1200" b="0" i="0" dirty="0">
                <a:solidFill>
                  <a:srgbClr val="FF0000"/>
                </a:solidFill>
                <a:effectLst/>
                <a:latin typeface="Courier New" panose="02070309020205020404" pitchFamily="49" charset="0"/>
                <a:hlinkClick r:id="rId3">
                  <a:extLst>
                    <a:ext uri="{A12FA001-AC4F-418D-AE19-62706E023703}">
                      <ahyp:hlinkClr xmlns:ahyp="http://schemas.microsoft.com/office/drawing/2018/hyperlinkcolor" val="tx"/>
                    </a:ext>
                  </a:extLst>
                </a:hlinkClick>
              </a:rPr>
              <a:t>https://grouper.ieee.org/groups/802/15/calendar.html</a:t>
            </a:r>
            <a:endParaRPr lang="en-US" altLang="ja-JP" sz="1200" b="0" i="0" dirty="0">
              <a:solidFill>
                <a:srgbClr val="FF0000"/>
              </a:solidFill>
              <a:effectLst/>
              <a:latin typeface="Courier New" panose="02070309020205020404" pitchFamily="49" charset="0"/>
            </a:endParaRPr>
          </a:p>
          <a:p>
            <a:r>
              <a:rPr lang="en-US" altLang="ja-JP" sz="1100" b="0" i="0" dirty="0">
                <a:solidFill>
                  <a:srgbClr val="333333"/>
                </a:solidFill>
                <a:effectLst/>
                <a:latin typeface="Courier New" panose="02070309020205020404" pitchFamily="49" charset="0"/>
              </a:rPr>
              <a:t>JOIN WEBEX MEETING</a:t>
            </a:r>
          </a:p>
          <a:p>
            <a:r>
              <a:rPr lang="en-US" altLang="ja-JP" sz="1100" dirty="0">
                <a:solidFill>
                  <a:srgbClr val="333333"/>
                </a:solidFill>
                <a:latin typeface="Courier New" panose="02070309020205020404" pitchFamily="49" charset="0"/>
              </a:rPr>
              <a:t>IG-DEP1; EST 7:00PM-9:00PM on Nov. 4</a:t>
            </a:r>
            <a:r>
              <a:rPr lang="en-US" altLang="ja-JP" sz="1100" baseline="30000" dirty="0">
                <a:solidFill>
                  <a:srgbClr val="333333"/>
                </a:solidFill>
                <a:latin typeface="Courier New" panose="02070309020205020404" pitchFamily="49" charset="0"/>
              </a:rPr>
              <a:t>th</a:t>
            </a:r>
            <a:r>
              <a:rPr lang="en-US" altLang="ja-JP" sz="1100" dirty="0">
                <a:solidFill>
                  <a:srgbClr val="333333"/>
                </a:solidFill>
                <a:latin typeface="Courier New" panose="02070309020205020404" pitchFamily="49" charset="0"/>
              </a:rPr>
              <a:t>(WED), JST  9:00AM-11:00AM on Nov. 5</a:t>
            </a:r>
            <a:r>
              <a:rPr lang="en-US" altLang="ja-JP" sz="1100" baseline="30000" dirty="0">
                <a:solidFill>
                  <a:srgbClr val="333333"/>
                </a:solidFill>
                <a:latin typeface="Courier New" panose="02070309020205020404" pitchFamily="49" charset="0"/>
              </a:rPr>
              <a:t>th </a:t>
            </a:r>
            <a:r>
              <a:rPr lang="en-US" altLang="ja-JP" sz="1100" dirty="0">
                <a:solidFill>
                  <a:srgbClr val="333333"/>
                </a:solidFill>
                <a:latin typeface="Courier New" panose="02070309020205020404" pitchFamily="49" charset="0"/>
              </a:rPr>
              <a:t>(THU), </a:t>
            </a:r>
          </a:p>
          <a:p>
            <a:r>
              <a:rPr lang="en-US" altLang="ja-JP" sz="1100" b="0" i="0" u="none" strike="noStrike" dirty="0">
                <a:solidFill>
                  <a:srgbClr val="FF0000"/>
                </a:solidFill>
                <a:effectLst/>
                <a:latin typeface="Courier New" panose="02070309020205020404" pitchFamily="49" charset="0"/>
                <a:hlinkClick r:id="rId4">
                  <a:extLst>
                    <a:ext uri="{A12FA001-AC4F-418D-AE19-62706E023703}">
                      <ahyp:hlinkClr xmlns:ahyp="http://schemas.microsoft.com/office/drawing/2018/hyperlinkcolor" val="tx"/>
                    </a:ext>
                  </a:extLst>
                </a:hlinkClick>
              </a:rPr>
              <a:t>https://ieeesa.webex.com/ieeesa/j.php?MTID=m0c6d9dd6beb959bd162d6ca7eaf81e61</a:t>
            </a:r>
            <a:br>
              <a:rPr lang="en-US" altLang="ja-JP" sz="1100" dirty="0"/>
            </a:br>
            <a:r>
              <a:rPr lang="en-US" altLang="ja-JP" sz="1100" b="0" i="0" dirty="0">
                <a:solidFill>
                  <a:srgbClr val="333333"/>
                </a:solidFill>
                <a:effectLst/>
                <a:latin typeface="Courier New" panose="02070309020205020404" pitchFamily="49" charset="0"/>
              </a:rPr>
              <a:t>Meeting number (access code): 173 625 1865</a:t>
            </a:r>
            <a:br>
              <a:rPr lang="en-US" altLang="ja-JP" sz="1100" dirty="0"/>
            </a:br>
            <a:r>
              <a:rPr lang="en-US" altLang="ja-JP" sz="1100" b="0" i="0" dirty="0">
                <a:solidFill>
                  <a:srgbClr val="333333"/>
                </a:solidFill>
                <a:effectLst/>
                <a:latin typeface="Courier New" panose="02070309020205020404" pitchFamily="49" charset="0"/>
              </a:rPr>
              <a:t>Meeting password: d5QRPjhnY42</a:t>
            </a:r>
          </a:p>
          <a:p>
            <a:r>
              <a:rPr lang="en-US" altLang="ja-JP" sz="1100" dirty="0">
                <a:solidFill>
                  <a:srgbClr val="333333"/>
                </a:solidFill>
                <a:latin typeface="Courier New" panose="02070309020205020404" pitchFamily="49" charset="0"/>
              </a:rPr>
              <a:t>IG-DEP2; EST 7:00PM-9:00PM on Nov. 10th(TUE),  JST  9:00AM-11:00AM on Nov. 11th(WED)</a:t>
            </a:r>
          </a:p>
          <a:p>
            <a:r>
              <a:rPr lang="en-US" altLang="ja-JP" sz="1100" dirty="0">
                <a:solidFill>
                  <a:srgbClr val="FF0000"/>
                </a:solidFill>
                <a:latin typeface="Courier New" panose="02070309020205020404" pitchFamily="49" charset="0"/>
                <a:hlinkClick r:id="rId5">
                  <a:extLst>
                    <a:ext uri="{A12FA001-AC4F-418D-AE19-62706E023703}">
                      <ahyp:hlinkClr xmlns:ahyp="http://schemas.microsoft.com/office/drawing/2018/hyperlinkcolor" val="tx"/>
                    </a:ext>
                  </a:extLst>
                </a:hlinkClick>
              </a:rPr>
              <a:t>https://ieeesa.webex.com/ieeesa/j.php?MTID=m04cb76cafe9292806df8c726a0fde4eb</a:t>
            </a:r>
            <a:endParaRPr lang="en-US" altLang="ja-JP" sz="1100" dirty="0">
              <a:solidFill>
                <a:srgbClr val="FF0000"/>
              </a:solidFill>
              <a:latin typeface="Courier New" panose="02070309020205020404" pitchFamily="49" charset="0"/>
            </a:endParaRPr>
          </a:p>
          <a:p>
            <a:r>
              <a:rPr lang="en-US" altLang="ja-JP" sz="1100" dirty="0">
                <a:solidFill>
                  <a:srgbClr val="333333"/>
                </a:solidFill>
                <a:latin typeface="Courier New" panose="02070309020205020404" pitchFamily="49" charset="0"/>
              </a:rPr>
              <a:t>Meeting number (access code): 173 869 0541</a:t>
            </a:r>
          </a:p>
          <a:p>
            <a:r>
              <a:rPr lang="en-US" altLang="ja-JP" sz="1100" dirty="0">
                <a:solidFill>
                  <a:srgbClr val="333333"/>
                </a:solidFill>
                <a:latin typeface="Courier New" panose="02070309020205020404" pitchFamily="49" charset="0"/>
              </a:rPr>
              <a:t>Meeting password: FnneBu6Jp35</a:t>
            </a:r>
          </a:p>
          <a:p>
            <a:r>
              <a:rPr lang="en-US" altLang="ja-JP" sz="1100" dirty="0">
                <a:solidFill>
                  <a:srgbClr val="333333"/>
                </a:solidFill>
                <a:latin typeface="Courier New" panose="02070309020205020404" pitchFamily="49" charset="0"/>
              </a:rPr>
              <a:t>IG-DEP3; EST 7:00PM-9:00PM on Nov. 11th(WED),   JST  9:00AM-11:00AM on Nov. 12th(THU), </a:t>
            </a:r>
          </a:p>
          <a:p>
            <a:r>
              <a:rPr lang="en-US" altLang="ja-JP" sz="1100" dirty="0">
                <a:solidFill>
                  <a:srgbClr val="FF0000"/>
                </a:solidFill>
                <a:hlinkClick r:id="rId6">
                  <a:extLst>
                    <a:ext uri="{A12FA001-AC4F-418D-AE19-62706E023703}">
                      <ahyp:hlinkClr xmlns:ahyp="http://schemas.microsoft.com/office/drawing/2018/hyperlinkcolor" val="tx"/>
                    </a:ext>
                  </a:extLst>
                </a:hlinkClick>
              </a:rPr>
              <a:t>https://ieeesa.webex.com/ieeesa/j.php?MTID=mc29b1ddd7908aceb4d15144d25ebb603</a:t>
            </a:r>
            <a:endParaRPr lang="en-US" altLang="ja-JP" sz="1100" dirty="0">
              <a:solidFill>
                <a:srgbClr val="FF0000"/>
              </a:solidFill>
            </a:endParaRPr>
          </a:p>
          <a:p>
            <a:r>
              <a:rPr lang="en-US" altLang="ja-JP" sz="1100" dirty="0"/>
              <a:t>Meeting number (access code): 173 208 0685</a:t>
            </a:r>
          </a:p>
          <a:p>
            <a:r>
              <a:rPr lang="en-US" altLang="ja-JP" sz="1100" dirty="0"/>
              <a:t>Meeting password: ybPa54gTcg3</a:t>
            </a:r>
            <a:endParaRPr lang="ja-JP" altLang="en-US" sz="1100" dirty="0"/>
          </a:p>
        </p:txBody>
      </p:sp>
    </p:spTree>
    <p:extLst>
      <p:ext uri="{BB962C8B-B14F-4D97-AF65-F5344CB8AC3E}">
        <p14:creationId xmlns:p14="http://schemas.microsoft.com/office/powerpoint/2010/main" val="3952887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483" y="519862"/>
            <a:ext cx="7772400" cy="726976"/>
          </a:xfrm>
          <a:ln/>
        </p:spPr>
        <p:txBody>
          <a:bodyPr/>
          <a:lstStyle/>
          <a:p>
            <a:r>
              <a:rPr lang="en-US" altLang="ja-JP" sz="2800" b="1" dirty="0">
                <a:latin typeface="+mn-lt"/>
              </a:rPr>
              <a:t>Meeting Accomplishments</a:t>
            </a:r>
            <a:endParaRPr lang="ja-JP" altLang="ja-JP" sz="2800" b="1" dirty="0">
              <a:latin typeface="+mn-lt"/>
            </a:endParaRPr>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73</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November 2020</a:t>
            </a:r>
            <a:endParaRPr lang="en-US" altLang="ja-JP" dirty="0"/>
          </a:p>
        </p:txBody>
      </p:sp>
      <p:sp>
        <p:nvSpPr>
          <p:cNvPr id="8" name="Rectangle 3">
            <a:extLst>
              <a:ext uri="{FF2B5EF4-FFF2-40B4-BE49-F238E27FC236}">
                <a16:creationId xmlns:a16="http://schemas.microsoft.com/office/drawing/2014/main" id="{F85A58B9-0A6A-464B-972D-791D92883C07}"/>
              </a:ext>
            </a:extLst>
          </p:cNvPr>
          <p:cNvSpPr>
            <a:spLocks noGrp="1" noChangeArrowheads="1"/>
          </p:cNvSpPr>
          <p:nvPr>
            <p:ph idx="1"/>
          </p:nvPr>
        </p:nvSpPr>
        <p:spPr>
          <a:xfrm>
            <a:off x="107504" y="1126070"/>
            <a:ext cx="8928992" cy="5544616"/>
          </a:xfrm>
          <a:ln/>
        </p:spPr>
        <p:txBody>
          <a:bodyPr>
            <a:noAutofit/>
          </a:bodyPr>
          <a:lstStyle/>
          <a:p>
            <a:pPr>
              <a:lnSpc>
                <a:spcPts val="1500"/>
              </a:lnSpc>
            </a:pPr>
            <a:r>
              <a:rPr lang="en-US" altLang="ja-JP" sz="1600" dirty="0"/>
              <a:t>IG DEP meeting call to order</a:t>
            </a:r>
          </a:p>
          <a:p>
            <a:pPr>
              <a:lnSpc>
                <a:spcPts val="1500"/>
              </a:lnSpc>
            </a:pPr>
            <a:r>
              <a:rPr lang="en-US" altLang="ja-JP" sz="1600" dirty="0"/>
              <a:t>Call for essential patents and policies &amp; procedures reminder </a:t>
            </a:r>
          </a:p>
          <a:p>
            <a:pPr>
              <a:lnSpc>
                <a:spcPts val="1500"/>
              </a:lnSpc>
            </a:pPr>
            <a:r>
              <a:rPr lang="en-US" altLang="ja-JP" sz="1600" dirty="0"/>
              <a:t>Approve last meeting minutes: 15-20-0277-00-0dep-ig-dependability-September-2020-meeting-minutes</a:t>
            </a:r>
          </a:p>
          <a:p>
            <a:pPr>
              <a:lnSpc>
                <a:spcPts val="1500"/>
              </a:lnSpc>
            </a:pPr>
            <a:r>
              <a:rPr lang="en-US" altLang="ja-JP" sz="1600" dirty="0"/>
              <a:t>Presentation for review and update</a:t>
            </a:r>
          </a:p>
          <a:p>
            <a:pPr marL="800100" lvl="1">
              <a:lnSpc>
                <a:spcPts val="1500"/>
              </a:lnSpc>
              <a:spcBef>
                <a:spcPts val="0"/>
              </a:spcBef>
              <a:spcAft>
                <a:spcPts val="0"/>
              </a:spcAft>
              <a:buFont typeface="+mj-lt"/>
              <a:buAutoNum type="arabicPeriod"/>
              <a:defRPr/>
            </a:pPr>
            <a:r>
              <a:rPr lang="en-US" altLang="ja-JP" sz="1600" dirty="0">
                <a:cs typeface="Times New Roman" pitchFamily="18" charset="0"/>
              </a:rPr>
              <a:t>Necessity for Amendment of IEEE 802.15.6 Medical BAN with Enhanced Dependability</a:t>
            </a:r>
          </a:p>
          <a:p>
            <a:pPr marL="514350" lvl="1" indent="0">
              <a:lnSpc>
                <a:spcPts val="1500"/>
              </a:lnSpc>
              <a:spcBef>
                <a:spcPts val="0"/>
              </a:spcBef>
              <a:spcAft>
                <a:spcPts val="0"/>
              </a:spcAft>
              <a:buNone/>
              <a:defRPr/>
            </a:pPr>
            <a:r>
              <a:rPr lang="en-US" altLang="ja-JP" sz="1600" dirty="0">
                <a:cs typeface="Times New Roman" pitchFamily="18" charset="0"/>
              </a:rPr>
              <a:t>                                                                                                      doc.#15-20-0316-02-0dep</a:t>
            </a:r>
          </a:p>
          <a:p>
            <a:pPr marL="514350" lvl="1" indent="0">
              <a:lnSpc>
                <a:spcPts val="1500"/>
              </a:lnSpc>
              <a:spcBef>
                <a:spcPts val="0"/>
              </a:spcBef>
              <a:spcAft>
                <a:spcPts val="0"/>
              </a:spcAft>
              <a:buNone/>
              <a:defRPr/>
            </a:pPr>
            <a:r>
              <a:rPr lang="en-US" altLang="ja-JP" sz="1600" dirty="0">
                <a:cs typeface="Times New Roman" pitchFamily="18" charset="0"/>
              </a:rPr>
              <a:t>2.  Confirmation and Modification of the Updated Requirements for Amendment of IEEE802.15.6 BAN                                                                        doc.#15-20-0157-02-odep</a:t>
            </a:r>
          </a:p>
          <a:p>
            <a:pPr marL="514350" lvl="1" indent="0">
              <a:lnSpc>
                <a:spcPts val="1500"/>
              </a:lnSpc>
              <a:spcBef>
                <a:spcPts val="0"/>
              </a:spcBef>
              <a:spcAft>
                <a:spcPts val="0"/>
              </a:spcAft>
              <a:buNone/>
              <a:defRPr/>
            </a:pPr>
            <a:r>
              <a:rPr lang="en-US" altLang="ja-JP" sz="1600" dirty="0">
                <a:cs typeface="Times New Roman" pitchFamily="18" charset="0"/>
              </a:rPr>
              <a:t>3. Revised technical requirement focused on Amendment of IEEE802.15.6 WBAN</a:t>
            </a:r>
          </a:p>
          <a:p>
            <a:pPr marL="514350" lvl="1" indent="0">
              <a:lnSpc>
                <a:spcPts val="1500"/>
              </a:lnSpc>
              <a:spcBef>
                <a:spcPts val="0"/>
              </a:spcBef>
              <a:spcAft>
                <a:spcPts val="0"/>
              </a:spcAft>
              <a:buNone/>
              <a:defRPr/>
            </a:pPr>
            <a:r>
              <a:rPr lang="en-US" altLang="ja-JP" sz="1600" dirty="0">
                <a:cs typeface="Times New Roman" pitchFamily="18" charset="0"/>
              </a:rPr>
              <a:t>                                                                                                      doc.#15-20-0352-01-0dep</a:t>
            </a:r>
          </a:p>
          <a:p>
            <a:pPr marL="514350" lvl="1" indent="0">
              <a:lnSpc>
                <a:spcPts val="1500"/>
              </a:lnSpc>
              <a:spcBef>
                <a:spcPts val="0"/>
              </a:spcBef>
              <a:spcAft>
                <a:spcPts val="0"/>
              </a:spcAft>
              <a:buNone/>
              <a:defRPr/>
            </a:pPr>
            <a:r>
              <a:rPr lang="en-US" altLang="ja-JP" sz="1600" dirty="0">
                <a:cs typeface="Times New Roman" pitchFamily="18" charset="0"/>
              </a:rPr>
              <a:t>4. Feasible Technologies for Enhanced Dependability of WBAN) doc.#15-20-0360-00-0dep</a:t>
            </a:r>
          </a:p>
          <a:p>
            <a:pPr marL="514350" lvl="1" indent="0">
              <a:lnSpc>
                <a:spcPts val="1500"/>
              </a:lnSpc>
              <a:spcBef>
                <a:spcPts val="0"/>
              </a:spcBef>
              <a:spcAft>
                <a:spcPts val="0"/>
              </a:spcAft>
              <a:buNone/>
              <a:defRPr/>
            </a:pPr>
            <a:r>
              <a:rPr lang="en-US" altLang="ja-JP" sz="1600" dirty="0">
                <a:cs typeface="Times New Roman" pitchFamily="18" charset="0"/>
              </a:rPr>
              <a:t>5. Space-time domain interference mitigation using based on OMF and TDL-AA for dependable UWB-BANs                                                                doc.#15-20-0359-00-0dep</a:t>
            </a:r>
          </a:p>
          <a:p>
            <a:pPr marL="514350" lvl="1" indent="0">
              <a:lnSpc>
                <a:spcPts val="1500"/>
              </a:lnSpc>
              <a:spcBef>
                <a:spcPts val="0"/>
              </a:spcBef>
              <a:spcAft>
                <a:spcPts val="0"/>
              </a:spcAft>
              <a:buNone/>
              <a:defRPr/>
            </a:pPr>
            <a:r>
              <a:rPr lang="en-US" altLang="ja-JP" sz="1600" dirty="0">
                <a:cs typeface="Times New Roman" pitchFamily="18" charset="0"/>
              </a:rPr>
              <a:t>6. BAN Coordinator with Multiple RF Port for Valuable Connection with Various Sensors and Actuators                                                                               doc.#15-20-0362-00-0dep</a:t>
            </a:r>
          </a:p>
          <a:p>
            <a:pPr>
              <a:lnSpc>
                <a:spcPts val="1500"/>
              </a:lnSpc>
            </a:pPr>
            <a:r>
              <a:rPr lang="en-US" altLang="ja-JP" sz="1600" dirty="0"/>
              <a:t>Discussion</a:t>
            </a:r>
          </a:p>
          <a:p>
            <a:pPr marL="804863" indent="0">
              <a:lnSpc>
                <a:spcPts val="1500"/>
              </a:lnSpc>
              <a:buNone/>
            </a:pPr>
            <a:r>
              <a:rPr lang="en-US" altLang="ja-JP" sz="1600" dirty="0"/>
              <a:t>Key issues and agenda in Coming November and January  meetings will be discussed.</a:t>
            </a:r>
          </a:p>
          <a:p>
            <a:pPr marL="804863" indent="0">
              <a:lnSpc>
                <a:spcPts val="1500"/>
              </a:lnSpc>
              <a:buNone/>
            </a:pPr>
            <a:r>
              <a:rPr lang="en-US" altLang="ja-JP" sz="1600" dirty="0"/>
              <a:t>(1) Primary focus on  Amendment of PHY and MAC of IEEE802.15.6 Wireless BAN </a:t>
            </a:r>
            <a:r>
              <a:rPr lang="en-US" altLang="ja-JP" sz="1600" dirty="0" err="1"/>
              <a:t>twith</a:t>
            </a:r>
            <a:r>
              <a:rPr lang="en-US" altLang="ja-JP" sz="1600" dirty="0"/>
              <a:t> enhanced dependability including 2</a:t>
            </a:r>
            <a:r>
              <a:rPr lang="en-US" altLang="ja-JP" sz="1600" baseline="30000" dirty="0"/>
              <a:t>nd</a:t>
            </a:r>
            <a:r>
              <a:rPr lang="en-US" altLang="ja-JP" sz="1600" dirty="0"/>
              <a:t> Generation of </a:t>
            </a:r>
            <a:r>
              <a:rPr lang="en-US" altLang="ja-JP" sz="1600" dirty="0" err="1"/>
              <a:t>ECoG</a:t>
            </a:r>
            <a:r>
              <a:rPr lang="en-US" altLang="ja-JP" sz="1600" dirty="0"/>
              <a:t>-BMI.</a:t>
            </a:r>
          </a:p>
          <a:p>
            <a:pPr marL="538163" indent="0">
              <a:lnSpc>
                <a:spcPts val="1500"/>
              </a:lnSpc>
              <a:buNone/>
            </a:pPr>
            <a:r>
              <a:rPr lang="en-US" altLang="ja-JP" sz="1600" dirty="0"/>
              <a:t>      (2)  Necessity and demand of the amendment of exiting Medical BAN std. 15.6</a:t>
            </a:r>
          </a:p>
          <a:p>
            <a:pPr marL="538163" indent="0">
              <a:lnSpc>
                <a:spcPts val="1500"/>
              </a:lnSpc>
              <a:buNone/>
            </a:pPr>
            <a:r>
              <a:rPr lang="en-US" altLang="ja-JP" sz="1600" dirty="0"/>
              <a:t>      (3) Targeting markets and stakeholders</a:t>
            </a:r>
          </a:p>
          <a:p>
            <a:pPr marL="538163" indent="0">
              <a:lnSpc>
                <a:spcPts val="1500"/>
              </a:lnSpc>
              <a:buNone/>
            </a:pPr>
            <a:r>
              <a:rPr lang="en-US" altLang="ja-JP" sz="1600" dirty="0"/>
              <a:t>      (4)  Uniqueness  of the amendment</a:t>
            </a:r>
          </a:p>
          <a:p>
            <a:pPr marL="538163" indent="0">
              <a:lnSpc>
                <a:spcPts val="1500"/>
              </a:lnSpc>
              <a:buNone/>
            </a:pPr>
            <a:r>
              <a:rPr lang="en-US" altLang="ja-JP" sz="1600" dirty="0"/>
              <a:t>      (5)  Update of technical requirement, PAR, and CSD</a:t>
            </a:r>
          </a:p>
          <a:p>
            <a:pPr marL="538163" indent="0">
              <a:lnSpc>
                <a:spcPts val="1500"/>
              </a:lnSpc>
              <a:buNone/>
            </a:pPr>
            <a:r>
              <a:rPr lang="en-US" altLang="ja-JP" sz="1600" dirty="0"/>
              <a:t>      (6)  Timeline of next motion and preparation</a:t>
            </a:r>
          </a:p>
          <a:p>
            <a:pPr marL="538163" indent="0">
              <a:lnSpc>
                <a:spcPts val="1500"/>
              </a:lnSpc>
              <a:buNone/>
            </a:pPr>
            <a:endParaRPr lang="en-US" altLang="ja-JP" sz="1600" dirty="0"/>
          </a:p>
        </p:txBody>
      </p:sp>
    </p:spTree>
    <p:extLst>
      <p:ext uri="{BB962C8B-B14F-4D97-AF65-F5344CB8AC3E}">
        <p14:creationId xmlns:p14="http://schemas.microsoft.com/office/powerpoint/2010/main" val="1735345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40705" y="1417881"/>
            <a:ext cx="8872993" cy="5440119"/>
          </a:xfrm>
        </p:spPr>
        <p:txBody>
          <a:bodyPr/>
          <a:lstStyle/>
          <a:p>
            <a:pPr marL="0" indent="0">
              <a:lnSpc>
                <a:spcPts val="1600"/>
              </a:lnSpc>
              <a:buNone/>
            </a:pPr>
            <a:r>
              <a:rPr lang="is-IS" altLang="ja-JP" sz="1600" dirty="0"/>
              <a:t>15-20-0307-00-0dep-ig-dep-opening-information-for-november-2020 by Ryuji Kohno (YNU/UofOulu) and Takumi Kobayashi(YNU)</a:t>
            </a:r>
            <a:r>
              <a:rPr lang="ja-JP" altLang="is-IS" sz="1600" dirty="0"/>
              <a:t>　</a:t>
            </a:r>
          </a:p>
          <a:p>
            <a:pPr marL="0" indent="0">
              <a:lnSpc>
                <a:spcPts val="1600"/>
              </a:lnSpc>
              <a:buNone/>
            </a:pPr>
            <a:r>
              <a:rPr lang="is-IS" altLang="ja-JP" sz="1600" dirty="0"/>
              <a:t>15-20-0306-06-0dep-ig-dependability-november-2020-meeting-agenda by Ryuji Kohno (YNU/UofOulu) </a:t>
            </a:r>
          </a:p>
          <a:p>
            <a:pPr marL="0" indent="0">
              <a:lnSpc>
                <a:spcPts val="1600"/>
              </a:lnSpc>
              <a:buNone/>
            </a:pPr>
            <a:r>
              <a:rPr lang="en-US" altLang="ja-JP" sz="1600" dirty="0"/>
              <a:t>15-20-0316-02-0dep-Updated  Necessity for Amendment of IEEE 802.15.6 Medical BAN with Enhanced Dependability by Ryuji Kohno(YNU/</a:t>
            </a:r>
            <a:r>
              <a:rPr lang="en-US" altLang="ja-JP" sz="1600" dirty="0" err="1"/>
              <a:t>Uof</a:t>
            </a:r>
            <a:r>
              <a:rPr lang="en-US" altLang="ja-JP" sz="1600" dirty="0"/>
              <a:t> Oulu), Takumi Kobayashi(YNU)</a:t>
            </a:r>
            <a:endParaRPr lang="is-IS" altLang="ja-JP" sz="1600" dirty="0"/>
          </a:p>
          <a:p>
            <a:pPr marL="0" indent="0">
              <a:lnSpc>
                <a:spcPts val="1600"/>
              </a:lnSpc>
              <a:buNone/>
            </a:pPr>
            <a:r>
              <a:rPr lang="en-US" altLang="ja-JP" sz="1600" dirty="0"/>
              <a:t>15-20-0357-02-0dep-Revised technical requirement focused on Amendment of IEEE802.15.6 WBAN by Ryuji Kohno (YNU/</a:t>
            </a:r>
            <a:r>
              <a:rPr lang="en-US" altLang="ja-JP" sz="1600" dirty="0" err="1"/>
              <a:t>UofOulu</a:t>
            </a:r>
            <a:r>
              <a:rPr lang="en-US" altLang="ja-JP" sz="1600" dirty="0"/>
              <a:t>) and Takumi Kobayashi(YNU)</a:t>
            </a:r>
            <a:r>
              <a:rPr lang="ja-JP" altLang="en-US" sz="1600" dirty="0"/>
              <a:t>　</a:t>
            </a:r>
            <a:endParaRPr lang="en-US" altLang="ja-JP" sz="1600" dirty="0"/>
          </a:p>
          <a:p>
            <a:pPr marL="0" indent="0">
              <a:lnSpc>
                <a:spcPts val="1600"/>
              </a:lnSpc>
              <a:buNone/>
            </a:pPr>
            <a:r>
              <a:rPr lang="en-US" altLang="ja-JP" sz="1600" dirty="0"/>
              <a:t>15-19-0421-03-0dep-Brain-Machine Interface based on Electrocorticography using high speed UWB wireless body area network by </a:t>
            </a:r>
            <a:r>
              <a:rPr lang="en-US" altLang="ja-JP" sz="1600" dirty="0" err="1"/>
              <a:t>Takafumi</a:t>
            </a:r>
            <a:r>
              <a:rPr lang="en-US" altLang="ja-JP" sz="1600" dirty="0"/>
              <a:t> Sasaki(NICT), Masayuki Hirata(U of Osaka)</a:t>
            </a:r>
          </a:p>
          <a:p>
            <a:pPr marL="0" indent="0">
              <a:lnSpc>
                <a:spcPts val="1600"/>
              </a:lnSpc>
              <a:buNone/>
            </a:pPr>
            <a:r>
              <a:rPr lang="en-US" altLang="ja-JP" sz="1600" dirty="0"/>
              <a:t>15-20-0359-00-0dep-Space-time domain interference mitigation using based on OMF and TDL-AA for dependable UWB-BANs by Takumi Kobayashi(YNU)</a:t>
            </a:r>
            <a:r>
              <a:rPr lang="ja-JP" altLang="en-US" sz="1600" dirty="0"/>
              <a:t>　</a:t>
            </a:r>
            <a:endParaRPr lang="en-US" altLang="ja-JP" sz="1600" dirty="0"/>
          </a:p>
          <a:p>
            <a:pPr marL="0" indent="0">
              <a:lnSpc>
                <a:spcPts val="1600"/>
              </a:lnSpc>
              <a:buNone/>
            </a:pPr>
            <a:r>
              <a:rPr lang="en-US" altLang="ja-JP" sz="1600" dirty="0"/>
              <a:t>15-20-0360-00-0dep-Feasible Technologies for Enhanced Dependability of WBAN by Ryuji Kohno (YNU/</a:t>
            </a:r>
            <a:r>
              <a:rPr lang="en-US" altLang="ja-JP" sz="1600" dirty="0" err="1"/>
              <a:t>UofOulu</a:t>
            </a:r>
            <a:r>
              <a:rPr lang="en-US" altLang="ja-JP" sz="1600" dirty="0"/>
              <a:t>) </a:t>
            </a:r>
          </a:p>
          <a:p>
            <a:pPr marL="0" indent="0">
              <a:lnSpc>
                <a:spcPts val="1600"/>
              </a:lnSpc>
              <a:buNone/>
            </a:pPr>
            <a:r>
              <a:rPr lang="en-US" altLang="ja-JP" sz="1600" dirty="0"/>
              <a:t>15-20-0362-00-0dep-BAN Coordinator with Multiple RF Port for Valuable Connection with Various Sensors and Actuators by Shinichi Sato(Mobile Techno)</a:t>
            </a:r>
          </a:p>
          <a:p>
            <a:pPr marL="0" indent="0">
              <a:lnSpc>
                <a:spcPts val="1600"/>
              </a:lnSpc>
              <a:buNone/>
            </a:pPr>
            <a:r>
              <a:rPr lang="en-US" altLang="ja-JP" sz="1600" dirty="0"/>
              <a:t>15-20-0361-00-00dep-Update of PAR and CSD for </a:t>
            </a:r>
            <a:r>
              <a:rPr lang="en-US" altLang="ja-JP" sz="1600" dirty="0" err="1"/>
              <a:t>Amendmant</a:t>
            </a:r>
            <a:r>
              <a:rPr lang="en-US" altLang="ja-JP" sz="1600" dirty="0"/>
              <a:t> of Std.15.6 with Enhanced Dependability by Ryuji Kohno (YNU/</a:t>
            </a:r>
            <a:r>
              <a:rPr lang="en-US" altLang="ja-JP" sz="1600" dirty="0" err="1"/>
              <a:t>UofOulu</a:t>
            </a:r>
            <a:r>
              <a:rPr lang="en-US" altLang="ja-JP" sz="1600" dirty="0"/>
              <a:t>) </a:t>
            </a:r>
          </a:p>
          <a:p>
            <a:pPr marL="0" indent="0">
              <a:lnSpc>
                <a:spcPts val="1600"/>
              </a:lnSpc>
              <a:buNone/>
            </a:pPr>
            <a:r>
              <a:rPr lang="fi-FI" altLang="ja-JP" sz="1600" dirty="0"/>
              <a:t>15-20-0365-00-0dep-ig-dep-meeting-minutes-november-2020 by by Ryuji Kohno(YNU/CWC UofOulu) and Takumi Kobayashi(YNU)</a:t>
            </a:r>
            <a:r>
              <a:rPr lang="ja-JP" altLang="fi-FI" sz="1600" dirty="0"/>
              <a:t>　</a:t>
            </a:r>
            <a:endParaRPr lang="fi-FI" altLang="ja-JP" sz="1600" dirty="0"/>
          </a:p>
          <a:p>
            <a:pPr marL="0" indent="0">
              <a:lnSpc>
                <a:spcPts val="1600"/>
              </a:lnSpc>
              <a:buNone/>
            </a:pPr>
            <a:r>
              <a:rPr lang="fi-FI" altLang="ja-JP" sz="1600" dirty="0"/>
              <a:t>15-20-0366-00-0dep-ig-dep-closing-report-november-2020 by Ryuji Kohno(YNU/CWC UofOulu)</a:t>
            </a:r>
          </a:p>
          <a:p>
            <a:pPr marL="0" indent="0">
              <a:lnSpc>
                <a:spcPts val="1600"/>
              </a:lnSpc>
              <a:buNone/>
            </a:pPr>
            <a:endParaRPr lang="fi-FI" altLang="ja-JP" sz="1600" dirty="0"/>
          </a:p>
          <a:p>
            <a:pPr marL="0" indent="0">
              <a:lnSpc>
                <a:spcPts val="1600"/>
              </a:lnSpc>
              <a:buNone/>
            </a:pPr>
            <a:r>
              <a:rPr lang="fi-FI" altLang="ja-JP" sz="1400" dirty="0"/>
              <a:t>			           </a:t>
            </a:r>
            <a:endParaRPr kumimoji="1" lang="ja-JP" altLang="en-US" sz="1400" dirty="0"/>
          </a:p>
        </p:txBody>
      </p:sp>
      <p:sp>
        <p:nvSpPr>
          <p:cNvPr id="3" name="タイトル 2"/>
          <p:cNvSpPr>
            <a:spLocks noGrp="1"/>
          </p:cNvSpPr>
          <p:nvPr>
            <p:ph type="title"/>
          </p:nvPr>
        </p:nvSpPr>
        <p:spPr>
          <a:xfrm>
            <a:off x="611560" y="681766"/>
            <a:ext cx="7727370" cy="648073"/>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74</a:t>
            </a:fld>
            <a:endParaRPr lang="en-US" altLang="ja-JP" dirty="0"/>
          </a:p>
        </p:txBody>
      </p:sp>
      <p:sp>
        <p:nvSpPr>
          <p:cNvPr id="7"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November 2020</a:t>
            </a:r>
            <a:endParaRPr lang="en-US" altLang="ja-JP" dirty="0"/>
          </a:p>
        </p:txBody>
      </p:sp>
    </p:spTree>
    <p:extLst>
      <p:ext uri="{BB962C8B-B14F-4D97-AF65-F5344CB8AC3E}">
        <p14:creationId xmlns:p14="http://schemas.microsoft.com/office/powerpoint/2010/main" val="2036329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72006" y="634008"/>
            <a:ext cx="7772400" cy="706760"/>
          </a:xfrm>
        </p:spPr>
        <p:txBody>
          <a:bodyPr/>
          <a:lstStyle/>
          <a:p>
            <a:r>
              <a:rPr lang="en-US" altLang="ja-JP" b="1" dirty="0"/>
              <a:t>IG DEP </a:t>
            </a:r>
            <a:r>
              <a:rPr kumimoji="1" lang="en-US" altLang="ja-JP" b="1" dirty="0"/>
              <a:t>schedule </a:t>
            </a:r>
            <a:r>
              <a:rPr lang="en-US" altLang="ja-JP" b="1" dirty="0"/>
              <a:t>in January 2021</a:t>
            </a:r>
            <a:endParaRPr kumimoji="1" lang="ja-JP" altLang="en-US"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75</a:t>
            </a:fld>
            <a:endParaRPr lang="en-US" altLang="ja-JP" dirty="0"/>
          </a:p>
        </p:txBody>
      </p:sp>
      <p:graphicFrame>
        <p:nvGraphicFramePr>
          <p:cNvPr id="9" name="コンテンツ プレースホルダー 8"/>
          <p:cNvGraphicFramePr>
            <a:graphicFrameLocks noGrp="1"/>
          </p:cNvGraphicFramePr>
          <p:nvPr>
            <p:ph idx="1"/>
          </p:nvPr>
        </p:nvGraphicFramePr>
        <p:xfrm>
          <a:off x="145603" y="1288594"/>
          <a:ext cx="8928993" cy="2529840"/>
        </p:xfrm>
        <a:graphic>
          <a:graphicData uri="http://schemas.openxmlformats.org/drawingml/2006/table">
            <a:tbl>
              <a:tblPr firstRow="1" bandRow="1">
                <a:tableStyleId>{93296810-A885-4BE3-A3E7-6D5BEEA58F35}</a:tableStyleId>
              </a:tblPr>
              <a:tblGrid>
                <a:gridCol w="1402061">
                  <a:extLst>
                    <a:ext uri="{9D8B030D-6E8A-4147-A177-3AD203B41FA5}">
                      <a16:colId xmlns:a16="http://schemas.microsoft.com/office/drawing/2014/main" val="20000"/>
                    </a:ext>
                  </a:extLst>
                </a:gridCol>
                <a:gridCol w="1125962">
                  <a:extLst>
                    <a:ext uri="{9D8B030D-6E8A-4147-A177-3AD203B41FA5}">
                      <a16:colId xmlns:a16="http://schemas.microsoft.com/office/drawing/2014/main" val="20001"/>
                    </a:ext>
                  </a:extLst>
                </a:gridCol>
                <a:gridCol w="1682350">
                  <a:extLst>
                    <a:ext uri="{9D8B030D-6E8A-4147-A177-3AD203B41FA5}">
                      <a16:colId xmlns:a16="http://schemas.microsoft.com/office/drawing/2014/main" val="20002"/>
                    </a:ext>
                  </a:extLst>
                </a:gridCol>
                <a:gridCol w="1557914">
                  <a:extLst>
                    <a:ext uri="{9D8B030D-6E8A-4147-A177-3AD203B41FA5}">
                      <a16:colId xmlns:a16="http://schemas.microsoft.com/office/drawing/2014/main" val="20003"/>
                    </a:ext>
                  </a:extLst>
                </a:gridCol>
                <a:gridCol w="1659371">
                  <a:extLst>
                    <a:ext uri="{9D8B030D-6E8A-4147-A177-3AD203B41FA5}">
                      <a16:colId xmlns:a16="http://schemas.microsoft.com/office/drawing/2014/main" val="20004"/>
                    </a:ext>
                  </a:extLst>
                </a:gridCol>
                <a:gridCol w="1501335">
                  <a:extLst>
                    <a:ext uri="{9D8B030D-6E8A-4147-A177-3AD203B41FA5}">
                      <a16:colId xmlns:a16="http://schemas.microsoft.com/office/drawing/2014/main" val="4248650248"/>
                    </a:ext>
                  </a:extLst>
                </a:gridCol>
              </a:tblGrid>
              <a:tr h="487193">
                <a:tc>
                  <a:txBody>
                    <a:bodyPr/>
                    <a:lstStyle/>
                    <a:p>
                      <a:endParaRPr kumimoji="1" lang="ja-JP" altLang="en-US" dirty="0"/>
                    </a:p>
                  </a:txBody>
                  <a:tcPr/>
                </a:tc>
                <a:tc>
                  <a:txBody>
                    <a:bodyPr/>
                    <a:lstStyle/>
                    <a:p>
                      <a:pPr algn="ctr"/>
                      <a:r>
                        <a:rPr kumimoji="1" lang="en-US" altLang="ja-JP" dirty="0"/>
                        <a:t>Jan.11</a:t>
                      </a:r>
                      <a:r>
                        <a:rPr kumimoji="1" lang="en-US" altLang="ja-JP" baseline="30000" dirty="0"/>
                        <a:t>th</a:t>
                      </a:r>
                    </a:p>
                    <a:p>
                      <a:pPr algn="ctr"/>
                      <a:r>
                        <a:rPr kumimoji="1" lang="en-US" altLang="ja-JP" dirty="0"/>
                        <a:t>Monday</a:t>
                      </a:r>
                      <a:endParaRPr kumimoji="1" lang="ja-JP" altLang="en-US" dirty="0"/>
                    </a:p>
                  </a:txBody>
                  <a:tcPr anchor="ctr"/>
                </a:tc>
                <a:tc>
                  <a:txBody>
                    <a:bodyPr/>
                    <a:lstStyle/>
                    <a:p>
                      <a:pPr algn="ctr"/>
                      <a:r>
                        <a:rPr kumimoji="1" lang="en-US" altLang="ja-JP" dirty="0"/>
                        <a:t>Jan. 12</a:t>
                      </a:r>
                      <a:r>
                        <a:rPr kumimoji="1" lang="en-US" altLang="ja-JP" baseline="30000" dirty="0"/>
                        <a:t>th</a:t>
                      </a:r>
                      <a:endParaRPr kumimoji="1" lang="en-US" altLang="ja-JP" dirty="0"/>
                    </a:p>
                    <a:p>
                      <a:pPr algn="ctr"/>
                      <a:r>
                        <a:rPr kumimoji="1" lang="en-US" altLang="ja-JP" dirty="0"/>
                        <a:t>Tuesday</a:t>
                      </a:r>
                      <a:endParaRPr kumimoji="1" lang="ja-JP" altLang="en-US" dirty="0"/>
                    </a:p>
                  </a:txBody>
                  <a:tcPr anchor="ctr"/>
                </a:tc>
                <a:tc>
                  <a:txBody>
                    <a:bodyPr/>
                    <a:lstStyle/>
                    <a:p>
                      <a:pPr algn="ctr"/>
                      <a:r>
                        <a:rPr kumimoji="1" lang="en-US" altLang="ja-JP" dirty="0"/>
                        <a:t>Jan. 13</a:t>
                      </a:r>
                      <a:r>
                        <a:rPr kumimoji="1" lang="en-US" altLang="ja-JP" baseline="30000" dirty="0"/>
                        <a:t>th</a:t>
                      </a:r>
                      <a:endParaRPr kumimoji="1" lang="en-US" altLang="ja-JP" dirty="0"/>
                    </a:p>
                    <a:p>
                      <a:pPr algn="ctr"/>
                      <a:r>
                        <a:rPr kumimoji="1" lang="en-US" altLang="ja-JP" dirty="0"/>
                        <a:t>Wednesday</a:t>
                      </a:r>
                      <a:endParaRPr kumimoji="1" lang="ja-JP" altLang="en-US" dirty="0"/>
                    </a:p>
                  </a:txBody>
                  <a:tcPr anchor="ctr"/>
                </a:tc>
                <a:tc>
                  <a:txBody>
                    <a:bodyPr/>
                    <a:lstStyle/>
                    <a:p>
                      <a:pPr algn="ctr"/>
                      <a:r>
                        <a:rPr kumimoji="1" lang="en-US" altLang="ja-JP" dirty="0"/>
                        <a:t>Jan. 14</a:t>
                      </a:r>
                      <a:r>
                        <a:rPr kumimoji="1" lang="en-US" altLang="ja-JP" baseline="30000" dirty="0"/>
                        <a:t>th</a:t>
                      </a:r>
                      <a:endParaRPr kumimoji="1" lang="en-US" altLang="ja-JP" dirty="0"/>
                    </a:p>
                    <a:p>
                      <a:pPr algn="ctr"/>
                      <a:r>
                        <a:rPr kumimoji="1" lang="en-US" altLang="ja-JP" dirty="0"/>
                        <a:t>Thursday</a:t>
                      </a:r>
                      <a:endParaRPr kumimoji="1" lang="ja-JP" altLang="en-US" dirty="0"/>
                    </a:p>
                  </a:txBody>
                  <a:tcPr anchor="ctr"/>
                </a:tc>
                <a:tc>
                  <a:txBody>
                    <a:bodyPr/>
                    <a:lstStyle/>
                    <a:p>
                      <a:pPr algn="ctr"/>
                      <a:r>
                        <a:rPr kumimoji="1" lang="en-US" altLang="ja-JP" dirty="0"/>
                        <a:t>Jan. 15</a:t>
                      </a:r>
                      <a:r>
                        <a:rPr kumimoji="1" lang="en-US" altLang="ja-JP" baseline="30000" dirty="0"/>
                        <a:t>th</a:t>
                      </a:r>
                      <a:endParaRPr kumimoji="1" lang="en-US" altLang="ja-JP" dirty="0"/>
                    </a:p>
                    <a:p>
                      <a:pPr algn="ctr"/>
                      <a:r>
                        <a:rPr kumimoji="1" lang="en-US" altLang="ja-JP" dirty="0"/>
                        <a:t>Friday</a:t>
                      </a:r>
                      <a:endParaRPr kumimoji="1" lang="ja-JP" altLang="en-US" dirty="0"/>
                    </a:p>
                  </a:txBody>
                  <a:tcPr anchor="ctr"/>
                </a:tc>
                <a:extLst>
                  <a:ext uri="{0D108BD9-81ED-4DB2-BD59-A6C34878D82A}">
                    <a16:rowId xmlns:a16="http://schemas.microsoft.com/office/drawing/2014/main" val="10000"/>
                  </a:ext>
                </a:extLst>
              </a:tr>
              <a:tr h="709428">
                <a:tc>
                  <a:txBody>
                    <a:bodyPr/>
                    <a:lstStyle/>
                    <a:p>
                      <a:pPr algn="ctr"/>
                      <a:r>
                        <a:rPr kumimoji="1" lang="en-US" altLang="ja-JP" sz="1200" dirty="0"/>
                        <a:t>EST 9:00AM-11:00AM</a:t>
                      </a:r>
                    </a:p>
                    <a:p>
                      <a:pPr algn="ctr"/>
                      <a:r>
                        <a:rPr kumimoji="1" lang="en-US" altLang="ja-JP" sz="1200" dirty="0"/>
                        <a:t>JST  11PM-1AM</a:t>
                      </a:r>
                      <a:endParaRPr kumimoji="1" lang="ja-JP" altLang="en-US" sz="1200" dirty="0"/>
                    </a:p>
                  </a:txBody>
                  <a:tcPr anchor="ctr"/>
                </a:tc>
                <a:tc>
                  <a:txBody>
                    <a:bodyPr/>
                    <a:lstStyle/>
                    <a:p>
                      <a:pPr algn="ctr"/>
                      <a:r>
                        <a:rPr kumimoji="1" lang="en-US" altLang="ja-JP" sz="1600" dirty="0">
                          <a:solidFill>
                            <a:schemeClr val="tx1"/>
                          </a:solidFill>
                        </a:rPr>
                        <a:t>IEEE802.15 Opening Plenary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IEEE802.15 Closing Plenary</a:t>
                      </a:r>
                    </a:p>
                  </a:txBody>
                  <a:tcPr anchor="ctr"/>
                </a:tc>
                <a:extLst>
                  <a:ext uri="{0D108BD9-81ED-4DB2-BD59-A6C34878D82A}">
                    <a16:rowId xmlns:a16="http://schemas.microsoft.com/office/drawing/2014/main" val="10001"/>
                  </a:ext>
                </a:extLst>
              </a:tr>
              <a:tr h="709428">
                <a:tc>
                  <a:txBody>
                    <a:bodyPr/>
                    <a:lstStyle/>
                    <a:p>
                      <a:pPr algn="ctr"/>
                      <a:r>
                        <a:rPr kumimoji="1" lang="en-US" altLang="ja-JP" sz="1200" dirty="0"/>
                        <a:t>EST 7:00PM-9:00PM</a:t>
                      </a:r>
                    </a:p>
                    <a:p>
                      <a:pPr algn="ctr"/>
                      <a:r>
                        <a:rPr kumimoji="1" lang="en-US" altLang="ja-JP" sz="1200" dirty="0"/>
                        <a:t>JST  9:00AM-11:00AM +1 day</a:t>
                      </a:r>
                      <a:endParaRPr kumimoji="1" lang="ja-JP" altLang="en-US" sz="1200" dirty="0"/>
                    </a:p>
                  </a:txBody>
                  <a:tcPr anchor="ctr"/>
                </a:tc>
                <a:tc>
                  <a:txBody>
                    <a:bodyPr/>
                    <a:lstStyle/>
                    <a:p>
                      <a:pPr algn="ctr"/>
                      <a:endParaRPr kumimoji="1" lang="en-US" altLang="ja-JP"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IG-DEP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(Jan 13</a:t>
                      </a:r>
                      <a:r>
                        <a:rPr kumimoji="1" lang="en-US" altLang="ja-JP" sz="1600" baseline="30000" dirty="0">
                          <a:solidFill>
                            <a:schemeClr val="tx1"/>
                          </a:solidFill>
                        </a:rPr>
                        <a:t>th</a:t>
                      </a:r>
                      <a:r>
                        <a:rPr kumimoji="1" lang="en-US" altLang="ja-JP" sz="1600" dirty="0">
                          <a:solidFill>
                            <a:schemeClr val="tx1"/>
                          </a:solidFill>
                        </a:rPr>
                        <a:t>  JST)</a:t>
                      </a:r>
                    </a:p>
                  </a:txBody>
                  <a:tcPr anchor="ctr"/>
                </a:tc>
                <a:tc>
                  <a:txBody>
                    <a:bodyPr/>
                    <a:lstStyle/>
                    <a:p>
                      <a:pPr algn="ctr"/>
                      <a:r>
                        <a:rPr kumimoji="1" lang="en-US" altLang="ja-JP" sz="1600" dirty="0">
                          <a:solidFill>
                            <a:schemeClr val="tx1"/>
                          </a:solidFill>
                        </a:rPr>
                        <a:t>IG-DEP</a:t>
                      </a:r>
                    </a:p>
                    <a:p>
                      <a:pPr algn="ctr"/>
                      <a:r>
                        <a:rPr kumimoji="1" lang="en-US" altLang="ja-JP" sz="1600" dirty="0">
                          <a:solidFill>
                            <a:schemeClr val="tx1"/>
                          </a:solidFill>
                        </a:rPr>
                        <a:t>2</a:t>
                      </a:r>
                    </a:p>
                    <a:p>
                      <a:pPr algn="ctr"/>
                      <a:r>
                        <a:rPr kumimoji="1" lang="en-US" altLang="ja-JP" sz="1600" dirty="0">
                          <a:solidFill>
                            <a:schemeClr val="tx1"/>
                          </a:solidFill>
                        </a:rPr>
                        <a:t> (Jan. 14</a:t>
                      </a:r>
                      <a:r>
                        <a:rPr kumimoji="1" lang="en-US" altLang="ja-JP" sz="1600" baseline="30000" dirty="0">
                          <a:solidFill>
                            <a:schemeClr val="tx1"/>
                          </a:solidFill>
                        </a:rPr>
                        <a:t>th </a:t>
                      </a:r>
                      <a:r>
                        <a:rPr kumimoji="1" lang="en-US" altLang="ja-JP" sz="1600" dirty="0">
                          <a:solidFill>
                            <a:schemeClr val="tx1"/>
                          </a:solidFill>
                        </a:rPr>
                        <a:t>JST)</a:t>
                      </a: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IG-DEP </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  (Jan. 15</a:t>
                      </a:r>
                      <a:r>
                        <a:rPr kumimoji="1" lang="en-US" altLang="ja-JP" sz="1600" u="none" baseline="30000" dirty="0">
                          <a:solidFill>
                            <a:schemeClr val="tx1"/>
                          </a:solidFill>
                        </a:rPr>
                        <a:t>th</a:t>
                      </a:r>
                      <a:r>
                        <a:rPr kumimoji="1" lang="en-US" altLang="ja-JP" sz="1600" u="none" dirty="0">
                          <a:solidFill>
                            <a:schemeClr val="tx1"/>
                          </a:solidFill>
                        </a:rPr>
                        <a:t> JST)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7" name="Rectangle 4">
            <a:extLst>
              <a:ext uri="{FF2B5EF4-FFF2-40B4-BE49-F238E27FC236}">
                <a16:creationId xmlns:a16="http://schemas.microsoft.com/office/drawing/2014/main" id="{241314BB-C225-4373-BE60-66ECA533383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November 2020</a:t>
            </a:r>
            <a:endParaRPr lang="en-US" altLang="ja-JP" dirty="0"/>
          </a:p>
        </p:txBody>
      </p:sp>
    </p:spTree>
    <p:extLst>
      <p:ext uri="{BB962C8B-B14F-4D97-AF65-F5344CB8AC3E}">
        <p14:creationId xmlns:p14="http://schemas.microsoft.com/office/powerpoint/2010/main" val="4170622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4294967295"/>
          </p:nvPr>
        </p:nvSpPr>
        <p:spPr>
          <a:xfrm>
            <a:off x="628650" y="5736774"/>
            <a:ext cx="2057400" cy="16158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557213" indent="-214313">
              <a:defRPr sz="2400">
                <a:solidFill>
                  <a:schemeClr val="tx1"/>
                </a:solidFill>
                <a:latin typeface="Times New Roman" charset="0"/>
                <a:ea typeface="ＭＳ Ｐゴシック" charset="0"/>
              </a:defRPr>
            </a:lvl2pPr>
            <a:lvl3pPr marL="857250" indent="-171450">
              <a:defRPr sz="2400">
                <a:solidFill>
                  <a:schemeClr val="tx1"/>
                </a:solidFill>
                <a:latin typeface="Times New Roman" charset="0"/>
                <a:ea typeface="ＭＳ Ｐゴシック" charset="0"/>
              </a:defRPr>
            </a:lvl3pPr>
            <a:lvl4pPr marL="1200150" indent="-171450">
              <a:defRPr sz="2400">
                <a:solidFill>
                  <a:schemeClr val="tx1"/>
                </a:solidFill>
                <a:latin typeface="Times New Roman" charset="0"/>
                <a:ea typeface="ＭＳ Ｐゴシック" charset="0"/>
              </a:defRPr>
            </a:lvl4pPr>
            <a:lvl5pPr marL="1543050" indent="-171450">
              <a:defRPr sz="2400">
                <a:solidFill>
                  <a:schemeClr val="tx1"/>
                </a:solidFill>
                <a:latin typeface="Times New Roman" charset="0"/>
                <a:ea typeface="ＭＳ Ｐゴシック" charset="0"/>
              </a:defRPr>
            </a:lvl5pPr>
            <a:lvl6pPr marL="1885950" indent="-171450" eaLnBrk="0" fontAlgn="base" hangingPunct="0">
              <a:spcBef>
                <a:spcPct val="0"/>
              </a:spcBef>
              <a:spcAft>
                <a:spcPct val="0"/>
              </a:spcAft>
              <a:defRPr sz="2400">
                <a:solidFill>
                  <a:schemeClr val="tx1"/>
                </a:solidFill>
                <a:latin typeface="Times New Roman" charset="0"/>
                <a:ea typeface="ＭＳ Ｐゴシック" charset="0"/>
              </a:defRPr>
            </a:lvl6pPr>
            <a:lvl7pPr marL="2228850" indent="-171450" eaLnBrk="0" fontAlgn="base" hangingPunct="0">
              <a:spcBef>
                <a:spcPct val="0"/>
              </a:spcBef>
              <a:spcAft>
                <a:spcPct val="0"/>
              </a:spcAft>
              <a:defRPr sz="2400">
                <a:solidFill>
                  <a:schemeClr val="tx1"/>
                </a:solidFill>
                <a:latin typeface="Times New Roman" charset="0"/>
                <a:ea typeface="ＭＳ Ｐゴシック" charset="0"/>
              </a:defRPr>
            </a:lvl7pPr>
            <a:lvl8pPr marL="2571750" indent="-171450" eaLnBrk="0" fontAlgn="base" hangingPunct="0">
              <a:spcBef>
                <a:spcPct val="0"/>
              </a:spcBef>
              <a:spcAft>
                <a:spcPct val="0"/>
              </a:spcAft>
              <a:defRPr sz="2400">
                <a:solidFill>
                  <a:schemeClr val="tx1"/>
                </a:solidFill>
                <a:latin typeface="Times New Roman" charset="0"/>
                <a:ea typeface="ＭＳ Ｐゴシック" charset="0"/>
              </a:defRPr>
            </a:lvl8pPr>
            <a:lvl9pPr marL="2914650" indent="-17145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50" dirty="0"/>
              <a:t>November 2020</a:t>
            </a:r>
          </a:p>
        </p:txBody>
      </p:sp>
      <p:sp>
        <p:nvSpPr>
          <p:cNvPr id="10243" name="Footer Placeholder 5"/>
          <p:cNvSpPr>
            <a:spLocks noGrp="1"/>
          </p:cNvSpPr>
          <p:nvPr>
            <p:ph type="ftr" sz="quarter" idx="11"/>
          </p:nvPr>
        </p:nvSpPr>
        <p:spPr>
          <a:xfrm>
            <a:off x="4114800" y="5713810"/>
            <a:ext cx="2343150" cy="13849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557213" indent="-214313">
              <a:defRPr sz="2400">
                <a:solidFill>
                  <a:schemeClr val="tx1"/>
                </a:solidFill>
                <a:latin typeface="Times New Roman" charset="0"/>
                <a:ea typeface="ＭＳ Ｐゴシック" charset="0"/>
              </a:defRPr>
            </a:lvl2pPr>
            <a:lvl3pPr marL="857250" indent="-171450">
              <a:defRPr sz="2400">
                <a:solidFill>
                  <a:schemeClr val="tx1"/>
                </a:solidFill>
                <a:latin typeface="Times New Roman" charset="0"/>
                <a:ea typeface="ＭＳ Ｐゴシック" charset="0"/>
              </a:defRPr>
            </a:lvl3pPr>
            <a:lvl4pPr marL="1200150" indent="-171450">
              <a:defRPr sz="2400">
                <a:solidFill>
                  <a:schemeClr val="tx1"/>
                </a:solidFill>
                <a:latin typeface="Times New Roman" charset="0"/>
                <a:ea typeface="ＭＳ Ｐゴシック" charset="0"/>
              </a:defRPr>
            </a:lvl4pPr>
            <a:lvl5pPr marL="1543050" indent="-171450">
              <a:defRPr sz="2400">
                <a:solidFill>
                  <a:schemeClr val="tx1"/>
                </a:solidFill>
                <a:latin typeface="Times New Roman" charset="0"/>
                <a:ea typeface="ＭＳ Ｐゴシック" charset="0"/>
              </a:defRPr>
            </a:lvl5pPr>
            <a:lvl6pPr marL="1885950" indent="-171450" eaLnBrk="0" fontAlgn="base" hangingPunct="0">
              <a:spcBef>
                <a:spcPct val="0"/>
              </a:spcBef>
              <a:spcAft>
                <a:spcPct val="0"/>
              </a:spcAft>
              <a:defRPr sz="2400">
                <a:solidFill>
                  <a:schemeClr val="tx1"/>
                </a:solidFill>
                <a:latin typeface="Times New Roman" charset="0"/>
                <a:ea typeface="ＭＳ Ｐゴシック" charset="0"/>
              </a:defRPr>
            </a:lvl6pPr>
            <a:lvl7pPr marL="2228850" indent="-171450" eaLnBrk="0" fontAlgn="base" hangingPunct="0">
              <a:spcBef>
                <a:spcPct val="0"/>
              </a:spcBef>
              <a:spcAft>
                <a:spcPct val="0"/>
              </a:spcAft>
              <a:defRPr sz="2400">
                <a:solidFill>
                  <a:schemeClr val="tx1"/>
                </a:solidFill>
                <a:latin typeface="Times New Roman" charset="0"/>
                <a:ea typeface="ＭＳ Ｐゴシック" charset="0"/>
              </a:defRPr>
            </a:lvl7pPr>
            <a:lvl8pPr marL="2571750" indent="-171450" eaLnBrk="0" fontAlgn="base" hangingPunct="0">
              <a:spcBef>
                <a:spcPct val="0"/>
              </a:spcBef>
              <a:spcAft>
                <a:spcPct val="0"/>
              </a:spcAft>
              <a:defRPr sz="2400">
                <a:solidFill>
                  <a:schemeClr val="tx1"/>
                </a:solidFill>
                <a:latin typeface="Times New Roman" charset="0"/>
                <a:ea typeface="ＭＳ Ｐゴシック" charset="0"/>
              </a:defRPr>
            </a:lvl8pPr>
            <a:lvl9pPr marL="2914650" indent="-17145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900"/>
              <a:t>Tim Godfrey, EPRI</a:t>
            </a:r>
          </a:p>
        </p:txBody>
      </p:sp>
      <p:sp>
        <p:nvSpPr>
          <p:cNvPr id="10244" name="Slide Number Placeholder 6"/>
          <p:cNvSpPr>
            <a:spLocks noGrp="1"/>
          </p:cNvSpPr>
          <p:nvPr>
            <p:ph type="sldNum" sz="quarter" idx="12"/>
          </p:nvPr>
        </p:nvSpPr>
        <p:spPr>
          <a:xfrm>
            <a:off x="3266818" y="5713810"/>
            <a:ext cx="381516" cy="13849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ＭＳ Ｐゴシック" pitchFamily="34" charset="-128"/>
              </a:defRPr>
            </a:lvl1pPr>
            <a:lvl2pPr marL="557213" indent="-214313">
              <a:defRPr sz="2400">
                <a:solidFill>
                  <a:schemeClr val="tx1"/>
                </a:solidFill>
                <a:latin typeface="Times New Roman" pitchFamily="18" charset="0"/>
                <a:ea typeface="ＭＳ Ｐゴシック" pitchFamily="34" charset="-128"/>
              </a:defRPr>
            </a:lvl2pPr>
            <a:lvl3pPr marL="857250" indent="-171450">
              <a:defRPr sz="2400">
                <a:solidFill>
                  <a:schemeClr val="tx1"/>
                </a:solidFill>
                <a:latin typeface="Times New Roman" pitchFamily="18" charset="0"/>
                <a:ea typeface="ＭＳ Ｐゴシック" pitchFamily="34" charset="-128"/>
              </a:defRPr>
            </a:lvl3pPr>
            <a:lvl4pPr marL="1200150" indent="-171450">
              <a:defRPr sz="2400">
                <a:solidFill>
                  <a:schemeClr val="tx1"/>
                </a:solidFill>
                <a:latin typeface="Times New Roman" pitchFamily="18" charset="0"/>
                <a:ea typeface="ＭＳ Ｐゴシック" pitchFamily="34" charset="-128"/>
              </a:defRPr>
            </a:lvl4pPr>
            <a:lvl5pPr marL="1543050" indent="-171450">
              <a:defRPr sz="2400">
                <a:solidFill>
                  <a:schemeClr val="tx1"/>
                </a:solidFill>
                <a:latin typeface="Times New Roman" pitchFamily="18" charset="0"/>
                <a:ea typeface="ＭＳ Ｐゴシック" pitchFamily="34" charset="-128"/>
              </a:defRPr>
            </a:lvl5pPr>
            <a:lvl6pPr marL="1885950" indent="-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228850" indent="-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2571750" indent="-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2914650" indent="-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defRPr/>
            </a:pPr>
            <a:r>
              <a:rPr lang="en-US" sz="900"/>
              <a:t>Slide </a:t>
            </a:r>
            <a:fld id="{219C1867-47CF-411F-B0EE-95650A4BE4CC}" type="slidenum">
              <a:rPr lang="en-US" sz="900"/>
              <a:pPr>
                <a:defRPr/>
              </a:pPr>
              <a:t>76</a:t>
            </a:fld>
            <a:endParaRPr lang="en-US" sz="900"/>
          </a:p>
        </p:txBody>
      </p:sp>
      <p:sp>
        <p:nvSpPr>
          <p:cNvPr id="10245" name="Rectangle 2"/>
          <p:cNvSpPr>
            <a:spLocks noGrp="1" noChangeArrowheads="1"/>
          </p:cNvSpPr>
          <p:nvPr>
            <p:ph type="title"/>
          </p:nvPr>
        </p:nvSpPr>
        <p:spPr>
          <a:xfrm>
            <a:off x="1085850" y="1173032"/>
            <a:ext cx="5829300" cy="800100"/>
          </a:xfrm>
        </p:spPr>
        <p:txBody>
          <a:bodyPr/>
          <a:lstStyle/>
          <a:p>
            <a:pPr>
              <a:defRPr/>
            </a:pPr>
            <a:r>
              <a:rPr lang="en-US" dirty="0"/>
              <a:t>Upcoming Sessions</a:t>
            </a:r>
          </a:p>
        </p:txBody>
      </p:sp>
      <p:sp>
        <p:nvSpPr>
          <p:cNvPr id="10246" name="Rectangle 3"/>
          <p:cNvSpPr>
            <a:spLocks noGrp="1" noChangeArrowheads="1"/>
          </p:cNvSpPr>
          <p:nvPr>
            <p:ph type="body" sz="half" idx="1"/>
          </p:nvPr>
        </p:nvSpPr>
        <p:spPr>
          <a:xfrm>
            <a:off x="1085850" y="2114550"/>
            <a:ext cx="6972300" cy="3371850"/>
          </a:xfrm>
        </p:spPr>
        <p:txBody>
          <a:bodyPr>
            <a:normAutofit lnSpcReduction="10000"/>
          </a:bodyPr>
          <a:lstStyle/>
          <a:p>
            <a:r>
              <a:rPr lang="en-US" sz="1500" strike="sngStrike" dirty="0">
                <a:solidFill>
                  <a:srgbClr val="FF0000"/>
                </a:solidFill>
              </a:rPr>
              <a:t>July 12-17, 2020, Sheraton Centre Montreal, Montreal Canada, </a:t>
            </a:r>
            <a:r>
              <a:rPr lang="en-US" sz="1500" i="1" strike="sngStrike" dirty="0">
                <a:solidFill>
                  <a:srgbClr val="FF0000"/>
                </a:solidFill>
              </a:rPr>
              <a:t>802 Plenary Session.</a:t>
            </a:r>
            <a:endParaRPr lang="en-US" sz="1500" strike="sngStrike" dirty="0">
              <a:solidFill>
                <a:srgbClr val="FF0000"/>
              </a:solidFill>
            </a:endParaRPr>
          </a:p>
          <a:p>
            <a:r>
              <a:rPr lang="en-US" sz="1500" strike="sngStrike" dirty="0">
                <a:solidFill>
                  <a:srgbClr val="FF0000"/>
                </a:solidFill>
              </a:rPr>
              <a:t>September 13-18, 2020, Grand Hyatt Atlanta in Buckhead, Atlanta, Georgia, </a:t>
            </a:r>
            <a:r>
              <a:rPr lang="en-US" sz="1500" i="1" strike="sngStrike" dirty="0">
                <a:solidFill>
                  <a:srgbClr val="FF0000"/>
                </a:solidFill>
              </a:rPr>
              <a:t>802 Wireless Interim Session.</a:t>
            </a:r>
            <a:endParaRPr lang="en-US" sz="1500" strike="sngStrike" dirty="0">
              <a:solidFill>
                <a:srgbClr val="FF0000"/>
              </a:solidFill>
            </a:endParaRPr>
          </a:p>
          <a:p>
            <a:r>
              <a:rPr lang="en-US" sz="1500" strike="sngStrike" dirty="0">
                <a:solidFill>
                  <a:srgbClr val="FF0000"/>
                </a:solidFill>
              </a:rPr>
              <a:t>November 18-13, 2020, Marriott Marquis Queen's Park,  Bangkok, Thailand, </a:t>
            </a:r>
            <a:r>
              <a:rPr lang="en-US" sz="1500" i="1" strike="sngStrike" dirty="0">
                <a:solidFill>
                  <a:srgbClr val="FF0000"/>
                </a:solidFill>
              </a:rPr>
              <a:t>802 Plenary Session.</a:t>
            </a:r>
            <a:endParaRPr lang="en-US" sz="1500" strike="sngStrike" dirty="0">
              <a:solidFill>
                <a:srgbClr val="FF0000"/>
              </a:solidFill>
            </a:endParaRPr>
          </a:p>
          <a:p>
            <a:r>
              <a:rPr lang="en-US" sz="1500" strike="sngStrike" dirty="0">
                <a:solidFill>
                  <a:srgbClr val="FF0000"/>
                </a:solidFill>
              </a:rPr>
              <a:t>January 12-14, 2021, Hotel Irvine, Irvine, California </a:t>
            </a:r>
            <a:r>
              <a:rPr lang="en-US" sz="1500" i="1" strike="sngStrike" dirty="0">
                <a:solidFill>
                  <a:srgbClr val="FF0000"/>
                </a:solidFill>
              </a:rPr>
              <a:t>802 Wireless Interim Session.</a:t>
            </a:r>
            <a:endParaRPr lang="en-US" sz="1500" strike="sngStrike" dirty="0">
              <a:solidFill>
                <a:srgbClr val="FF0000"/>
              </a:solidFill>
            </a:endParaRPr>
          </a:p>
          <a:p>
            <a:pPr>
              <a:defRPr/>
            </a:pPr>
            <a:r>
              <a:rPr lang="en-US" sz="1500" dirty="0"/>
              <a:t>March 16-18, 2021 Hyatt Regency Denver Convention Center, 802 Plenary Session</a:t>
            </a:r>
          </a:p>
          <a:p>
            <a:pPr>
              <a:defRPr/>
            </a:pPr>
            <a:endParaRPr lang="en-US" sz="1500" dirty="0"/>
          </a:p>
          <a:p>
            <a:pPr>
              <a:defRPr/>
            </a:pPr>
            <a:endParaRPr lang="en-US" sz="1500" dirty="0"/>
          </a:p>
          <a:p>
            <a:pPr>
              <a:defRPr/>
            </a:pPr>
            <a:endParaRPr lang="en-US" sz="1500" dirty="0"/>
          </a:p>
          <a:p>
            <a:pPr>
              <a:defRPr/>
            </a:pPr>
            <a:r>
              <a:rPr lang="en-US" sz="1500" dirty="0"/>
              <a:t>802.16t meets on Tuesday-Thursday during face to face meeting sessions.</a:t>
            </a:r>
          </a:p>
          <a:p>
            <a:pPr>
              <a:defRPr/>
            </a:pPr>
            <a:endParaRPr lang="en-US" sz="1500" dirty="0"/>
          </a:p>
        </p:txBody>
      </p:sp>
      <p:sp>
        <p:nvSpPr>
          <p:cNvPr id="2" name="TextBox 1">
            <a:extLst>
              <a:ext uri="{FF2B5EF4-FFF2-40B4-BE49-F238E27FC236}">
                <a16:creationId xmlns:a16="http://schemas.microsoft.com/office/drawing/2014/main" id="{2972B8DF-5B87-446D-AC62-85A501FB447D}"/>
              </a:ext>
            </a:extLst>
          </p:cNvPr>
          <p:cNvSpPr txBox="1"/>
          <p:nvPr/>
        </p:nvSpPr>
        <p:spPr>
          <a:xfrm>
            <a:off x="7943850" y="2105091"/>
            <a:ext cx="1412566" cy="461665"/>
          </a:xfrm>
          <a:prstGeom prst="rect">
            <a:avLst/>
          </a:prstGeom>
          <a:solidFill>
            <a:srgbClr val="FFFF00"/>
          </a:solidFill>
        </p:spPr>
        <p:txBody>
          <a:bodyPr wrap="none" rtlCol="0">
            <a:spAutoFit/>
          </a:bodyPr>
          <a:lstStyle/>
          <a:p>
            <a:r>
              <a:rPr lang="en-US" sz="2400" dirty="0"/>
              <a:t>Cancelled</a:t>
            </a:r>
          </a:p>
        </p:txBody>
      </p:sp>
      <p:sp>
        <p:nvSpPr>
          <p:cNvPr id="8" name="TextBox 7">
            <a:extLst>
              <a:ext uri="{FF2B5EF4-FFF2-40B4-BE49-F238E27FC236}">
                <a16:creationId xmlns:a16="http://schemas.microsoft.com/office/drawing/2014/main" id="{1E7DD7EE-8025-4EF7-AB34-1F25DB91296C}"/>
              </a:ext>
            </a:extLst>
          </p:cNvPr>
          <p:cNvSpPr txBox="1"/>
          <p:nvPr/>
        </p:nvSpPr>
        <p:spPr>
          <a:xfrm>
            <a:off x="7943850" y="2520203"/>
            <a:ext cx="1412566" cy="461665"/>
          </a:xfrm>
          <a:prstGeom prst="rect">
            <a:avLst/>
          </a:prstGeom>
          <a:solidFill>
            <a:srgbClr val="FFFF00"/>
          </a:solidFill>
        </p:spPr>
        <p:txBody>
          <a:bodyPr wrap="none" rtlCol="0">
            <a:spAutoFit/>
          </a:bodyPr>
          <a:lstStyle/>
          <a:p>
            <a:r>
              <a:rPr lang="en-US" sz="2400" dirty="0"/>
              <a:t>Cancelled</a:t>
            </a:r>
          </a:p>
        </p:txBody>
      </p:sp>
      <p:sp>
        <p:nvSpPr>
          <p:cNvPr id="9" name="TextBox 8">
            <a:extLst>
              <a:ext uri="{FF2B5EF4-FFF2-40B4-BE49-F238E27FC236}">
                <a16:creationId xmlns:a16="http://schemas.microsoft.com/office/drawing/2014/main" id="{535AAB71-C54D-40FA-8498-50AB329FF6D7}"/>
              </a:ext>
            </a:extLst>
          </p:cNvPr>
          <p:cNvSpPr txBox="1"/>
          <p:nvPr/>
        </p:nvSpPr>
        <p:spPr>
          <a:xfrm>
            <a:off x="7943849" y="2935314"/>
            <a:ext cx="1412566" cy="461665"/>
          </a:xfrm>
          <a:prstGeom prst="rect">
            <a:avLst/>
          </a:prstGeom>
          <a:solidFill>
            <a:srgbClr val="FFFF00"/>
          </a:solidFill>
        </p:spPr>
        <p:txBody>
          <a:bodyPr wrap="none" rtlCol="0">
            <a:spAutoFit/>
          </a:bodyPr>
          <a:lstStyle/>
          <a:p>
            <a:r>
              <a:rPr lang="en-US" sz="2400" dirty="0"/>
              <a:t>Cancelled</a:t>
            </a:r>
          </a:p>
        </p:txBody>
      </p:sp>
      <p:sp>
        <p:nvSpPr>
          <p:cNvPr id="10" name="TextBox 9">
            <a:extLst>
              <a:ext uri="{FF2B5EF4-FFF2-40B4-BE49-F238E27FC236}">
                <a16:creationId xmlns:a16="http://schemas.microsoft.com/office/drawing/2014/main" id="{6130F41C-61A2-4687-9F6E-3006CF62971B}"/>
              </a:ext>
            </a:extLst>
          </p:cNvPr>
          <p:cNvSpPr txBox="1"/>
          <p:nvPr/>
        </p:nvSpPr>
        <p:spPr>
          <a:xfrm>
            <a:off x="7943849" y="3429034"/>
            <a:ext cx="1412566" cy="461665"/>
          </a:xfrm>
          <a:prstGeom prst="rect">
            <a:avLst/>
          </a:prstGeom>
          <a:solidFill>
            <a:srgbClr val="FFFF00"/>
          </a:solidFill>
        </p:spPr>
        <p:txBody>
          <a:bodyPr wrap="none" rtlCol="0">
            <a:spAutoFit/>
          </a:bodyPr>
          <a:lstStyle/>
          <a:p>
            <a:r>
              <a:rPr lang="en-US" sz="2400" dirty="0"/>
              <a:t>Cancelled</a:t>
            </a:r>
          </a:p>
        </p:txBody>
      </p:sp>
    </p:spTree>
    <p:extLst>
      <p:ext uri="{BB962C8B-B14F-4D97-AF65-F5344CB8AC3E}">
        <p14:creationId xmlns:p14="http://schemas.microsoft.com/office/powerpoint/2010/main" val="1078653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a:t>
            </a:r>
            <a:r>
              <a:rPr lang="de-DE" dirty="0" err="1"/>
              <a:t>THz</a:t>
            </a:r>
            <a:r>
              <a:rPr lang="de-DE" dirty="0"/>
              <a:t> November 2020 </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November 2020</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77</a:t>
            </a:fld>
            <a:endParaRPr lang="en-US"/>
          </a:p>
        </p:txBody>
      </p:sp>
    </p:spTree>
    <p:extLst>
      <p:ext uri="{BB962C8B-B14F-4D97-AF65-F5344CB8AC3E}">
        <p14:creationId xmlns:p14="http://schemas.microsoft.com/office/powerpoint/2010/main" val="1862976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1  </a:t>
            </a:r>
            <a:r>
              <a:rPr lang="de-DE" sz="1800" dirty="0" err="1"/>
              <a:t>meeting</a:t>
            </a:r>
            <a:r>
              <a:rPr lang="de-DE" sz="1800" dirty="0"/>
              <a:t>  on Tue AM1</a:t>
            </a:r>
          </a:p>
          <a:p>
            <a:pPr lvl="1"/>
            <a:r>
              <a:rPr lang="de-DE" sz="1800" dirty="0"/>
              <a:t>28 </a:t>
            </a:r>
            <a:r>
              <a:rPr lang="de-DE" sz="1800" dirty="0" err="1"/>
              <a:t>participants</a:t>
            </a:r>
            <a:r>
              <a:rPr lang="de-DE" sz="1800" dirty="0"/>
              <a:t> </a:t>
            </a:r>
          </a:p>
          <a:p>
            <a:pPr lvl="1"/>
            <a:endParaRPr lang="de-DE" sz="1800" dirty="0"/>
          </a:p>
          <a:p>
            <a:r>
              <a:rPr lang="de-DE" sz="1800" dirty="0"/>
              <a:t>3 </a:t>
            </a:r>
            <a:r>
              <a:rPr lang="de-DE" sz="1800" dirty="0" err="1"/>
              <a:t>contributions</a:t>
            </a:r>
            <a:r>
              <a:rPr lang="de-DE" sz="1800" dirty="0"/>
              <a:t>:</a:t>
            </a:r>
          </a:p>
          <a:p>
            <a:pPr marL="457200" lvl="1" indent="0">
              <a:buNone/>
            </a:pPr>
            <a:r>
              <a:rPr lang="de-DE" sz="1600" b="1" dirty="0" err="1"/>
              <a:t>Contribution</a:t>
            </a:r>
            <a:r>
              <a:rPr lang="de-DE" sz="1600" b="1" dirty="0"/>
              <a:t> #1</a:t>
            </a:r>
          </a:p>
          <a:p>
            <a:pPr marL="457200" lvl="1" indent="0">
              <a:buNone/>
            </a:pPr>
            <a:r>
              <a:rPr lang="en-US" sz="1600" dirty="0"/>
              <a:t>Stephan Palm (</a:t>
            </a:r>
            <a:r>
              <a:rPr lang="en-US" sz="1600" dirty="0" err="1"/>
              <a:t>Fraunhofer</a:t>
            </a:r>
            <a:r>
              <a:rPr lang="en-US" sz="1600" dirty="0"/>
              <a:t> FHR, Germany) “Ultra-high resolution SAR imaging of roads and facades in the lower THz region” (20/0336)</a:t>
            </a:r>
          </a:p>
          <a:p>
            <a:pPr marL="457200" lvl="1" indent="0">
              <a:buNone/>
            </a:pPr>
            <a:r>
              <a:rPr lang="de-DE" sz="1600" b="1" dirty="0" err="1"/>
              <a:t>Contribution</a:t>
            </a:r>
            <a:r>
              <a:rPr lang="de-DE" sz="1600" b="1" dirty="0"/>
              <a:t> #2</a:t>
            </a:r>
          </a:p>
          <a:p>
            <a:pPr marL="457200" lvl="1" indent="0">
              <a:buNone/>
            </a:pPr>
            <a:r>
              <a:rPr lang="en-US" sz="1600" dirty="0"/>
              <a:t>Andre Bourdoux (IMEC, Belgium) “Overview of CEPT regulation activities on </a:t>
            </a:r>
            <a:r>
              <a:rPr lang="en-US" sz="1600" dirty="0" err="1"/>
              <a:t>Radiodetermination</a:t>
            </a:r>
            <a:r>
              <a:rPr lang="en-US" sz="1600" dirty="0"/>
              <a:t> applications in the frequency range 116-260 GHz” (20/0337)</a:t>
            </a:r>
          </a:p>
          <a:p>
            <a:pPr marL="457200" lvl="1" indent="0">
              <a:buNone/>
            </a:pPr>
            <a:r>
              <a:rPr lang="de-DE" sz="1600" b="1" dirty="0" err="1"/>
              <a:t>Contribution</a:t>
            </a:r>
            <a:r>
              <a:rPr lang="de-DE" sz="1600" b="1" dirty="0"/>
              <a:t> #3</a:t>
            </a:r>
          </a:p>
          <a:p>
            <a:pPr marL="457200" lvl="1" indent="0">
              <a:buNone/>
            </a:pPr>
            <a:r>
              <a:rPr lang="en-US" sz="1600" dirty="0"/>
              <a:t>Chong Han (Shanghai </a:t>
            </a:r>
            <a:r>
              <a:rPr lang="en-US" sz="1600" dirty="0" err="1"/>
              <a:t>Jiaotog</a:t>
            </a:r>
            <a:r>
              <a:rPr lang="en-US" sz="1600" dirty="0"/>
              <a:t> University, China) “Channel Measurement and Coverage Analysis in the Terahertz Band” (20/0338)</a:t>
            </a:r>
            <a:endParaRPr lang="de-DE" sz="1600" dirty="0"/>
          </a:p>
          <a:p>
            <a:pPr marL="457200">
              <a:spcAft>
                <a:spcPts val="0"/>
              </a:spcAft>
              <a:buNone/>
            </a:pPr>
            <a:endParaRPr lang="de-DE" sz="1800" dirty="0"/>
          </a:p>
        </p:txBody>
      </p:sp>
      <p:sp>
        <p:nvSpPr>
          <p:cNvPr id="2" name="Datumsplatzhalter 1"/>
          <p:cNvSpPr>
            <a:spLocks noGrp="1"/>
          </p:cNvSpPr>
          <p:nvPr>
            <p:ph type="dt" sz="half" idx="10"/>
          </p:nvPr>
        </p:nvSpPr>
        <p:spPr/>
        <p:txBody>
          <a:bodyPr/>
          <a:lstStyle/>
          <a:p>
            <a:r>
              <a:rPr lang="en-US" dirty="0"/>
              <a:t>November 2020</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78</a:t>
            </a:fld>
            <a:endParaRPr lang="en-US"/>
          </a:p>
        </p:txBody>
      </p:sp>
    </p:spTree>
    <p:extLst>
      <p:ext uri="{BB962C8B-B14F-4D97-AF65-F5344CB8AC3E}">
        <p14:creationId xmlns:p14="http://schemas.microsoft.com/office/powerpoint/2010/main" val="3213122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355600" lvl="1" indent="-266700">
              <a:spcAft>
                <a:spcPts val="0"/>
              </a:spcAft>
              <a:buFont typeface="Arial" pitchFamily="34" charset="0"/>
              <a:buChar char="•"/>
            </a:pPr>
            <a:r>
              <a:rPr lang="de-DE" sz="1800" dirty="0">
                <a:ea typeface="Times New Roman"/>
              </a:rPr>
              <a:t>Next Meetings of </a:t>
            </a:r>
            <a:r>
              <a:rPr lang="de-DE" sz="1800" dirty="0" err="1">
                <a:ea typeface="Times New Roman"/>
              </a:rPr>
              <a:t>the</a:t>
            </a:r>
            <a:r>
              <a:rPr lang="de-DE" sz="1800" dirty="0">
                <a:ea typeface="Times New Roman"/>
              </a:rPr>
              <a:t> SC </a:t>
            </a:r>
            <a:r>
              <a:rPr lang="de-DE" sz="1800" dirty="0" err="1">
                <a:ea typeface="Times New Roman"/>
              </a:rPr>
              <a:t>THz</a:t>
            </a:r>
            <a:endParaRPr lang="de-DE" sz="1800" dirty="0">
              <a:ea typeface="Times New Roman"/>
            </a:endParaRPr>
          </a:p>
          <a:p>
            <a:pPr marL="88900" lvl="1" indent="0">
              <a:spcAft>
                <a:spcPts val="0"/>
              </a:spcAft>
              <a:buNone/>
            </a:pPr>
            <a:endParaRPr lang="de-DE" sz="1800" dirty="0">
              <a:ea typeface="Times New Roman"/>
            </a:endParaRPr>
          </a:p>
          <a:p>
            <a:pPr marL="698500" lvl="2" indent="-266700">
              <a:spcAft>
                <a:spcPts val="0"/>
              </a:spcAft>
              <a:buFont typeface="Arial" pitchFamily="34" charset="0"/>
              <a:buChar char="•"/>
            </a:pPr>
            <a:r>
              <a:rPr lang="en-US" sz="1800" dirty="0"/>
              <a:t>Online January 12, 2020, 2-4 pm GMT+1 (during next Electronic Wireless Interim)</a:t>
            </a:r>
            <a:endParaRPr lang="en-US" sz="1800" dirty="0">
              <a:ea typeface="Times New Roman"/>
            </a:endParaRPr>
          </a:p>
          <a:p>
            <a:pPr lvl="1">
              <a:spcAft>
                <a:spcPts val="0"/>
              </a:spcAft>
              <a:buNone/>
            </a:pPr>
            <a:endParaRPr lang="de-DE" sz="1800" dirty="0">
              <a:latin typeface="Times New Roman"/>
              <a:ea typeface="Times New Roman"/>
            </a:endParaRPr>
          </a:p>
          <a:p>
            <a:pPr marL="371475" lvl="1" indent="-171450">
              <a:buNone/>
            </a:pP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November 2020</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79</a:t>
            </a:fld>
            <a:endParaRPr lang="en-US"/>
          </a:p>
        </p:txBody>
      </p:sp>
    </p:spTree>
    <p:extLst>
      <p:ext uri="{BB962C8B-B14F-4D97-AF65-F5344CB8AC3E}">
        <p14:creationId xmlns:p14="http://schemas.microsoft.com/office/powerpoint/2010/main" val="100136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A1D8-D5CC-AF42-A26B-8E550DCB4E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2CE429-A300-5147-B693-A185F14D3F21}"/>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BC3E7FEF-687E-C54E-BB62-ABB083BB6566}"/>
              </a:ext>
            </a:extLst>
          </p:cNvPr>
          <p:cNvSpPr>
            <a:spLocks noGrp="1"/>
          </p:cNvSpPr>
          <p:nvPr>
            <p:ph type="dt" sz="half" idx="10"/>
          </p:nvPr>
        </p:nvSpPr>
        <p:spPr/>
        <p:txBody>
          <a:bodyPr/>
          <a:lstStyle/>
          <a:p>
            <a:pPr>
              <a:defRPr/>
            </a:pPr>
            <a:r>
              <a:rPr lang="en-US"/>
              <a:t>Nov 2020</a:t>
            </a:r>
          </a:p>
        </p:txBody>
      </p:sp>
      <p:sp>
        <p:nvSpPr>
          <p:cNvPr id="5" name="Footer Placeholder 4">
            <a:extLst>
              <a:ext uri="{FF2B5EF4-FFF2-40B4-BE49-F238E27FC236}">
                <a16:creationId xmlns:a16="http://schemas.microsoft.com/office/drawing/2014/main" id="{66FDA738-3129-314C-93D1-D465BA2366E3}"/>
              </a:ext>
            </a:extLst>
          </p:cNvPr>
          <p:cNvSpPr>
            <a:spLocks noGrp="1"/>
          </p:cNvSpPr>
          <p:nvPr>
            <p:ph type="ftr" sz="quarter" idx="11"/>
          </p:nvPr>
        </p:nvSpPr>
        <p:spPr/>
        <p:txBody>
          <a:bodyPr/>
          <a:lstStyle/>
          <a:p>
            <a:pPr>
              <a:defRPr/>
            </a:pPr>
            <a:r>
              <a:rPr lang="en-US"/>
              <a:t>Pat Kinney, Kinney Consulting</a:t>
            </a:r>
          </a:p>
        </p:txBody>
      </p:sp>
      <p:sp>
        <p:nvSpPr>
          <p:cNvPr id="6" name="Slide Number Placeholder 5">
            <a:extLst>
              <a:ext uri="{FF2B5EF4-FFF2-40B4-BE49-F238E27FC236}">
                <a16:creationId xmlns:a16="http://schemas.microsoft.com/office/drawing/2014/main" id="{771AA0E8-EF8A-414B-8C54-6B5E05DD8491}"/>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8</a:t>
            </a:fld>
            <a:endParaRPr lang="en-US"/>
          </a:p>
        </p:txBody>
      </p:sp>
      <p:pic>
        <p:nvPicPr>
          <p:cNvPr id="7" name="Picture 6">
            <a:extLst>
              <a:ext uri="{FF2B5EF4-FFF2-40B4-BE49-F238E27FC236}">
                <a16:creationId xmlns:a16="http://schemas.microsoft.com/office/drawing/2014/main" id="{6C892C21-BAA8-BB4A-8C17-D88818FE92A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5253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273600"/>
            <a:ext cx="8225280" cy="1140840"/>
          </a:xfrm>
          <a:prstGeom prst="rect">
            <a:avLst/>
          </a:prstGeom>
          <a:noFill/>
          <a:ln>
            <a:noFill/>
          </a:ln>
        </p:spPr>
        <p:style>
          <a:lnRef idx="0">
            <a:scrgbClr r="0" g="0" b="0"/>
          </a:lnRef>
          <a:fillRef idx="0">
            <a:scrgbClr r="0" g="0" b="0"/>
          </a:fillRef>
          <a:effectRef idx="0">
            <a:scrgbClr r="0" g="0" b="0"/>
          </a:effectRef>
          <a:fontRef idx="minor"/>
        </p:style>
      </p:sp>
      <p:sp>
        <p:nvSpPr>
          <p:cNvPr id="186" name="CustomShape 2"/>
          <p:cNvSpPr/>
          <p:nvPr/>
        </p:nvSpPr>
        <p:spPr>
          <a:xfrm>
            <a:off x="457200" y="2607195"/>
            <a:ext cx="8225280" cy="196977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3200" b="0" strike="noStrike" spc="-1" dirty="0" err="1">
                <a:solidFill>
                  <a:srgbClr val="000000"/>
                </a:solidFill>
                <a:latin typeface="Arial"/>
                <a:ea typeface="DejaVu Sans"/>
              </a:rPr>
              <a:t>Closing</a:t>
            </a:r>
            <a:r>
              <a:rPr lang="fi-FI" sz="3200" b="0" strike="noStrike" spc="-1" dirty="0">
                <a:solidFill>
                  <a:srgbClr val="000000"/>
                </a:solidFill>
                <a:latin typeface="Arial"/>
                <a:ea typeface="DejaVu Sans"/>
              </a:rPr>
              <a:t> </a:t>
            </a:r>
            <a:r>
              <a:rPr lang="fi-FI" sz="3200" b="0" strike="noStrike" spc="-1" dirty="0" err="1">
                <a:solidFill>
                  <a:srgbClr val="000000"/>
                </a:solidFill>
                <a:latin typeface="Arial"/>
                <a:ea typeface="DejaVu Sans"/>
              </a:rPr>
              <a:t>report</a:t>
            </a:r>
            <a:r>
              <a:rPr lang="fi-FI" sz="3200" b="0" strike="noStrike" spc="-1" dirty="0">
                <a:solidFill>
                  <a:srgbClr val="000000"/>
                </a:solidFill>
                <a:latin typeface="Arial"/>
                <a:ea typeface="DejaVu Sans"/>
              </a:rPr>
              <a:t> for SC WNG</a:t>
            </a:r>
            <a:endParaRPr lang="fi-FI" sz="3200" b="0" strike="noStrike" spc="-1" dirty="0">
              <a:latin typeface="Arial"/>
            </a:endParaRPr>
          </a:p>
          <a:p>
            <a:pPr algn="ctr">
              <a:lnSpc>
                <a:spcPct val="100000"/>
              </a:lnSpc>
            </a:pPr>
            <a:endParaRPr lang="fi-FI" sz="3200" b="0" strike="noStrike" spc="-1" dirty="0">
              <a:latin typeface="Arial"/>
            </a:endParaRPr>
          </a:p>
          <a:p>
            <a:pPr algn="ctr">
              <a:lnSpc>
                <a:spcPct val="100000"/>
              </a:lnSpc>
            </a:pPr>
            <a:r>
              <a:rPr lang="fi-FI" sz="3200" b="0" strike="noStrike" spc="-1" dirty="0">
                <a:solidFill>
                  <a:srgbClr val="000000"/>
                </a:solidFill>
                <a:latin typeface="Arial"/>
                <a:ea typeface="DejaVu Sans"/>
              </a:rPr>
              <a:t>November 12, 2020</a:t>
            </a:r>
            <a:endParaRPr lang="fi-FI" sz="3200" b="0" strike="noStrike" spc="-1" dirty="0">
              <a:latin typeface="Arial"/>
            </a:endParaRPr>
          </a:p>
          <a:p>
            <a:pPr algn="ctr">
              <a:lnSpc>
                <a:spcPct val="100000"/>
              </a:lnSpc>
            </a:pPr>
            <a:r>
              <a:rPr lang="fi-FI" sz="3200" b="0" strike="noStrike" spc="-1" dirty="0">
                <a:solidFill>
                  <a:srgbClr val="000000"/>
                </a:solidFill>
                <a:latin typeface="Arial"/>
                <a:ea typeface="DejaVu Sans"/>
              </a:rPr>
              <a:t>Ben </a:t>
            </a:r>
            <a:r>
              <a:rPr lang="fi-FI" sz="3200" b="0" strike="noStrike" spc="-1" dirty="0" err="1">
                <a:solidFill>
                  <a:srgbClr val="000000"/>
                </a:solidFill>
                <a:latin typeface="Arial"/>
                <a:ea typeface="DejaVu Sans"/>
              </a:rPr>
              <a:t>Rolfe</a:t>
            </a:r>
            <a:r>
              <a:rPr lang="fi-FI" spc="-1" dirty="0">
                <a:solidFill>
                  <a:srgbClr val="000000"/>
                </a:solidFill>
                <a:latin typeface="Arial"/>
                <a:ea typeface="DejaVu Sans"/>
              </a:rPr>
              <a:t>, </a:t>
            </a:r>
            <a:r>
              <a:rPr lang="fi-FI" spc="-1" dirty="0" err="1">
                <a:solidFill>
                  <a:srgbClr val="000000"/>
                </a:solidFill>
                <a:latin typeface="Arial"/>
                <a:ea typeface="DejaVu Sans"/>
              </a:rPr>
              <a:t>Blind</a:t>
            </a:r>
            <a:r>
              <a:rPr lang="fi-FI" spc="-1" dirty="0">
                <a:solidFill>
                  <a:srgbClr val="000000"/>
                </a:solidFill>
                <a:latin typeface="Arial"/>
                <a:ea typeface="DejaVu Sans"/>
              </a:rPr>
              <a:t> </a:t>
            </a:r>
            <a:r>
              <a:rPr lang="fi-FI" spc="-1" dirty="0" err="1">
                <a:solidFill>
                  <a:srgbClr val="000000"/>
                </a:solidFill>
                <a:latin typeface="Arial"/>
                <a:ea typeface="DejaVu Sans"/>
              </a:rPr>
              <a:t>Creek</a:t>
            </a:r>
            <a:r>
              <a:rPr lang="fi-FI" spc="-1" dirty="0">
                <a:solidFill>
                  <a:srgbClr val="000000"/>
                </a:solidFill>
                <a:latin typeface="Arial"/>
                <a:ea typeface="DejaVu Sans"/>
              </a:rPr>
              <a:t> </a:t>
            </a:r>
            <a:r>
              <a:rPr lang="fi-FI" spc="-1" dirty="0" err="1">
                <a:solidFill>
                  <a:srgbClr val="000000"/>
                </a:solidFill>
                <a:latin typeface="Arial"/>
                <a:ea typeface="DejaVu Sans"/>
              </a:rPr>
              <a:t>Associates</a:t>
            </a:r>
            <a:endParaRPr lang="fi-FI" sz="3200" b="0" strike="noStrike" spc="-1" dirty="0">
              <a:latin typeface="Arial"/>
            </a:endParaRPr>
          </a:p>
        </p:txBody>
      </p:sp>
    </p:spTree>
    <p:extLst>
      <p:ext uri="{BB962C8B-B14F-4D97-AF65-F5344CB8AC3E}">
        <p14:creationId xmlns:p14="http://schemas.microsoft.com/office/powerpoint/2010/main" val="10833301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D02BD-CDCF-A544-87AC-2D16FC6B204D}"/>
              </a:ext>
            </a:extLst>
          </p:cNvPr>
          <p:cNvSpPr>
            <a:spLocks noGrp="1"/>
          </p:cNvSpPr>
          <p:nvPr>
            <p:ph idx="1"/>
          </p:nvPr>
        </p:nvSpPr>
        <p:spPr>
          <a:xfrm>
            <a:off x="611188" y="765175"/>
            <a:ext cx="7208837" cy="5789613"/>
          </a:xfrm>
        </p:spPr>
        <p:txBody>
          <a:bodyPr>
            <a:normAutofit fontScale="92500" lnSpcReduction="20000"/>
          </a:bodyPr>
          <a:lstStyle/>
          <a:p>
            <a:pPr marL="0" indent="0" algn="ctr">
              <a:defRPr/>
            </a:pPr>
            <a:r>
              <a:rPr lang="en-US" b="1" dirty="0"/>
              <a:t>November 6 2020</a:t>
            </a:r>
          </a:p>
          <a:p>
            <a:pPr marL="0" indent="0" algn="ctr">
              <a:defRPr/>
            </a:pPr>
            <a:endParaRPr lang="en-US" dirty="0"/>
          </a:p>
          <a:p>
            <a:pPr marL="0" indent="0">
              <a:defRPr/>
            </a:pPr>
            <a:r>
              <a:rPr lang="en-US" dirty="0"/>
              <a:t>Three Presentations:</a:t>
            </a:r>
          </a:p>
          <a:p>
            <a:pPr marL="914400" lvl="1" indent="-514350">
              <a:buFont typeface="+mj-lt"/>
              <a:buAutoNum type="arabicPeriod"/>
              <a:defRPr/>
            </a:pPr>
            <a:r>
              <a:rPr lang="en-US" dirty="0"/>
              <a:t>Evolution of UWB in IEEE 802 </a:t>
            </a:r>
            <a:r>
              <a:rPr lang="en-US" dirty="0">
                <a:hlinkClick r:id="rId2"/>
              </a:rPr>
              <a:t>https://mentor.ieee.org/802.15/dcn/20/15-20-0325-00-wng0-evolution-of-uwb-in-ieee802.pptx</a:t>
            </a:r>
            <a:endParaRPr lang="en-US" dirty="0"/>
          </a:p>
          <a:p>
            <a:pPr marL="914400" lvl="1" indent="-514350">
              <a:buFont typeface="+mj-lt"/>
              <a:buAutoNum type="arabicPeriod"/>
              <a:defRPr/>
            </a:pPr>
            <a:r>
              <a:rPr lang="en-US" dirty="0"/>
              <a:t>Considerations Regarding UWB in 802.15 </a:t>
            </a:r>
            <a:r>
              <a:rPr lang="en-US" dirty="0">
                <a:hlinkClick r:id="rId3"/>
              </a:rPr>
              <a:t>https://mentor.ieee.org/802.15/dcn/20/15-20-0322-00-wng0-considerations-regarding-uwb-in-802-15.pptx</a:t>
            </a:r>
            <a:endParaRPr lang="en-US" dirty="0"/>
          </a:p>
          <a:p>
            <a:pPr marL="914400" lvl="1" indent="-514350">
              <a:buFont typeface="+mj-lt"/>
              <a:buAutoNum type="arabicPeriod"/>
              <a:defRPr/>
            </a:pPr>
            <a:r>
              <a:rPr lang="en-US" dirty="0"/>
              <a:t>Still more about UWB </a:t>
            </a:r>
            <a:r>
              <a:rPr lang="en-US" dirty="0">
                <a:hlinkClick r:id="rId4"/>
              </a:rPr>
              <a:t>https://mentor.ieee.org/802.15/dcn/20/15-20-0328-00-wng0-still-more-about-uwb.ppt</a:t>
            </a: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a:p>
            <a:pPr marL="0" indent="0">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6147" name="Slide Number Placeholder 3">
            <a:extLst>
              <a:ext uri="{FF2B5EF4-FFF2-40B4-BE49-F238E27FC236}">
                <a16:creationId xmlns:a16="http://schemas.microsoft.com/office/drawing/2014/main" id="{BC79AD11-A118-1948-8E25-B52ED4884D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DEB87109-8339-1948-BCDE-02D90B238B41}" type="slidenum">
              <a:rPr lang="en-US" altLang="en-US">
                <a:solidFill>
                  <a:schemeClr val="tx1"/>
                </a:solidFill>
              </a:rPr>
              <a:pPr/>
              <a:t>81</a:t>
            </a:fld>
            <a:endParaRPr lang="en-US" altLang="en-US">
              <a:solidFill>
                <a:schemeClr val="tx1"/>
              </a:solidFill>
            </a:endParaRPr>
          </a:p>
        </p:txBody>
      </p:sp>
      <p:pic>
        <p:nvPicPr>
          <p:cNvPr id="6148" name="Picture 4">
            <a:extLst>
              <a:ext uri="{FF2B5EF4-FFF2-40B4-BE49-F238E27FC236}">
                <a16:creationId xmlns:a16="http://schemas.microsoft.com/office/drawing/2014/main" id="{7BE9F1B0-5616-FD4A-82AD-5E10331A25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464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7774D31-88EF-194E-8C84-7A1457DC43BC}"/>
              </a:ext>
            </a:extLst>
          </p:cNvPr>
          <p:cNvSpPr>
            <a:spLocks noGrp="1"/>
          </p:cNvSpPr>
          <p:nvPr>
            <p:ph type="title"/>
          </p:nvPr>
        </p:nvSpPr>
        <p:spPr/>
        <p:txBody>
          <a:bodyPr/>
          <a:lstStyle/>
          <a:p>
            <a:r>
              <a:rPr lang="en-US" altLang="en-US"/>
              <a:t>The usual question answered</a:t>
            </a:r>
          </a:p>
        </p:txBody>
      </p:sp>
      <p:sp>
        <p:nvSpPr>
          <p:cNvPr id="7171" name="Content Placeholder 2">
            <a:extLst>
              <a:ext uri="{FF2B5EF4-FFF2-40B4-BE49-F238E27FC236}">
                <a16:creationId xmlns:a16="http://schemas.microsoft.com/office/drawing/2014/main" id="{F20F550E-5E49-1F4D-B642-FEED9E80875E}"/>
              </a:ext>
            </a:extLst>
          </p:cNvPr>
          <p:cNvSpPr>
            <a:spLocks noGrp="1"/>
          </p:cNvSpPr>
          <p:nvPr>
            <p:ph idx="1"/>
          </p:nvPr>
        </p:nvSpPr>
        <p:spPr>
          <a:xfrm>
            <a:off x="611188" y="1439863"/>
            <a:ext cx="7764462" cy="4868862"/>
          </a:xfrm>
        </p:spPr>
        <p:txBody>
          <a:bodyPr/>
          <a:lstStyle/>
          <a:p>
            <a:pPr marL="0" indent="0"/>
            <a:r>
              <a:rPr lang="en-US" altLang="en-US"/>
              <a:t>Recommendations/Requests: </a:t>
            </a:r>
          </a:p>
          <a:p>
            <a:pPr marL="0" indent="0"/>
            <a:r>
              <a:rPr lang="en-US" altLang="en-US"/>
              <a:t>Start 2 new interest groups</a:t>
            </a:r>
          </a:p>
          <a:p>
            <a:pPr marL="914400" lvl="1" indent="-514350">
              <a:buFont typeface="Arial" panose="020B0604020202020204" pitchFamily="34" charset="0"/>
              <a:buAutoNum type="arabicPeriod"/>
            </a:pPr>
            <a:r>
              <a:rPr lang="en-US" altLang="en-US"/>
              <a:t>Explore 802.15.4 organization changes</a:t>
            </a:r>
          </a:p>
          <a:p>
            <a:pPr marL="914400" lvl="1" indent="-514350">
              <a:buFont typeface="Arial" panose="020B0604020202020204" pitchFamily="34" charset="0"/>
              <a:buAutoNum type="arabicPeriod"/>
            </a:pPr>
            <a:r>
              <a:rPr lang="en-US" altLang="en-US"/>
              <a:t>Next generation UWB</a:t>
            </a:r>
          </a:p>
          <a:p>
            <a:pPr marL="914400" lvl="1" indent="-514350">
              <a:buFont typeface="Arial" panose="020B0604020202020204" pitchFamily="34" charset="0"/>
              <a:buAutoNum type="arabicPeriod"/>
            </a:pPr>
            <a:endParaRPr lang="en-US" altLang="en-US"/>
          </a:p>
          <a:p>
            <a:pPr marL="0" indent="0"/>
            <a:r>
              <a:rPr lang="en-US" altLang="en-US"/>
              <a:t>Interest groups are formed by WG Chair</a:t>
            </a:r>
          </a:p>
          <a:p>
            <a:pPr marL="0" indent="0"/>
            <a:r>
              <a:rPr lang="en-US" altLang="en-US"/>
              <a:t>WG Chair said “make it so”</a:t>
            </a:r>
          </a:p>
        </p:txBody>
      </p:sp>
      <p:sp>
        <p:nvSpPr>
          <p:cNvPr id="7172" name="Slide Number Placeholder 3">
            <a:extLst>
              <a:ext uri="{FF2B5EF4-FFF2-40B4-BE49-F238E27FC236}">
                <a16:creationId xmlns:a16="http://schemas.microsoft.com/office/drawing/2014/main" id="{F0282487-3250-D94D-AE00-6C89C4FB43A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0DFA85ED-AC60-614B-AA9B-1CB69B8A2CB7}" type="slidenum">
              <a:rPr lang="en-US" altLang="en-US">
                <a:solidFill>
                  <a:schemeClr val="tx1"/>
                </a:solidFill>
              </a:rPr>
              <a:pPr/>
              <a:t>82</a:t>
            </a:fld>
            <a:endParaRPr lang="en-US" altLang="en-US">
              <a:solidFill>
                <a:schemeClr val="tx1"/>
              </a:solidFill>
            </a:endParaRPr>
          </a:p>
        </p:txBody>
      </p:sp>
    </p:spTree>
    <p:extLst>
      <p:ext uri="{BB962C8B-B14F-4D97-AF65-F5344CB8AC3E}">
        <p14:creationId xmlns:p14="http://schemas.microsoft.com/office/powerpoint/2010/main" val="2342729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Nov 2020</a:t>
            </a:r>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83</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83</a:t>
            </a:fld>
            <a:endParaRPr lang="en-US"/>
          </a:p>
        </p:txBody>
      </p:sp>
      <p:sp>
        <p:nvSpPr>
          <p:cNvPr id="21509" name="Rectangle 2"/>
          <p:cNvSpPr>
            <a:spLocks noGrp="1" noChangeArrowheads="1"/>
          </p:cNvSpPr>
          <p:nvPr>
            <p:ph type="title" idx="4294967295"/>
          </p:nvPr>
        </p:nvSpPr>
        <p:spPr>
          <a:xfrm>
            <a:off x="509588" y="990600"/>
            <a:ext cx="7772400" cy="762000"/>
          </a:xfrm>
        </p:spPr>
        <p:txBody>
          <a:bodyPr/>
          <a:lstStyle/>
          <a:p>
            <a:r>
              <a:rPr lang="en-US" b="1" dirty="0">
                <a:latin typeface="Times New Roman" charset="0"/>
                <a:ea typeface="ＭＳ Ｐゴシック" charset="0"/>
                <a:cs typeface="ＭＳ Ｐゴシック" charset="0"/>
              </a:rPr>
              <a:t>SC Maintenance</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136071" y="-457200"/>
            <a:ext cx="8991600" cy="4419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457200" indent="-457200" eaLnBrk="0" fontAlgn="b" hangingPunct="0">
              <a:buClr>
                <a:srgbClr val="FF0000"/>
              </a:buClr>
              <a:buFont typeface="Wingdings" charset="0"/>
              <a:buChar char="q"/>
            </a:pPr>
            <a:r>
              <a:rPr lang="en-US" sz="2400" b="1" dirty="0"/>
              <a:t>Discussion on changes to the Operations Manual</a:t>
            </a:r>
            <a:br>
              <a:rPr lang="en-US" sz="2400" b="1" dirty="0"/>
            </a:br>
            <a:r>
              <a:rPr lang="en-US" sz="2400" b="1" dirty="0"/>
              <a:t>(15-10-0235-26</a:t>
            </a:r>
            <a:r>
              <a:rPr lang="en-US" sz="2400" dirty="0"/>
              <a:t>)</a:t>
            </a:r>
          </a:p>
          <a:p>
            <a:pPr marL="914400" lvl="1" indent="-457200" eaLnBrk="0" fontAlgn="b" hangingPunct="0">
              <a:buClr>
                <a:srgbClr val="FF0000"/>
              </a:buClr>
              <a:buFont typeface="Wingdings" charset="0"/>
              <a:buChar char="q"/>
            </a:pPr>
            <a:r>
              <a:rPr lang="en-US" sz="2400" dirty="0"/>
              <a:t>Discussion on rules and procedures contrary to virtual meetings</a:t>
            </a:r>
          </a:p>
          <a:p>
            <a:pPr marL="914400" lvl="1" indent="-457200" eaLnBrk="0" fontAlgn="b" hangingPunct="0">
              <a:buClr>
                <a:srgbClr val="FF0000"/>
              </a:buClr>
              <a:buFont typeface="Wingdings" charset="0"/>
              <a:buChar char="q"/>
            </a:pPr>
            <a:r>
              <a:rPr lang="en-US" sz="2400" dirty="0"/>
              <a:t>Added rules to allow 802.15 Officer elections via electronic ballot</a:t>
            </a:r>
          </a:p>
          <a:p>
            <a:pPr marL="457200" indent="-457200" eaLnBrk="0" fontAlgn="b" hangingPunct="0">
              <a:buClr>
                <a:srgbClr val="FF0000"/>
              </a:buClr>
              <a:buFont typeface="Wingdings" charset="0"/>
              <a:buChar char="q"/>
            </a:pPr>
            <a:endParaRPr lang="en-US" sz="2400" dirty="0"/>
          </a:p>
        </p:txBody>
      </p:sp>
    </p:spTree>
    <p:extLst>
      <p:ext uri="{BB962C8B-B14F-4D97-AF65-F5344CB8AC3E}">
        <p14:creationId xmlns:p14="http://schemas.microsoft.com/office/powerpoint/2010/main" val="3041069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Nov 2020</a:t>
            </a:r>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84</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84</a:t>
            </a:fld>
            <a:endParaRPr lang="en-US"/>
          </a:p>
        </p:txBody>
      </p:sp>
      <p:sp>
        <p:nvSpPr>
          <p:cNvPr id="21509" name="Rectangle 2"/>
          <p:cNvSpPr>
            <a:spLocks noGrp="1" noChangeArrowheads="1"/>
          </p:cNvSpPr>
          <p:nvPr>
            <p:ph type="title" idx="4294967295"/>
          </p:nvPr>
        </p:nvSpPr>
        <p:spPr>
          <a:xfrm>
            <a:off x="458788" y="838200"/>
            <a:ext cx="7772400" cy="762000"/>
          </a:xfrm>
        </p:spPr>
        <p:txBody>
          <a:bodyPr/>
          <a:lstStyle/>
          <a:p>
            <a:r>
              <a:rPr lang="en-US" b="1" dirty="0" err="1">
                <a:latin typeface="Times New Roman" charset="0"/>
                <a:ea typeface="ＭＳ Ｐゴシック" charset="0"/>
                <a:cs typeface="ＭＳ Ｐゴシック" charset="0"/>
              </a:rPr>
              <a:t>SCmaintenance</a:t>
            </a:r>
            <a:r>
              <a:rPr lang="en-US" b="1" dirty="0">
                <a:latin typeface="Times New Roman" charset="0"/>
                <a:ea typeface="ＭＳ Ｐゴシック" charset="0"/>
                <a:cs typeface="ＭＳ Ｐゴシック" charset="0"/>
              </a:rPr>
              <a:t> Future Efforts</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524669" y="2057400"/>
            <a:ext cx="8701087" cy="2188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spcAft>
                <a:spcPts val="600"/>
              </a:spcAft>
            </a:pPr>
            <a:r>
              <a:rPr lang="en-US" sz="2800" b="1" dirty="0"/>
              <a:t>These are the planned activities for the January Interim session</a:t>
            </a:r>
          </a:p>
          <a:p>
            <a:pPr marL="800100" lvl="1" indent="-342900">
              <a:buClr>
                <a:srgbClr val="FF0000"/>
              </a:buClr>
              <a:buFont typeface="Wingdings" charset="2"/>
              <a:buChar char="q"/>
            </a:pPr>
            <a:r>
              <a:rPr lang="en-US" sz="2400" b="1" dirty="0"/>
              <a:t>Review any change requests with Existing Standards </a:t>
            </a:r>
          </a:p>
          <a:p>
            <a:pPr marL="800100" lvl="1" indent="-342900">
              <a:buClr>
                <a:srgbClr val="FF0000"/>
              </a:buClr>
              <a:buFont typeface="Wingdings" charset="2"/>
              <a:buChar char="q"/>
            </a:pPr>
            <a:r>
              <a:rPr lang="en-US" sz="2400" b="1" dirty="0"/>
              <a:t>Review any issues with Operations Manual</a:t>
            </a:r>
          </a:p>
        </p:txBody>
      </p:sp>
    </p:spTree>
    <p:extLst>
      <p:ext uri="{BB962C8B-B14F-4D97-AF65-F5344CB8AC3E}">
        <p14:creationId xmlns:p14="http://schemas.microsoft.com/office/powerpoint/2010/main" val="2564692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Nov 2020</a:t>
            </a:r>
          </a:p>
        </p:txBody>
      </p:sp>
      <p:sp>
        <p:nvSpPr>
          <p:cNvPr id="21506"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85</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85</a:t>
            </a:fld>
            <a:endParaRPr lang="en-US"/>
          </a:p>
        </p:txBody>
      </p:sp>
      <p:sp>
        <p:nvSpPr>
          <p:cNvPr id="21509" name="Rectangle 2"/>
          <p:cNvSpPr>
            <a:spLocks noGrp="1" noChangeArrowheads="1"/>
          </p:cNvSpPr>
          <p:nvPr>
            <p:ph type="title" idx="4294967295"/>
          </p:nvPr>
        </p:nvSpPr>
        <p:spPr>
          <a:xfrm>
            <a:off x="458788" y="685800"/>
            <a:ext cx="7772400" cy="762000"/>
          </a:xfrm>
        </p:spPr>
        <p:txBody>
          <a:bodyPr/>
          <a:lstStyle/>
          <a:p>
            <a:r>
              <a:rPr lang="en-US" b="1" dirty="0">
                <a:latin typeface="Times New Roman" charset="0"/>
                <a:ea typeface="ＭＳ Ｐゴシック" charset="0"/>
                <a:cs typeface="ＭＳ Ｐゴシック" charset="0"/>
              </a:rPr>
              <a:t>January Interim Venue</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524669" y="1752600"/>
            <a:ext cx="8701087" cy="2188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457200" indent="-457200">
              <a:spcAft>
                <a:spcPts val="600"/>
              </a:spcAft>
              <a:buFont typeface="Arial" panose="020B0604020202020204" pitchFamily="34" charset="0"/>
              <a:buChar char="•"/>
            </a:pPr>
            <a:r>
              <a:rPr lang="en-US" sz="2800" b="1" dirty="0"/>
              <a:t>802.15 WG will hold a virtual interim from Jan. 12 to Jan 21 (Tuesday to Thursday)</a:t>
            </a:r>
          </a:p>
          <a:p>
            <a:pPr marL="457200" indent="-457200">
              <a:spcAft>
                <a:spcPts val="600"/>
              </a:spcAft>
              <a:buFont typeface="Arial" panose="020B0604020202020204" pitchFamily="34" charset="0"/>
              <a:buChar char="•"/>
            </a:pPr>
            <a:r>
              <a:rPr lang="en-US" sz="2400" b="1" dirty="0"/>
              <a:t>802.15 Chair’s Advisory Committee (CAC) for this interim will be held on Jan. 5, from 10am - Noon Eastern time</a:t>
            </a:r>
          </a:p>
        </p:txBody>
      </p:sp>
    </p:spTree>
    <p:extLst>
      <p:ext uri="{BB962C8B-B14F-4D97-AF65-F5344CB8AC3E}">
        <p14:creationId xmlns:p14="http://schemas.microsoft.com/office/powerpoint/2010/main" val="12843547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Nov 2020</a:t>
            </a:r>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86</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86</a:t>
            </a:fld>
            <a:endParaRPr lang="en-US"/>
          </a:p>
        </p:txBody>
      </p:sp>
      <p:sp>
        <p:nvSpPr>
          <p:cNvPr id="21509" name="Rectangle 2"/>
          <p:cNvSpPr>
            <a:spLocks noGrp="1" noChangeArrowheads="1"/>
          </p:cNvSpPr>
          <p:nvPr>
            <p:ph type="title" idx="4294967295"/>
          </p:nvPr>
        </p:nvSpPr>
        <p:spPr>
          <a:xfrm>
            <a:off x="509588" y="946776"/>
            <a:ext cx="7772400" cy="762000"/>
          </a:xfrm>
        </p:spPr>
        <p:txBody>
          <a:bodyPr/>
          <a:lstStyle/>
          <a:p>
            <a:r>
              <a:rPr lang="en-US" b="1" dirty="0">
                <a:latin typeface="Times New Roman" charset="0"/>
                <a:ea typeface="ＭＳ Ｐゴシック" charset="0"/>
                <a:cs typeface="ＭＳ Ｐゴシック" charset="0"/>
              </a:rPr>
              <a:t>Proposed Officer Elections Process</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188147" y="1700893"/>
            <a:ext cx="8456612" cy="3456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971550" lvl="1" indent="-514350">
              <a:spcAft>
                <a:spcPts val="600"/>
              </a:spcAft>
              <a:buFont typeface="+mj-lt"/>
              <a:buAutoNum type="arabicPeriod"/>
            </a:pPr>
            <a:r>
              <a:rPr lang="en-US" sz="1800" b="1" dirty="0"/>
              <a:t>January CAC meeting		Discuss the election and process</a:t>
            </a:r>
          </a:p>
          <a:p>
            <a:pPr marL="971550" lvl="1" indent="-514350">
              <a:spcAft>
                <a:spcPts val="600"/>
              </a:spcAft>
              <a:buFont typeface="+mj-lt"/>
              <a:buAutoNum type="arabicPeriod"/>
            </a:pPr>
            <a:r>
              <a:rPr lang="en-US" sz="1800" b="1" dirty="0"/>
              <a:t>January session closing meeting	Discuss the election and process</a:t>
            </a:r>
          </a:p>
          <a:p>
            <a:pPr marL="971550" lvl="1" indent="-514350">
              <a:spcAft>
                <a:spcPts val="600"/>
              </a:spcAft>
              <a:buFont typeface="+mj-lt"/>
              <a:buAutoNum type="arabicPeriod"/>
            </a:pPr>
            <a:r>
              <a:rPr lang="en-US" sz="1800" b="1" dirty="0"/>
              <a:t>January session closing meeting	Motion for election process carries</a:t>
            </a:r>
          </a:p>
          <a:p>
            <a:pPr marL="971550" lvl="1" indent="-514350">
              <a:spcAft>
                <a:spcPts val="600"/>
              </a:spcAft>
              <a:buFont typeface="+mj-lt"/>
              <a:buAutoNum type="arabicPeriod"/>
            </a:pPr>
            <a:r>
              <a:rPr lang="en-US" sz="1800" b="1" dirty="0"/>
              <a:t>During week after January session	Email a Call for Nominees </a:t>
            </a:r>
          </a:p>
          <a:p>
            <a:pPr marL="971550" lvl="1" indent="-514350">
              <a:spcAft>
                <a:spcPts val="600"/>
              </a:spcAft>
              <a:buFont typeface="+mj-lt"/>
              <a:buAutoNum type="arabicPeriod"/>
            </a:pPr>
            <a:r>
              <a:rPr lang="en-US" sz="1800" b="1" dirty="0"/>
              <a:t>4 weeks before March plenary	Close the call, announce nominees</a:t>
            </a:r>
          </a:p>
          <a:p>
            <a:pPr marL="971550" lvl="1" indent="-514350">
              <a:spcAft>
                <a:spcPts val="600"/>
              </a:spcAft>
              <a:buFont typeface="+mj-lt"/>
              <a:buAutoNum type="arabicPeriod"/>
            </a:pPr>
            <a:r>
              <a:rPr lang="en-US" sz="1800" b="1" dirty="0"/>
              <a:t>2 weeks before March plenary	Start a 10-day electronic ballot</a:t>
            </a:r>
          </a:p>
          <a:p>
            <a:pPr marL="971550" lvl="1" indent="-514350">
              <a:spcAft>
                <a:spcPts val="600"/>
              </a:spcAft>
              <a:buFont typeface="+mj-lt"/>
              <a:buAutoNum type="arabicPeriod"/>
            </a:pPr>
            <a:r>
              <a:rPr lang="en-US" sz="1800" b="1" dirty="0"/>
              <a:t>4 days before the March plenary	Close the ballot</a:t>
            </a:r>
          </a:p>
          <a:p>
            <a:pPr marL="971550" lvl="1" indent="-514350">
              <a:spcAft>
                <a:spcPts val="600"/>
              </a:spcAft>
              <a:buFont typeface="+mj-lt"/>
              <a:buAutoNum type="arabicPeriod"/>
            </a:pPr>
            <a:r>
              <a:rPr lang="en-US" sz="1800" b="1" dirty="0"/>
              <a:t>Opening plenary for March	Announce the winners</a:t>
            </a:r>
          </a:p>
        </p:txBody>
      </p:sp>
    </p:spTree>
    <p:extLst>
      <p:ext uri="{BB962C8B-B14F-4D97-AF65-F5344CB8AC3E}">
        <p14:creationId xmlns:p14="http://schemas.microsoft.com/office/powerpoint/2010/main" val="342455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BFA2-CE8E-434A-BE43-021F3A73D2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A5ED31-6E4C-BA4F-920D-C0DECA10F71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C2A13CC-64C6-524A-85A1-20EEBDF3CA58}"/>
              </a:ext>
            </a:extLst>
          </p:cNvPr>
          <p:cNvSpPr>
            <a:spLocks noGrp="1"/>
          </p:cNvSpPr>
          <p:nvPr>
            <p:ph type="dt" sz="half" idx="10"/>
          </p:nvPr>
        </p:nvSpPr>
        <p:spPr/>
        <p:txBody>
          <a:bodyPr/>
          <a:lstStyle/>
          <a:p>
            <a:pPr>
              <a:defRPr/>
            </a:pPr>
            <a:r>
              <a:rPr lang="en-US"/>
              <a:t>Nov 2020</a:t>
            </a:r>
          </a:p>
        </p:txBody>
      </p:sp>
      <p:sp>
        <p:nvSpPr>
          <p:cNvPr id="5" name="Footer Placeholder 4">
            <a:extLst>
              <a:ext uri="{FF2B5EF4-FFF2-40B4-BE49-F238E27FC236}">
                <a16:creationId xmlns:a16="http://schemas.microsoft.com/office/drawing/2014/main" id="{2786D861-2B71-5145-997D-CC8CFB9875AB}"/>
              </a:ext>
            </a:extLst>
          </p:cNvPr>
          <p:cNvSpPr>
            <a:spLocks noGrp="1"/>
          </p:cNvSpPr>
          <p:nvPr>
            <p:ph type="ftr" sz="quarter" idx="11"/>
          </p:nvPr>
        </p:nvSpPr>
        <p:spPr/>
        <p:txBody>
          <a:bodyPr/>
          <a:lstStyle/>
          <a:p>
            <a:pPr>
              <a:defRPr/>
            </a:pPr>
            <a:r>
              <a:rPr lang="en-US"/>
              <a:t>Pat Kinney, Kinney Consulting</a:t>
            </a:r>
          </a:p>
        </p:txBody>
      </p:sp>
      <p:sp>
        <p:nvSpPr>
          <p:cNvPr id="6" name="Slide Number Placeholder 5">
            <a:extLst>
              <a:ext uri="{FF2B5EF4-FFF2-40B4-BE49-F238E27FC236}">
                <a16:creationId xmlns:a16="http://schemas.microsoft.com/office/drawing/2014/main" id="{B5566557-55A1-F640-92E8-BC4191C05AA6}"/>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9</a:t>
            </a:fld>
            <a:endParaRPr lang="en-US"/>
          </a:p>
        </p:txBody>
      </p:sp>
      <p:pic>
        <p:nvPicPr>
          <p:cNvPr id="7" name="Picture 6">
            <a:extLst>
              <a:ext uri="{FF2B5EF4-FFF2-40B4-BE49-F238E27FC236}">
                <a16:creationId xmlns:a16="http://schemas.microsoft.com/office/drawing/2014/main" id="{5C036621-2526-0A43-9AF4-4D999625CD6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15330337"/>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D:\MYDOCU~1\IEEEP8~1.15\TEMPLATE\IEEE-8~1.POT</Template>
  <TotalTime>42151</TotalTime>
  <Words>6640</Words>
  <Application>Microsoft Macintosh PowerPoint</Application>
  <PresentationFormat>On-screen Show (4:3)</PresentationFormat>
  <Paragraphs>1073</Paragraphs>
  <Slides>86</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5" baseType="lpstr">
      <vt:lpstr>Meiryo UI</vt:lpstr>
      <vt:lpstr>Arial</vt:lpstr>
      <vt:lpstr>Arial Rounded MT Bold</vt:lpstr>
      <vt:lpstr>Courier New</vt:lpstr>
      <vt:lpstr>Times</vt:lpstr>
      <vt:lpstr>Times New Roman</vt:lpstr>
      <vt:lpstr>Wingdings</vt:lpstr>
      <vt:lpstr>IEEE-802_15</vt:lpstr>
      <vt:lpstr>Microsoft Excel Worksheet</vt:lpstr>
      <vt:lpstr> 127th Session of meetings of the IEEE 802.15 Working Group for Wireless Specialty Networks</vt:lpstr>
      <vt:lpstr>PowerPoint Presentation</vt:lpstr>
      <vt:lpstr>Session Objectives Nov 2-12, 2020</vt:lpstr>
      <vt:lpstr>Session Objectives Nov 2-12, 2020</vt:lpstr>
      <vt:lpstr>Session Objectives July 13-17, 2020</vt:lpstr>
      <vt:lpstr>PowerPoint Presentation</vt:lpstr>
      <vt:lpstr>PowerPoint Presentation</vt:lpstr>
      <vt:lpstr>PowerPoint Presentation</vt:lpstr>
      <vt:lpstr>PowerPoint Presentation</vt:lpstr>
      <vt:lpstr>PowerPoint Presentation</vt:lpstr>
      <vt:lpstr>PowerPoint Presentation</vt:lpstr>
      <vt:lpstr>IEEE 802.15 TG4aa JRE Virtual November Plenary  Closing report  on November 3rd/4th/5th ,2020</vt:lpstr>
      <vt:lpstr>TG4aa Officers</vt:lpstr>
      <vt:lpstr>TG4aa JRE sessions in November Plenary 2020(Eastern Time Zone)</vt:lpstr>
      <vt:lpstr>Agenda items for the week (Eastern Time Zone)</vt:lpstr>
      <vt:lpstr>Accomplishments:</vt:lpstr>
      <vt:lpstr>1.Consolidated Proposals</vt:lpstr>
      <vt:lpstr>2. TG Motion:</vt:lpstr>
      <vt:lpstr>Motion to WG:</vt:lpstr>
      <vt:lpstr>3.Call for Additional Proposals</vt:lpstr>
      <vt:lpstr>4.Conference call was planned  on 18th Dec(JST) </vt:lpstr>
      <vt:lpstr>5.January JRE Interim sessions was planned</vt:lpstr>
      <vt:lpstr>Next steps</vt:lpstr>
      <vt:lpstr>Contacts</vt:lpstr>
      <vt:lpstr>IEEE 802.15.4y SECN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Accomplishment of the meeting</vt:lpstr>
      <vt:lpstr>Accomplishment of the meeting</vt:lpstr>
      <vt:lpstr>Accomplishment for the meeting</vt:lpstr>
      <vt:lpstr>Plan for January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for finalization of TG13 Spec</vt:lpstr>
      <vt:lpstr>TG16t Agenda  Nov 2020</vt:lpstr>
      <vt:lpstr>Call for Contributions – Updated Nov 4, 2020</vt:lpstr>
      <vt:lpstr>Motion on PAR Modification </vt:lpstr>
      <vt:lpstr>Reason for PAR Modification</vt:lpstr>
      <vt:lpstr>WG Motion</vt:lpstr>
      <vt:lpstr>Contributions for November 3rd  Telecon</vt:lpstr>
      <vt:lpstr>Discussion on Security Requirements for 802.16t </vt:lpstr>
      <vt:lpstr>Development of the SRD</vt:lpstr>
      <vt:lpstr>Preparation for development of SDD</vt:lpstr>
      <vt:lpstr>Revised Project Timeline</vt:lpstr>
      <vt:lpstr>Teleconference Planning</vt:lpstr>
      <vt:lpstr>IEEE 802.15 IG DEP   Closing Report  Virtual Meeting with Webex November 11th, 2020  Ryuji Kohno (YNU/CWC Uof Oulu) </vt:lpstr>
      <vt:lpstr>Meeting Objectives</vt:lpstr>
      <vt:lpstr>IG DEP schedule for the week</vt:lpstr>
      <vt:lpstr>Meeting Accomplishments</vt:lpstr>
      <vt:lpstr>Contributions</vt:lpstr>
      <vt:lpstr>IG DEP schedule in January 2021</vt:lpstr>
      <vt:lpstr>Upcoming Sessions</vt:lpstr>
      <vt:lpstr>SC THz November 2020  Closing Report</vt:lpstr>
      <vt:lpstr>Meetings/Contributions</vt:lpstr>
      <vt:lpstr>Next Meetings</vt:lpstr>
      <vt:lpstr>PowerPoint Presentation</vt:lpstr>
      <vt:lpstr>PowerPoint Presentation</vt:lpstr>
      <vt:lpstr>The usual question answered</vt:lpstr>
      <vt:lpstr>SC Maintenance</vt:lpstr>
      <vt:lpstr>SCmaintenance Future Efforts</vt:lpstr>
      <vt:lpstr>January Interim Venue</vt:lpstr>
      <vt:lpstr>Proposed Officer Elections Process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WG-Closing Report-to-the-802-Plenary-Nov 20</dc:title>
  <dc:subject>IEEE 802.15 &lt;subject&gt;</dc:subject>
  <dc:creator>Patrick Kinney</dc:creator>
  <cp:keywords/>
  <dc:description/>
  <cp:lastModifiedBy>Pat Kinney</cp:lastModifiedBy>
  <cp:revision>806</cp:revision>
  <cp:lastPrinted>2000-07-07T01:25:49Z</cp:lastPrinted>
  <dcterms:created xsi:type="dcterms:W3CDTF">1999-06-22T06:24:01Z</dcterms:created>
  <dcterms:modified xsi:type="dcterms:W3CDTF">2020-11-13T19:35:10Z</dcterms:modified>
  <cp:category/>
</cp:coreProperties>
</file>