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346" r:id="rId2"/>
    <p:sldId id="311" r:id="rId3"/>
    <p:sldId id="352" r:id="rId4"/>
    <p:sldId id="353" r:id="rId5"/>
    <p:sldId id="355" r:id="rId6"/>
    <p:sldId id="354"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2" autoAdjust="0"/>
    <p:restoredTop sz="93488" autoAdjust="0"/>
  </p:normalViewPr>
  <p:slideViewPr>
    <p:cSldViewPr>
      <p:cViewPr varScale="1">
        <p:scale>
          <a:sx n="115" d="100"/>
          <a:sy n="115" d="100"/>
        </p:scale>
        <p:origin x="1356" y="108"/>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81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37"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11/12/2020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11/12/2020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rgbClr val="FF0000"/>
                </a:solidFill>
                <a:latin typeface="Times New Roman" pitchFamily="18" charset="0"/>
                <a:cs typeface="Times New Roman" pitchFamily="18" charset="0"/>
              </a:rPr>
              <a:t>DCN 15-19-0551-00-0vat</a:t>
            </a:r>
            <a:endParaRPr lang="en-US" sz="1400" b="1" dirty="0">
              <a:solidFill>
                <a:srgbClr val="FF0000"/>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September 2020</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11/12/2020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11/12/2020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November 2020</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DCN 15-20-0368-00-007a</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11/12/2020</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11/12/2020</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11/12/2020</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11/12/2020</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11/12/2020</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11/12/2020</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11/12/2020</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a:t>
            </a:r>
            <a:endParaRPr lang="en-US" sz="1400" dirty="0">
              <a:latin typeface="Times New Roman" pitchFamily="18" charset="0"/>
              <a:cs typeface="Times New Roman" pitchFamily="18" charset="0"/>
            </a:endParaRP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smtClean="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152400" y="838200"/>
            <a:ext cx="8839200" cy="5047536"/>
          </a:xfrm>
          <a:prstGeom prst="rect">
            <a:avLst/>
          </a:prstGeom>
          <a:noFill/>
          <a:ln w="12700">
            <a:noFill/>
            <a:miter lim="800000"/>
            <a:headEnd type="none" w="sm" len="sm"/>
            <a:tailEnd type="none" w="sm" len="sm"/>
          </a:ln>
          <a:effectLst/>
        </p:spPr>
        <p:txBody>
          <a:bodyPr wrap="square">
            <a:spAutoFit/>
          </a:bodyPr>
          <a:lstStyle/>
          <a:p>
            <a:pPr algn="ctr"/>
            <a:r>
              <a:rPr lang="en-US" altLang="ja-JP" sz="1800" b="1" u="sng" dirty="0">
                <a:effectLst>
                  <a:outerShdw blurRad="38100" dist="38100" dir="2700000" algn="tl">
                    <a:srgbClr val="C0C0C0"/>
                  </a:outerShdw>
                </a:effectLst>
                <a:latin typeface="Times New Roman" panose="02020603050405020304" pitchFamily="18" charset="0"/>
                <a:ea typeface="ＭＳ Ｐゴシック" charset="-128"/>
                <a:cs typeface="Times New Roman" panose="02020603050405020304" pitchFamily="18" charset="0"/>
              </a:rPr>
              <a:t>Project: IEEE P802.15 Working Group for Wireless Personal Area Networks (WPANs)</a:t>
            </a:r>
            <a:endParaRPr lang="en-US" altLang="ja-JP" sz="1600" b="1"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Submission Title: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sz="1600" dirty="0" smtClean="0">
                <a:latin typeface="Times New Roman" panose="02020603050405020304" pitchFamily="18" charset="0"/>
                <a:ea typeface="ＭＳ Ｐゴシック" charset="-128"/>
                <a:cs typeface="Times New Roman" panose="02020603050405020304" pitchFamily="18" charset="0"/>
              </a:rPr>
              <a:t>IEEE 802.15.7a Higher Rate and Longer Range </a:t>
            </a:r>
            <a:r>
              <a:rPr lang="en-US" altLang="ja-JP" sz="1600" dirty="0">
                <a:latin typeface="Times New Roman" panose="02020603050405020304" pitchFamily="18" charset="0"/>
                <a:ea typeface="ＭＳ Ｐゴシック" charset="-128"/>
                <a:cs typeface="Times New Roman" panose="02020603050405020304" pitchFamily="18" charset="0"/>
              </a:rPr>
              <a:t>OCC TG Closing </a:t>
            </a:r>
            <a:r>
              <a:rPr lang="en-US" altLang="ja-JP" sz="1600" dirty="0" smtClean="0">
                <a:latin typeface="Times New Roman" panose="02020603050405020304" pitchFamily="18" charset="0"/>
                <a:ea typeface="ＭＳ Ｐゴシック" charset="-128"/>
                <a:cs typeface="Times New Roman" panose="02020603050405020304" pitchFamily="18" charset="0"/>
              </a:rPr>
              <a:t>Report (Nov. </a:t>
            </a:r>
            <a:r>
              <a:rPr lang="en-US" altLang="ja-JP" sz="1600" dirty="0">
                <a:latin typeface="Times New Roman" panose="02020603050405020304" pitchFamily="18" charset="0"/>
                <a:ea typeface="ＭＳ Ｐゴシック" charset="-128"/>
                <a:cs typeface="Times New Roman" panose="02020603050405020304" pitchFamily="18" charset="0"/>
              </a:rPr>
              <a:t>2020)	</a:t>
            </a:r>
          </a:p>
          <a:p>
            <a:r>
              <a:rPr lang="en-US" altLang="ja-JP" sz="1600" b="1" dirty="0">
                <a:latin typeface="Times New Roman" panose="02020603050405020304" pitchFamily="18" charset="0"/>
                <a:ea typeface="ＭＳ Ｐゴシック" charset="-128"/>
                <a:cs typeface="Times New Roman" panose="02020603050405020304" pitchFamily="18" charset="0"/>
              </a:rPr>
              <a:t>Date Submitted: </a:t>
            </a:r>
            <a:r>
              <a:rPr lang="en-US" altLang="ja-JP" sz="1600" dirty="0" smtClean="0">
                <a:latin typeface="Times New Roman" panose="02020603050405020304" pitchFamily="18" charset="0"/>
                <a:ea typeface="ＭＳ Ｐゴシック" charset="-128"/>
                <a:cs typeface="Times New Roman" panose="02020603050405020304" pitchFamily="18" charset="0"/>
              </a:rPr>
              <a:t>November 12, </a:t>
            </a:r>
            <a:r>
              <a:rPr lang="en-US" altLang="ja-JP" sz="1600" dirty="0">
                <a:latin typeface="Times New Roman" panose="02020603050405020304" pitchFamily="18" charset="0"/>
                <a:ea typeface="ＭＳ Ｐゴシック" charset="-128"/>
                <a:cs typeface="Times New Roman" panose="02020603050405020304" pitchFamily="18" charset="0"/>
              </a:rPr>
              <a:t>2020	</a:t>
            </a:r>
          </a:p>
          <a:p>
            <a:r>
              <a:rPr lang="en-US" altLang="ja-JP" sz="1600" b="1" dirty="0">
                <a:latin typeface="Times New Roman" panose="02020603050405020304" pitchFamily="18" charset="0"/>
                <a:ea typeface="ＭＳ Ｐゴシック" charset="-128"/>
                <a:cs typeface="Times New Roman" panose="02020603050405020304" pitchFamily="18" charset="0"/>
              </a:rPr>
              <a:t>Source: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Yeong Min </a:t>
            </a:r>
            <a:r>
              <a:rPr lang="en-US" altLang="zh-CN" sz="1600" dirty="0" smtClean="0">
                <a:latin typeface="Times New Roman" panose="02020603050405020304" pitchFamily="18" charset="0"/>
                <a:cs typeface="Times New Roman" panose="02020603050405020304" pitchFamily="18" charset="0"/>
              </a:rPr>
              <a:t>Jang</a:t>
            </a:r>
            <a:r>
              <a:rPr lang="en-US" altLang="zh-CN" sz="1600" dirty="0">
                <a:latin typeface="Times New Roman" panose="02020603050405020304" pitchFamily="18" charset="0"/>
                <a:ea typeface="ＭＳ Ｐゴシック" charset="-128"/>
                <a:cs typeface="Times New Roman" panose="02020603050405020304" pitchFamily="18" charset="0"/>
              </a:rPr>
              <a:t> </a:t>
            </a:r>
            <a:r>
              <a:rPr lang="en-US" altLang="zh-CN" sz="1600" dirty="0" smtClean="0">
                <a:latin typeface="Times New Roman" panose="02020603050405020304" pitchFamily="18" charset="0"/>
                <a:ea typeface="ＭＳ Ｐゴシック" charset="-128"/>
                <a:cs typeface="Times New Roman" panose="02020603050405020304" pitchFamily="18" charset="0"/>
              </a:rPr>
              <a:t>(</a:t>
            </a:r>
            <a:r>
              <a:rPr lang="en-US" altLang="ko-KR" sz="1600" dirty="0" err="1" smtClean="0">
                <a:latin typeface="Times New Roman" panose="02020603050405020304" pitchFamily="18" charset="0"/>
                <a:ea typeface="굴림" charset="-127"/>
                <a:cs typeface="Times New Roman" panose="02020603050405020304" pitchFamily="18" charset="0"/>
              </a:rPr>
              <a:t>Kookmin</a:t>
            </a:r>
            <a:r>
              <a:rPr lang="en-US" altLang="ko-KR" sz="1600" dirty="0" smtClean="0">
                <a:latin typeface="Times New Roman" panose="02020603050405020304" pitchFamily="18" charset="0"/>
                <a:ea typeface="굴림" charset="-127"/>
                <a:cs typeface="Times New Roman" panose="02020603050405020304" pitchFamily="18" charset="0"/>
              </a:rPr>
              <a:t> University)</a:t>
            </a:r>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dirty="0">
                <a:latin typeface="Times New Roman" panose="02020603050405020304" pitchFamily="18" charset="0"/>
                <a:ea typeface="ＭＳ Ｐゴシック" charset="-128"/>
                <a:cs typeface="Times New Roman" panose="02020603050405020304" pitchFamily="18" charset="0"/>
              </a:rPr>
              <a:t>Address</a:t>
            </a:r>
          </a:p>
          <a:p>
            <a:r>
              <a:rPr lang="en-US" altLang="ja-JP" sz="1600" dirty="0">
                <a:latin typeface="Times New Roman" panose="02020603050405020304" pitchFamily="18" charset="0"/>
                <a:ea typeface="ＭＳ Ｐゴシック" charset="-128"/>
                <a:cs typeface="Times New Roman" panose="02020603050405020304" pitchFamily="18" charset="0"/>
              </a:rPr>
              <a:t>Voice: +</a:t>
            </a:r>
            <a:r>
              <a:rPr lang="en-US" altLang="ja-JP" sz="1600" dirty="0" smtClean="0">
                <a:latin typeface="Times New Roman" panose="02020603050405020304" pitchFamily="18" charset="0"/>
                <a:ea typeface="ＭＳ Ｐゴシック" charset="-128"/>
                <a:cs typeface="Times New Roman" panose="02020603050405020304" pitchFamily="18" charset="0"/>
              </a:rPr>
              <a:t>82-2-910-5068  </a:t>
            </a:r>
            <a:r>
              <a:rPr lang="en-US" altLang="ja-JP" sz="1600" dirty="0">
                <a:latin typeface="Times New Roman" panose="02020603050405020304" pitchFamily="18" charset="0"/>
                <a:ea typeface="ＭＳ Ｐゴシック" charset="-128"/>
                <a:cs typeface="Times New Roman" panose="02020603050405020304" pitchFamily="18" charset="0"/>
              </a:rPr>
              <a:t>				E-Mail: </a:t>
            </a:r>
            <a:r>
              <a:rPr lang="en-US" altLang="ko-KR" sz="1600" dirty="0">
                <a:latin typeface="Times New Roman" panose="02020603050405020304" pitchFamily="18" charset="0"/>
                <a:ea typeface="굴림" charset="-127"/>
                <a:cs typeface="Times New Roman" panose="02020603050405020304" pitchFamily="18" charset="0"/>
              </a:rPr>
              <a:t>yjang@kookmin.ac.kr</a:t>
            </a:r>
            <a:r>
              <a:rPr lang="en-US" altLang="ja-JP" sz="1600"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Re: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Abstract:</a:t>
            </a:r>
            <a:r>
              <a:rPr lang="en-US" altLang="ja-JP" sz="1600" dirty="0">
                <a:latin typeface="Times New Roman" panose="02020603050405020304" pitchFamily="18" charset="0"/>
                <a:ea typeface="ＭＳ Ｐゴシック" charset="-128"/>
                <a:cs typeface="Times New Roman" panose="02020603050405020304" pitchFamily="18" charset="0"/>
              </a:rPr>
              <a:t>	IEEE 802.15.7a </a:t>
            </a:r>
            <a:r>
              <a:rPr lang="en-US" altLang="ja-JP" sz="1600" dirty="0" smtClean="0">
                <a:latin typeface="Times New Roman" panose="02020603050405020304" pitchFamily="18" charset="0"/>
                <a:ea typeface="ＭＳ Ｐゴシック" charset="-128"/>
                <a:cs typeface="Times New Roman" panose="02020603050405020304" pitchFamily="18" charset="0"/>
              </a:rPr>
              <a:t>higher rate and longer range OCC </a:t>
            </a:r>
            <a:r>
              <a:rPr lang="en-US" altLang="ja-JP" sz="1600" dirty="0">
                <a:latin typeface="Times New Roman" panose="02020603050405020304" pitchFamily="18" charset="0"/>
                <a:ea typeface="ＭＳ Ｐゴシック" charset="-128"/>
                <a:cs typeface="Times New Roman" panose="02020603050405020304" pitchFamily="18" charset="0"/>
              </a:rPr>
              <a:t>TG </a:t>
            </a:r>
            <a:r>
              <a:rPr lang="en-US" altLang="ja-JP" sz="1600" dirty="0" smtClean="0">
                <a:latin typeface="Times New Roman" panose="02020603050405020304" pitchFamily="18" charset="0"/>
                <a:ea typeface="ＭＳ Ｐゴシック" charset="-128"/>
                <a:cs typeface="Times New Roman" panose="02020603050405020304" pitchFamily="18" charset="0"/>
              </a:rPr>
              <a:t>closing report </a:t>
            </a:r>
            <a:r>
              <a:rPr lang="en-US" altLang="ja-JP" sz="1600" dirty="0" smtClean="0">
                <a:latin typeface="Times New Roman" panose="02020603050405020304" pitchFamily="18" charset="0"/>
                <a:ea typeface="ＭＳ Ｐゴシック" pitchFamily="-65" charset="-128"/>
                <a:cs typeface="Times New Roman" panose="02020603050405020304" pitchFamily="18" charset="0"/>
              </a:rPr>
              <a:t>for</a:t>
            </a:r>
            <a:r>
              <a:rPr lang="en-US" altLang="ja-JP" sz="1600" dirty="0" smtClean="0">
                <a:latin typeface="Times New Roman" panose="02020603050405020304" pitchFamily="18" charset="0"/>
                <a:ea typeface="ＭＳ Ｐゴシック" charset="-128"/>
                <a:cs typeface="Times New Roman" panose="02020603050405020304" pitchFamily="18" charset="0"/>
              </a:rPr>
              <a:t> November </a:t>
            </a:r>
            <a:r>
              <a:rPr lang="en-US" altLang="ja-JP" sz="1600" dirty="0">
                <a:latin typeface="Times New Roman" panose="02020603050405020304" pitchFamily="18" charset="0"/>
                <a:ea typeface="ＭＳ Ｐゴシック" charset="-128"/>
                <a:cs typeface="Times New Roman" panose="02020603050405020304" pitchFamily="18" charset="0"/>
              </a:rPr>
              <a:t>2020</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Purpose:</a:t>
            </a:r>
            <a:r>
              <a:rPr lang="en-US" altLang="ja-JP" sz="1600" dirty="0">
                <a:latin typeface="Times New Roman" panose="02020603050405020304" pitchFamily="18" charset="0"/>
                <a:ea typeface="ＭＳ Ｐゴシック" charset="-128"/>
                <a:cs typeface="Times New Roman" panose="02020603050405020304" pitchFamily="18" charset="0"/>
              </a:rPr>
              <a:t>	[Report progress to WG]</a:t>
            </a:r>
          </a:p>
          <a:p>
            <a:pPr algn="just"/>
            <a:r>
              <a:rPr lang="en-US" altLang="ja-JP" sz="1600" b="1" dirty="0">
                <a:latin typeface="Times New Roman" panose="02020603050405020304" pitchFamily="18" charset="0"/>
                <a:ea typeface="ＭＳ Ｐゴシック" charset="-128"/>
                <a:cs typeface="Times New Roman" panose="02020603050405020304" pitchFamily="18" charset="0"/>
              </a:rPr>
              <a:t>Notice:</a:t>
            </a:r>
            <a:r>
              <a:rPr lang="en-US" altLang="ja-JP" sz="1600" dirty="0">
                <a:latin typeface="Times New Roman" panose="02020603050405020304" pitchFamily="18" charset="0"/>
                <a:ea typeface="ＭＳ Ｐゴシック"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Release:</a:t>
            </a:r>
            <a:r>
              <a:rPr lang="en-US" altLang="ja-JP" sz="1600" dirty="0">
                <a:latin typeface="Times New Roman" panose="02020603050405020304"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smtClean="0">
                <a:ea typeface="ＭＳ Ｐゴシック" pitchFamily="50" charset="-128"/>
              </a:rPr>
              <a:t>IEEE 802.15.7a Higher Rate and Longer Range OCC TG</a:t>
            </a:r>
            <a:br>
              <a:rPr lang="en-US" altLang="ja-JP" b="1" dirty="0" smtClean="0">
                <a:ea typeface="ＭＳ Ｐゴシック" pitchFamily="50" charset="-128"/>
              </a:rPr>
            </a:br>
            <a:r>
              <a:rPr lang="en-US" altLang="ja-JP" b="1" dirty="0" smtClean="0">
                <a:ea typeface="ＭＳ Ｐゴシック" pitchFamily="50" charset="-128"/>
              </a:rPr>
              <a:t/>
            </a:r>
            <a:br>
              <a:rPr lang="en-US" altLang="ja-JP" b="1" dirty="0" smtClean="0">
                <a:ea typeface="ＭＳ Ｐゴシック" pitchFamily="50" charset="-128"/>
              </a:rPr>
            </a:br>
            <a:r>
              <a:rPr lang="en-US" altLang="ja-JP" dirty="0" smtClean="0">
                <a:ea typeface="ＭＳ Ｐゴシック" pitchFamily="50" charset="-128"/>
              </a:rPr>
              <a:t>Closing report</a:t>
            </a:r>
            <a:br>
              <a:rPr lang="en-US" altLang="ja-JP" dirty="0" smtClean="0">
                <a:ea typeface="ＭＳ Ｐゴシック" pitchFamily="50" charset="-128"/>
              </a:rPr>
            </a:b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 </a:t>
            </a:r>
            <a:br>
              <a:rPr lang="en-US" altLang="ja-JP" dirty="0" smtClean="0">
                <a:ea typeface="ＭＳ Ｐゴシック" pitchFamily="50" charset="-128"/>
              </a:rPr>
            </a:br>
            <a:r>
              <a:rPr lang="en-US" altLang="ja-JP" dirty="0" smtClean="0">
                <a:ea typeface="ＭＳ Ｐゴシック" pitchFamily="50" charset="-128"/>
              </a:rPr>
              <a:t>November 12, 2020</a:t>
            </a:r>
            <a:endParaRPr lang="ja-JP" altLang="ja-JP" dirty="0"/>
          </a:p>
        </p:txBody>
      </p:sp>
    </p:spTree>
    <p:extLst>
      <p:ext uri="{BB962C8B-B14F-4D97-AF65-F5344CB8AC3E}">
        <p14:creationId xmlns:p14="http://schemas.microsoft.com/office/powerpoint/2010/main" val="35074183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a:t>
            </a:r>
            <a:r>
              <a:rPr lang="en-US" sz="4000" dirty="0" smtClean="0">
                <a:latin typeface="Times New Roman" panose="02020603050405020304" pitchFamily="18" charset="0"/>
                <a:cs typeface="Times New Roman" panose="02020603050405020304" pitchFamily="18" charset="0"/>
              </a:rPr>
              <a:t>of </a:t>
            </a:r>
            <a:r>
              <a:rPr lang="en-US" sz="4000" dirty="0">
                <a:latin typeface="Times New Roman" panose="02020603050405020304" pitchFamily="18" charset="0"/>
                <a:cs typeface="Times New Roman" panose="02020603050405020304" pitchFamily="18" charset="0"/>
              </a:rPr>
              <a:t>the meeting</a:t>
            </a:r>
          </a:p>
        </p:txBody>
      </p:sp>
      <p:sp>
        <p:nvSpPr>
          <p:cNvPr id="7" name="Rectangle 3"/>
          <p:cNvSpPr>
            <a:spLocks noGrp="1" noChangeArrowheads="1"/>
          </p:cNvSpPr>
          <p:nvPr>
            <p:ph idx="1"/>
          </p:nvPr>
        </p:nvSpPr>
        <p:spPr>
          <a:xfrm>
            <a:off x="251520" y="1406136"/>
            <a:ext cx="8640960" cy="4539208"/>
          </a:xfrm>
          <a:ln/>
        </p:spPr>
        <p:txBody>
          <a:bodyPr>
            <a:normAutofit fontScale="85000" lnSpcReduction="10000"/>
          </a:bodyPr>
          <a:lstStyle/>
          <a:p>
            <a:pPr algn="just"/>
            <a:r>
              <a:rPr lang="en-US" altLang="ja-JP" sz="2800" dirty="0">
                <a:latin typeface="Times New Roman" panose="02020603050405020304" pitchFamily="18" charset="0"/>
                <a:cs typeface="Times New Roman" panose="02020603050405020304" pitchFamily="18" charset="0"/>
              </a:rPr>
              <a:t>3</a:t>
            </a:r>
            <a:r>
              <a:rPr lang="en-US" altLang="ja-JP" sz="2800" dirty="0" smtClean="0">
                <a:latin typeface="Times New Roman" panose="02020603050405020304" pitchFamily="18" charset="0"/>
                <a:cs typeface="Times New Roman" panose="02020603050405020304" pitchFamily="18" charset="0"/>
              </a:rPr>
              <a:t> </a:t>
            </a:r>
            <a:r>
              <a:rPr lang="en-US" altLang="ja-JP" sz="2800" dirty="0">
                <a:latin typeface="Times New Roman" panose="02020603050405020304" pitchFamily="18" charset="0"/>
                <a:cs typeface="Times New Roman" panose="02020603050405020304" pitchFamily="18" charset="0"/>
              </a:rPr>
              <a:t>Sessions </a:t>
            </a:r>
            <a:r>
              <a:rPr lang="en-US" altLang="ja-JP" sz="2800" dirty="0" smtClean="0">
                <a:latin typeface="Times New Roman" panose="02020603050405020304" pitchFamily="18" charset="0"/>
                <a:cs typeface="Times New Roman" panose="02020603050405020304" pitchFamily="18" charset="0"/>
              </a:rPr>
              <a:t>(Mon., Tue., </a:t>
            </a:r>
            <a:r>
              <a:rPr lang="en-US" altLang="ja-JP" sz="2800" dirty="0">
                <a:latin typeface="Times New Roman" panose="02020603050405020304" pitchFamily="18" charset="0"/>
                <a:cs typeface="Times New Roman" panose="02020603050405020304" pitchFamily="18" charset="0"/>
              </a:rPr>
              <a:t>and </a:t>
            </a:r>
            <a:r>
              <a:rPr lang="en-US" altLang="ja-JP" sz="2800" dirty="0" smtClean="0">
                <a:latin typeface="Times New Roman" panose="02020603050405020304" pitchFamily="18" charset="0"/>
                <a:cs typeface="Times New Roman" panose="02020603050405020304" pitchFamily="18" charset="0"/>
              </a:rPr>
              <a:t>Wed.)</a:t>
            </a:r>
            <a:endParaRPr lang="en-US" altLang="ja-JP" sz="2800" dirty="0">
              <a:latin typeface="Times New Roman" panose="02020603050405020304" pitchFamily="18" charset="0"/>
              <a:cs typeface="Times New Roman" panose="02020603050405020304" pitchFamily="18" charset="0"/>
            </a:endParaRPr>
          </a:p>
          <a:p>
            <a:pPr algn="just"/>
            <a:r>
              <a:rPr lang="en-US" altLang="ja-JP" sz="2800" dirty="0" smtClean="0">
                <a:latin typeface="Times New Roman" panose="02020603050405020304" pitchFamily="18" charset="0"/>
                <a:cs typeface="Times New Roman" panose="02020603050405020304" pitchFamily="18" charset="0"/>
              </a:rPr>
              <a:t>Presentation on Call for Applications</a:t>
            </a:r>
          </a:p>
          <a:p>
            <a:pPr algn="just"/>
            <a:endParaRPr lang="en-US" altLang="ja-JP" sz="2800" dirty="0">
              <a:latin typeface="Times New Roman" panose="02020603050405020304" pitchFamily="18" charset="0"/>
              <a:cs typeface="Times New Roman" panose="02020603050405020304" pitchFamily="18" charset="0"/>
            </a:endParaRPr>
          </a:p>
          <a:p>
            <a:pPr algn="just"/>
            <a:r>
              <a:rPr lang="en-US" altLang="ja-JP" sz="2800" dirty="0" smtClean="0">
                <a:latin typeface="Times New Roman" panose="02020603050405020304" pitchFamily="18" charset="0"/>
                <a:cs typeface="Times New Roman" panose="02020603050405020304" pitchFamily="18" charset="0"/>
              </a:rPr>
              <a:t>1</a:t>
            </a:r>
            <a:r>
              <a:rPr lang="en-US" altLang="ja-JP" sz="2800" baseline="30000" dirty="0" smtClean="0">
                <a:latin typeface="Times New Roman" panose="02020603050405020304" pitchFamily="18" charset="0"/>
                <a:cs typeface="Times New Roman" panose="02020603050405020304" pitchFamily="18" charset="0"/>
              </a:rPr>
              <a:t>st</a:t>
            </a:r>
            <a:r>
              <a:rPr lang="en-US" altLang="ja-JP" sz="2800" dirty="0" smtClean="0">
                <a:latin typeface="Times New Roman" panose="02020603050405020304" pitchFamily="18" charset="0"/>
                <a:cs typeface="Times New Roman" panose="02020603050405020304" pitchFamily="18" charset="0"/>
              </a:rPr>
              <a:t> Session (Monday 6pm):</a:t>
            </a:r>
          </a:p>
          <a:p>
            <a:pPr lvl="1" algn="just"/>
            <a:r>
              <a:rPr lang="en-US" altLang="ja-JP" sz="2400" dirty="0" smtClean="0">
                <a:latin typeface="Times New Roman" panose="02020603050405020304" pitchFamily="18" charset="0"/>
                <a:cs typeface="Times New Roman" panose="02020603050405020304" pitchFamily="18" charset="0"/>
              </a:rPr>
              <a:t>Call for Contributions</a:t>
            </a:r>
          </a:p>
          <a:p>
            <a:pPr lvl="1" algn="just"/>
            <a:r>
              <a:rPr lang="en-US" altLang="ja-JP" sz="2400" dirty="0" smtClean="0">
                <a:latin typeface="Times New Roman" panose="02020603050405020304" pitchFamily="18" charset="0"/>
                <a:cs typeface="Times New Roman" panose="02020603050405020304" pitchFamily="18" charset="0"/>
              </a:rPr>
              <a:t>Presentations (5 contributions)</a:t>
            </a:r>
          </a:p>
          <a:p>
            <a:pPr lvl="2" algn="just"/>
            <a:r>
              <a:rPr lang="en-US" altLang="ja-JP" sz="2000" dirty="0">
                <a:latin typeface="Times New Roman" panose="02020603050405020304" pitchFamily="18" charset="0"/>
                <a:cs typeface="Times New Roman" panose="02020603050405020304" pitchFamily="18" charset="0"/>
              </a:rPr>
              <a:t>The rolling shutter effect in the image sensor by changing frequencies from the transmitter (333-00</a:t>
            </a:r>
            <a:r>
              <a:rPr lang="en-US" altLang="ja-JP" sz="2000" dirty="0" smtClean="0">
                <a:latin typeface="Times New Roman" panose="02020603050405020304" pitchFamily="18" charset="0"/>
                <a:cs typeface="Times New Roman" panose="02020603050405020304" pitchFamily="18" charset="0"/>
              </a:rPr>
              <a:t>)</a:t>
            </a:r>
          </a:p>
          <a:p>
            <a:pPr lvl="2" algn="just"/>
            <a:r>
              <a:rPr lang="en-US" altLang="ja-JP" sz="2000" dirty="0">
                <a:latin typeface="Times New Roman" panose="02020603050405020304" pitchFamily="18" charset="0"/>
                <a:cs typeface="Times New Roman" panose="02020603050405020304" pitchFamily="18" charset="0"/>
              </a:rPr>
              <a:t>PHY Mode </a:t>
            </a:r>
            <a:r>
              <a:rPr lang="en-US" altLang="ja-JP" sz="2000" dirty="0" smtClean="0">
                <a:latin typeface="Times New Roman" panose="02020603050405020304" pitchFamily="18" charset="0"/>
                <a:cs typeface="Times New Roman" panose="02020603050405020304" pitchFamily="18" charset="0"/>
              </a:rPr>
              <a:t>Categorization for </a:t>
            </a:r>
            <a:r>
              <a:rPr lang="en-US" altLang="ja-JP" sz="2000" dirty="0">
                <a:latin typeface="Times New Roman" panose="02020603050405020304" pitchFamily="18" charset="0"/>
                <a:cs typeface="Times New Roman" panose="02020603050405020304" pitchFamily="18" charset="0"/>
              </a:rPr>
              <a:t>IEEE802.15.7a High Data Rate OCC TG (320-02</a:t>
            </a:r>
            <a:r>
              <a:rPr lang="en-US" altLang="ja-JP" sz="2000" dirty="0" smtClean="0">
                <a:latin typeface="Times New Roman" panose="02020603050405020304" pitchFamily="18" charset="0"/>
                <a:cs typeface="Times New Roman" panose="02020603050405020304" pitchFamily="18" charset="0"/>
              </a:rPr>
              <a:t>)</a:t>
            </a:r>
          </a:p>
          <a:p>
            <a:pPr lvl="2" algn="just"/>
            <a:r>
              <a:rPr lang="en-US" altLang="ja-JP" sz="2000" dirty="0">
                <a:latin typeface="Times New Roman" panose="02020603050405020304" pitchFamily="18" charset="0"/>
                <a:cs typeface="Times New Roman" panose="02020603050405020304" pitchFamily="18" charset="0"/>
              </a:rPr>
              <a:t>MIMO-COOK scheme based enhancing performance of OCC system (331-00</a:t>
            </a:r>
            <a:r>
              <a:rPr lang="en-US" altLang="ja-JP" sz="2000" dirty="0" smtClean="0">
                <a:latin typeface="Times New Roman" panose="02020603050405020304" pitchFamily="18" charset="0"/>
                <a:cs typeface="Times New Roman" panose="02020603050405020304" pitchFamily="18" charset="0"/>
              </a:rPr>
              <a:t>)</a:t>
            </a:r>
          </a:p>
          <a:p>
            <a:pPr lvl="2" algn="just"/>
            <a:r>
              <a:rPr lang="en-US" altLang="ja-JP" sz="2000" dirty="0">
                <a:latin typeface="Times New Roman" panose="02020603050405020304" pitchFamily="18" charset="0"/>
                <a:cs typeface="Times New Roman" panose="02020603050405020304" pitchFamily="18" charset="0"/>
              </a:rPr>
              <a:t>Optical camera communication based temperature and humidity monitoring system (334-00</a:t>
            </a:r>
            <a:r>
              <a:rPr lang="en-US" altLang="ja-JP" sz="2000" dirty="0" smtClean="0">
                <a:latin typeface="Times New Roman" panose="02020603050405020304" pitchFamily="18" charset="0"/>
                <a:cs typeface="Times New Roman" panose="02020603050405020304" pitchFamily="18" charset="0"/>
              </a:rPr>
              <a:t>)</a:t>
            </a:r>
          </a:p>
          <a:p>
            <a:pPr lvl="2" algn="just"/>
            <a:r>
              <a:rPr lang="en-US" altLang="ja-JP" sz="2000" dirty="0" err="1">
                <a:latin typeface="Times New Roman" panose="02020603050405020304" pitchFamily="18" charset="0"/>
                <a:cs typeface="Times New Roman" panose="02020603050405020304" pitchFamily="18" charset="0"/>
              </a:rPr>
              <a:t>Realtime</a:t>
            </a:r>
            <a:r>
              <a:rPr lang="en-US" altLang="ja-JP" sz="2000" dirty="0">
                <a:latin typeface="Times New Roman" panose="02020603050405020304" pitchFamily="18" charset="0"/>
                <a:cs typeface="Times New Roman" panose="02020603050405020304" pitchFamily="18" charset="0"/>
              </a:rPr>
              <a:t> data collection using OCC devices for eHealth applications (332-00)</a:t>
            </a:r>
          </a:p>
          <a:p>
            <a:pPr algn="just"/>
            <a:endParaRPr lang="en-US" altLang="ja-JP"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89410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a:t>
            </a:r>
            <a:r>
              <a:rPr lang="en-US" sz="4000" dirty="0" smtClean="0">
                <a:latin typeface="Times New Roman" panose="02020603050405020304" pitchFamily="18" charset="0"/>
                <a:cs typeface="Times New Roman" panose="02020603050405020304" pitchFamily="18" charset="0"/>
              </a:rPr>
              <a:t>of </a:t>
            </a:r>
            <a:r>
              <a:rPr lang="en-US" sz="4000" dirty="0">
                <a:latin typeface="Times New Roman" panose="02020603050405020304" pitchFamily="18" charset="0"/>
                <a:cs typeface="Times New Roman" panose="02020603050405020304" pitchFamily="18" charset="0"/>
              </a:rPr>
              <a:t>the meeting</a:t>
            </a:r>
          </a:p>
        </p:txBody>
      </p:sp>
      <p:sp>
        <p:nvSpPr>
          <p:cNvPr id="7" name="Rectangle 3"/>
          <p:cNvSpPr>
            <a:spLocks noGrp="1" noChangeArrowheads="1"/>
          </p:cNvSpPr>
          <p:nvPr>
            <p:ph idx="1"/>
          </p:nvPr>
        </p:nvSpPr>
        <p:spPr>
          <a:xfrm>
            <a:off x="251520" y="1406136"/>
            <a:ext cx="8640960" cy="4539208"/>
          </a:xfrm>
          <a:ln/>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2</a:t>
            </a:r>
            <a:r>
              <a:rPr lang="en-US" altLang="ja-JP" sz="2800" baseline="30000" dirty="0">
                <a:latin typeface="Times New Roman" panose="02020603050405020304" pitchFamily="18" charset="0"/>
                <a:cs typeface="Times New Roman" panose="02020603050405020304" pitchFamily="18" charset="0"/>
              </a:rPr>
              <a:t>nd</a:t>
            </a:r>
            <a:r>
              <a:rPr lang="en-US" altLang="ja-JP" sz="2800" dirty="0">
                <a:latin typeface="Times New Roman" panose="02020603050405020304" pitchFamily="18" charset="0"/>
                <a:cs typeface="Times New Roman" panose="02020603050405020304" pitchFamily="18" charset="0"/>
              </a:rPr>
              <a:t> </a:t>
            </a:r>
            <a:r>
              <a:rPr lang="en-US" altLang="ja-JP" sz="2800" dirty="0" smtClean="0">
                <a:latin typeface="Times New Roman" panose="02020603050405020304" pitchFamily="18" charset="0"/>
                <a:cs typeface="Times New Roman" panose="02020603050405020304" pitchFamily="18" charset="0"/>
              </a:rPr>
              <a:t>Session (Tuesday </a:t>
            </a:r>
            <a:r>
              <a:rPr lang="en-US" altLang="ja-JP" sz="2800" dirty="0">
                <a:latin typeface="Times New Roman" panose="02020603050405020304" pitchFamily="18" charset="0"/>
                <a:cs typeface="Times New Roman" panose="02020603050405020304" pitchFamily="18" charset="0"/>
              </a:rPr>
              <a:t>6pm</a:t>
            </a:r>
            <a:r>
              <a:rPr lang="en-US" altLang="ja-JP" sz="2800" dirty="0" smtClean="0">
                <a:latin typeface="Times New Roman" panose="02020603050405020304" pitchFamily="18" charset="0"/>
                <a:cs typeface="Times New Roman" panose="02020603050405020304" pitchFamily="18" charset="0"/>
              </a:rPr>
              <a:t>):</a:t>
            </a:r>
            <a:endParaRPr lang="en-US" altLang="ja-JP" sz="2800" dirty="0">
              <a:latin typeface="Times New Roman" panose="02020603050405020304" pitchFamily="18" charset="0"/>
              <a:cs typeface="Times New Roman" panose="02020603050405020304" pitchFamily="18" charset="0"/>
            </a:endParaRPr>
          </a:p>
          <a:p>
            <a:pPr lvl="1" algn="just"/>
            <a:r>
              <a:rPr lang="en-US" altLang="ja-JP" sz="2400" dirty="0" smtClean="0">
                <a:latin typeface="Times New Roman" panose="02020603050405020304" pitchFamily="18" charset="0"/>
                <a:cs typeface="Times New Roman" panose="02020603050405020304" pitchFamily="18" charset="0"/>
              </a:rPr>
              <a:t>Presentations (5 </a:t>
            </a:r>
            <a:r>
              <a:rPr lang="en-US" altLang="ja-JP" sz="2400" dirty="0">
                <a:latin typeface="Times New Roman" panose="02020603050405020304" pitchFamily="18" charset="0"/>
                <a:cs typeface="Times New Roman" panose="02020603050405020304" pitchFamily="18" charset="0"/>
              </a:rPr>
              <a:t>contributions)</a:t>
            </a:r>
          </a:p>
          <a:p>
            <a:pPr lvl="2" algn="just"/>
            <a:r>
              <a:rPr lang="en-US" altLang="ja-JP" sz="2000" dirty="0">
                <a:latin typeface="Times New Roman" panose="02020603050405020304" pitchFamily="18" charset="0"/>
                <a:cs typeface="Times New Roman" panose="02020603050405020304" pitchFamily="18" charset="0"/>
              </a:rPr>
              <a:t> Potential of OCC for high speed V2V system (344-00</a:t>
            </a:r>
            <a:r>
              <a:rPr lang="en-US" altLang="ja-JP" sz="2000" dirty="0" smtClean="0">
                <a:latin typeface="Times New Roman" panose="02020603050405020304" pitchFamily="18" charset="0"/>
                <a:cs typeface="Times New Roman" panose="02020603050405020304" pitchFamily="18" charset="0"/>
              </a:rPr>
              <a:t>)</a:t>
            </a:r>
          </a:p>
          <a:p>
            <a:pPr lvl="2" algn="just"/>
            <a:r>
              <a:rPr lang="en-US" altLang="ja-JP" sz="2000" dirty="0">
                <a:latin typeface="Times New Roman" panose="02020603050405020304" pitchFamily="18" charset="0"/>
                <a:cs typeface="Times New Roman" panose="02020603050405020304" pitchFamily="18" charset="0"/>
              </a:rPr>
              <a:t> Requirements and challenges regarding OCC-based vehicular data transmission (346-00</a:t>
            </a:r>
            <a:r>
              <a:rPr lang="en-US" altLang="ja-JP" sz="2000" dirty="0" smtClean="0">
                <a:latin typeface="Times New Roman" panose="02020603050405020304" pitchFamily="18" charset="0"/>
                <a:cs typeface="Times New Roman" panose="02020603050405020304" pitchFamily="18" charset="0"/>
              </a:rPr>
              <a:t>)</a:t>
            </a:r>
          </a:p>
          <a:p>
            <a:pPr lvl="2" algn="just"/>
            <a:r>
              <a:rPr lang="en-US" altLang="ja-JP" sz="2000" dirty="0">
                <a:latin typeface="Times New Roman" panose="02020603050405020304" pitchFamily="18" charset="0"/>
                <a:cs typeface="Times New Roman" panose="02020603050405020304" pitchFamily="18" charset="0"/>
              </a:rPr>
              <a:t>Potential of Neural Network for Optical Camera Communication system (345-00</a:t>
            </a:r>
            <a:r>
              <a:rPr lang="en-US" altLang="ja-JP" sz="2000" dirty="0" smtClean="0">
                <a:latin typeface="Times New Roman" panose="02020603050405020304" pitchFamily="18" charset="0"/>
                <a:cs typeface="Times New Roman" panose="02020603050405020304" pitchFamily="18" charset="0"/>
              </a:rPr>
              <a:t>)</a:t>
            </a:r>
          </a:p>
          <a:p>
            <a:pPr lvl="2" algn="just"/>
            <a:r>
              <a:rPr lang="en-US" altLang="ja-JP" sz="2000" dirty="0">
                <a:latin typeface="Times New Roman" panose="02020603050405020304" pitchFamily="18" charset="0"/>
                <a:cs typeface="Times New Roman" panose="02020603050405020304" pitchFamily="18" charset="0"/>
              </a:rPr>
              <a:t>New packet architecture for hybrid OCC-</a:t>
            </a:r>
            <a:r>
              <a:rPr lang="en-US" altLang="ja-JP" sz="2000" dirty="0" err="1">
                <a:latin typeface="Times New Roman" panose="02020603050405020304" pitchFamily="18" charset="0"/>
                <a:cs typeface="Times New Roman" panose="02020603050405020304" pitchFamily="18" charset="0"/>
              </a:rPr>
              <a:t>LiFi</a:t>
            </a:r>
            <a:r>
              <a:rPr lang="en-US" altLang="ja-JP" sz="2000" dirty="0">
                <a:latin typeface="Times New Roman" panose="02020603050405020304" pitchFamily="18" charset="0"/>
                <a:cs typeface="Times New Roman" panose="02020603050405020304" pitchFamily="18" charset="0"/>
              </a:rPr>
              <a:t> system for indoor communications (347-00</a:t>
            </a:r>
            <a:r>
              <a:rPr lang="en-US" altLang="ja-JP" sz="2000" dirty="0" smtClean="0">
                <a:latin typeface="Times New Roman" panose="02020603050405020304" pitchFamily="18" charset="0"/>
                <a:cs typeface="Times New Roman" panose="02020603050405020304" pitchFamily="18" charset="0"/>
              </a:rPr>
              <a:t>)</a:t>
            </a:r>
          </a:p>
          <a:p>
            <a:pPr lvl="2" algn="just"/>
            <a:r>
              <a:rPr lang="en-US" altLang="ja-JP" sz="2000" dirty="0">
                <a:latin typeface="Times New Roman" panose="02020603050405020304" pitchFamily="18" charset="0"/>
                <a:cs typeface="Times New Roman" panose="02020603050405020304" pitchFamily="18" charset="0"/>
              </a:rPr>
              <a:t>High Mobility V2X PHY Functional Requirements for High Data Rate OCC (335-01</a:t>
            </a:r>
            <a:r>
              <a:rPr lang="en-US" altLang="ja-JP" sz="2000" dirty="0" smtClean="0">
                <a:latin typeface="Times New Roman" panose="02020603050405020304" pitchFamily="18" charset="0"/>
                <a:cs typeface="Times New Roman" panose="02020603050405020304" pitchFamily="18" charset="0"/>
              </a:rPr>
              <a:t>)</a:t>
            </a: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12422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251520" y="1219200"/>
            <a:ext cx="8640960" cy="4953000"/>
          </a:xfrm>
          <a:ln/>
        </p:spPr>
        <p:txBody>
          <a:bodyPr>
            <a:normAutofit fontScale="85000" lnSpcReduction="20000"/>
          </a:bodyPr>
          <a:lstStyle/>
          <a:p>
            <a:pPr algn="just"/>
            <a:r>
              <a:rPr lang="en-US" altLang="ja-JP" sz="2800" dirty="0" smtClean="0">
                <a:latin typeface="Times New Roman" panose="02020603050405020304" pitchFamily="18" charset="0"/>
                <a:cs typeface="Times New Roman" panose="02020603050405020304" pitchFamily="18" charset="0"/>
              </a:rPr>
              <a:t>3</a:t>
            </a:r>
            <a:r>
              <a:rPr lang="en-US" altLang="ja-JP" sz="2800" baseline="30000" dirty="0" smtClean="0">
                <a:latin typeface="Times New Roman" panose="02020603050405020304" pitchFamily="18" charset="0"/>
                <a:cs typeface="Times New Roman" panose="02020603050405020304" pitchFamily="18" charset="0"/>
              </a:rPr>
              <a:t>rd</a:t>
            </a:r>
            <a:r>
              <a:rPr lang="en-US" altLang="ja-JP" sz="2800" dirty="0" smtClean="0">
                <a:latin typeface="Times New Roman" panose="02020603050405020304" pitchFamily="18" charset="0"/>
                <a:cs typeface="Times New Roman" panose="02020603050405020304" pitchFamily="18" charset="0"/>
              </a:rPr>
              <a:t> </a:t>
            </a:r>
            <a:r>
              <a:rPr lang="en-US" altLang="ja-JP" sz="2800" dirty="0">
                <a:latin typeface="Times New Roman" panose="02020603050405020304" pitchFamily="18" charset="0"/>
                <a:cs typeface="Times New Roman" panose="02020603050405020304" pitchFamily="18" charset="0"/>
              </a:rPr>
              <a:t>Session </a:t>
            </a:r>
            <a:r>
              <a:rPr lang="en-US" altLang="ja-JP" sz="2800" dirty="0" smtClean="0">
                <a:latin typeface="Times New Roman" panose="02020603050405020304" pitchFamily="18" charset="0"/>
                <a:cs typeface="Times New Roman" panose="02020603050405020304" pitchFamily="18" charset="0"/>
              </a:rPr>
              <a:t>(Wed. </a:t>
            </a:r>
            <a:r>
              <a:rPr lang="en-US" altLang="ja-JP" sz="2800" dirty="0">
                <a:latin typeface="Times New Roman" panose="02020603050405020304" pitchFamily="18" charset="0"/>
                <a:cs typeface="Times New Roman" panose="02020603050405020304" pitchFamily="18" charset="0"/>
              </a:rPr>
              <a:t>6pm): </a:t>
            </a:r>
          </a:p>
          <a:p>
            <a:pPr lvl="1" algn="just"/>
            <a:r>
              <a:rPr lang="en-US" altLang="ja-JP" sz="2400" dirty="0" smtClean="0">
                <a:latin typeface="Times New Roman" panose="02020603050405020304" pitchFamily="18" charset="0"/>
                <a:cs typeface="Times New Roman" panose="02020603050405020304" pitchFamily="18" charset="0"/>
              </a:rPr>
              <a:t>Presentations (4 </a:t>
            </a:r>
            <a:r>
              <a:rPr lang="en-US" altLang="ja-JP" sz="2400" dirty="0">
                <a:latin typeface="Times New Roman" panose="02020603050405020304" pitchFamily="18" charset="0"/>
                <a:cs typeface="Times New Roman" panose="02020603050405020304" pitchFamily="18" charset="0"/>
              </a:rPr>
              <a:t>contributions)</a:t>
            </a:r>
          </a:p>
          <a:p>
            <a:pPr lvl="2" algn="just"/>
            <a:r>
              <a:rPr lang="en-US" altLang="ja-JP" sz="2000" dirty="0" smtClean="0">
                <a:latin typeface="Times New Roman" panose="02020603050405020304" pitchFamily="18" charset="0"/>
                <a:cs typeface="Times New Roman" panose="02020603050405020304" pitchFamily="18" charset="0"/>
              </a:rPr>
              <a:t>Monitoring </a:t>
            </a:r>
            <a:r>
              <a:rPr lang="en-US" altLang="ja-JP" sz="2000" dirty="0">
                <a:latin typeface="Times New Roman" panose="02020603050405020304" pitchFamily="18" charset="0"/>
                <a:cs typeface="Times New Roman" panose="02020603050405020304" pitchFamily="18" charset="0"/>
              </a:rPr>
              <a:t>management for e-Health purposes using OCC Technique (355-00</a:t>
            </a:r>
            <a:r>
              <a:rPr lang="en-US" altLang="ja-JP" sz="2000" dirty="0" smtClean="0">
                <a:latin typeface="Times New Roman" panose="02020603050405020304" pitchFamily="18" charset="0"/>
                <a:cs typeface="Times New Roman" panose="02020603050405020304" pitchFamily="18" charset="0"/>
              </a:rPr>
              <a:t>).</a:t>
            </a:r>
          </a:p>
          <a:p>
            <a:pPr lvl="2" algn="just"/>
            <a:r>
              <a:rPr lang="en-US" altLang="ja-JP" sz="2000" dirty="0" smtClean="0">
                <a:latin typeface="Times New Roman" panose="02020603050405020304" pitchFamily="18" charset="0"/>
                <a:cs typeface="Times New Roman" panose="02020603050405020304" pitchFamily="18" charset="0"/>
              </a:rPr>
              <a:t>Vehicular </a:t>
            </a:r>
            <a:r>
              <a:rPr lang="en-US" altLang="ja-JP" sz="2000" dirty="0">
                <a:latin typeface="Times New Roman" panose="02020603050405020304" pitchFamily="18" charset="0"/>
                <a:cs typeface="Times New Roman" panose="02020603050405020304" pitchFamily="18" charset="0"/>
              </a:rPr>
              <a:t>localization scheme based on optical camera communication (OCC) using single camera (356-00</a:t>
            </a:r>
            <a:r>
              <a:rPr lang="en-US" altLang="ja-JP" sz="2000" dirty="0" smtClean="0">
                <a:latin typeface="Times New Roman" panose="02020603050405020304" pitchFamily="18" charset="0"/>
                <a:cs typeface="Times New Roman" panose="02020603050405020304" pitchFamily="18" charset="0"/>
              </a:rPr>
              <a:t>).</a:t>
            </a:r>
            <a:endParaRPr lang="en-US" altLang="ja-JP" sz="2000" dirty="0">
              <a:latin typeface="Times New Roman" panose="02020603050405020304" pitchFamily="18" charset="0"/>
              <a:cs typeface="Times New Roman" panose="02020603050405020304" pitchFamily="18" charset="0"/>
            </a:endParaRPr>
          </a:p>
          <a:p>
            <a:pPr lvl="2" algn="just"/>
            <a:r>
              <a:rPr lang="en-US" altLang="ja-JP" sz="2000" dirty="0">
                <a:latin typeface="Times New Roman" panose="02020603050405020304" pitchFamily="18" charset="0"/>
                <a:cs typeface="Times New Roman" panose="02020603050405020304" pitchFamily="18" charset="0"/>
              </a:rPr>
              <a:t>Promising Solution for vehicle communication using Optical Camera Communication (354-01</a:t>
            </a:r>
            <a:r>
              <a:rPr lang="en-US" altLang="ja-JP" sz="2000" dirty="0" smtClean="0">
                <a:latin typeface="Times New Roman" panose="02020603050405020304" pitchFamily="18" charset="0"/>
                <a:cs typeface="Times New Roman" panose="02020603050405020304" pitchFamily="18" charset="0"/>
              </a:rPr>
              <a:t>).</a:t>
            </a:r>
          </a:p>
          <a:p>
            <a:pPr lvl="2" algn="just"/>
            <a:r>
              <a:rPr lang="en-US" altLang="ja-JP" sz="2000" dirty="0">
                <a:latin typeface="Times New Roman" panose="02020603050405020304" pitchFamily="18" charset="0"/>
                <a:cs typeface="Times New Roman" panose="02020603050405020304" pitchFamily="18" charset="0"/>
              </a:rPr>
              <a:t>AI based channel estimation for vehicular optical camera communication (OCC) system (357-00</a:t>
            </a:r>
            <a:r>
              <a:rPr lang="en-US" altLang="ja-JP" sz="2000" dirty="0" smtClean="0">
                <a:latin typeface="Times New Roman" panose="02020603050405020304" pitchFamily="18" charset="0"/>
                <a:cs typeface="Times New Roman" panose="02020603050405020304" pitchFamily="18" charset="0"/>
              </a:rPr>
              <a:t>).</a:t>
            </a:r>
          </a:p>
          <a:p>
            <a:pPr lvl="1" algn="just"/>
            <a:r>
              <a:rPr lang="en-US" altLang="ja-JP" sz="2400" dirty="0" smtClean="0">
                <a:latin typeface="Times New Roman" panose="02020603050405020304" pitchFamily="18" charset="0"/>
                <a:cs typeface="Times New Roman" panose="02020603050405020304" pitchFamily="18" charset="0"/>
              </a:rPr>
              <a:t>Affirmation of new officers for IEEE 802.15.7a TG</a:t>
            </a:r>
          </a:p>
          <a:p>
            <a:pPr lvl="2" algn="just"/>
            <a:r>
              <a:rPr lang="en-US" altLang="ja-JP" sz="2000" dirty="0">
                <a:latin typeface="Times New Roman" panose="02020603050405020304" pitchFamily="18" charset="0"/>
                <a:cs typeface="Times New Roman" panose="02020603050405020304" pitchFamily="18" charset="0"/>
              </a:rPr>
              <a:t>Chairman: </a:t>
            </a:r>
            <a:r>
              <a:rPr lang="en-US" altLang="ja-JP" sz="2000" dirty="0" err="1">
                <a:latin typeface="Times New Roman" panose="02020603050405020304" pitchFamily="18" charset="0"/>
                <a:cs typeface="Times New Roman" panose="02020603050405020304" pitchFamily="18" charset="0"/>
              </a:rPr>
              <a:t>Yeong</a:t>
            </a:r>
            <a:r>
              <a:rPr lang="en-US" altLang="ja-JP" sz="2000" dirty="0">
                <a:latin typeface="Times New Roman" panose="02020603050405020304" pitchFamily="18" charset="0"/>
                <a:cs typeface="Times New Roman" panose="02020603050405020304" pitchFamily="18" charset="0"/>
              </a:rPr>
              <a:t> Min Jang (</a:t>
            </a:r>
            <a:r>
              <a:rPr lang="en-US" altLang="ja-JP" sz="2000" dirty="0" err="1">
                <a:latin typeface="Times New Roman" panose="02020603050405020304" pitchFamily="18" charset="0"/>
                <a:cs typeface="Times New Roman" panose="02020603050405020304" pitchFamily="18" charset="0"/>
              </a:rPr>
              <a:t>Kookmin</a:t>
            </a:r>
            <a:r>
              <a:rPr lang="en-US" altLang="ja-JP" sz="2000" dirty="0">
                <a:latin typeface="Times New Roman" panose="02020603050405020304" pitchFamily="18" charset="0"/>
                <a:cs typeface="Times New Roman" panose="02020603050405020304" pitchFamily="18" charset="0"/>
              </a:rPr>
              <a:t> University)</a:t>
            </a:r>
          </a:p>
          <a:p>
            <a:pPr lvl="2" algn="just"/>
            <a:r>
              <a:rPr lang="en-US" altLang="ja-JP" sz="2000" dirty="0">
                <a:latin typeface="Times New Roman" panose="02020603050405020304" pitchFamily="18" charset="0"/>
                <a:cs typeface="Times New Roman" panose="02020603050405020304" pitchFamily="18" charset="0"/>
              </a:rPr>
              <a:t>Vice Chairman: </a:t>
            </a:r>
            <a:r>
              <a:rPr lang="en-US" altLang="ja-JP" sz="2000" dirty="0" err="1">
                <a:latin typeface="Times New Roman" panose="02020603050405020304" pitchFamily="18" charset="0"/>
                <a:cs typeface="Times New Roman" panose="02020603050405020304" pitchFamily="18" charset="0"/>
              </a:rPr>
              <a:t>Sangsung</a:t>
            </a:r>
            <a:r>
              <a:rPr lang="en-US" altLang="ja-JP" sz="2000" dirty="0">
                <a:latin typeface="Times New Roman" panose="02020603050405020304" pitchFamily="18" charset="0"/>
                <a:cs typeface="Times New Roman" panose="02020603050405020304" pitchFamily="18" charset="0"/>
              </a:rPr>
              <a:t> Choi</a:t>
            </a:r>
          </a:p>
          <a:p>
            <a:pPr lvl="2" algn="just"/>
            <a:r>
              <a:rPr lang="en-US" altLang="ja-JP" sz="2000" dirty="0">
                <a:latin typeface="Times New Roman" panose="02020603050405020304" pitchFamily="18" charset="0"/>
                <a:cs typeface="Times New Roman" panose="02020603050405020304" pitchFamily="18" charset="0"/>
              </a:rPr>
              <a:t>Chief Technical Editor:  TBD</a:t>
            </a:r>
          </a:p>
          <a:p>
            <a:pPr lvl="2" algn="just"/>
            <a:r>
              <a:rPr lang="en-US" altLang="ja-JP" sz="2000" dirty="0">
                <a:latin typeface="Times New Roman" panose="02020603050405020304" pitchFamily="18" charset="0"/>
                <a:cs typeface="Times New Roman" panose="02020603050405020304" pitchFamily="18" charset="0"/>
              </a:rPr>
              <a:t>Technical Editor: TBD</a:t>
            </a:r>
          </a:p>
          <a:p>
            <a:pPr lvl="2" algn="just"/>
            <a:r>
              <a:rPr lang="en-US" altLang="ja-JP" sz="2000" dirty="0">
                <a:latin typeface="Times New Roman" panose="02020603050405020304" pitchFamily="18" charset="0"/>
                <a:cs typeface="Times New Roman" panose="02020603050405020304" pitchFamily="18" charset="0"/>
              </a:rPr>
              <a:t>Secretaries: </a:t>
            </a:r>
            <a:r>
              <a:rPr lang="en-US" altLang="ja-JP" sz="2000" dirty="0" err="1">
                <a:latin typeface="Times New Roman" panose="02020603050405020304" pitchFamily="18" charset="0"/>
                <a:cs typeface="Times New Roman" panose="02020603050405020304" pitchFamily="18" charset="0"/>
              </a:rPr>
              <a:t>Vinayagam</a:t>
            </a:r>
            <a:r>
              <a:rPr lang="en-US" altLang="ja-JP" sz="2000" dirty="0">
                <a:latin typeface="Times New Roman" panose="02020603050405020304" pitchFamily="18" charset="0"/>
                <a:cs typeface="Times New Roman" panose="02020603050405020304" pitchFamily="18" charset="0"/>
              </a:rPr>
              <a:t> </a:t>
            </a:r>
            <a:r>
              <a:rPr lang="en-US" altLang="ja-JP" sz="2000" dirty="0" err="1">
                <a:latin typeface="Times New Roman" panose="02020603050405020304" pitchFamily="18" charset="0"/>
                <a:cs typeface="Times New Roman" panose="02020603050405020304" pitchFamily="18" charset="0"/>
              </a:rPr>
              <a:t>Mariappan</a:t>
            </a:r>
            <a:r>
              <a:rPr lang="en-US" altLang="ja-JP" sz="2000" dirty="0">
                <a:latin typeface="Times New Roman" panose="02020603050405020304" pitchFamily="18" charset="0"/>
                <a:cs typeface="Times New Roman" panose="02020603050405020304" pitchFamily="18" charset="0"/>
              </a:rPr>
              <a:t>, TBD</a:t>
            </a:r>
          </a:p>
          <a:p>
            <a:pPr lvl="1" algn="just"/>
            <a:r>
              <a:rPr lang="en-US" altLang="ja-JP" sz="2400" dirty="0" smtClean="0">
                <a:latin typeface="Times New Roman" panose="02020603050405020304" pitchFamily="18" charset="0"/>
                <a:cs typeface="Times New Roman" panose="02020603050405020304" pitchFamily="18" charset="0"/>
              </a:rPr>
              <a:t>Updating 15.7a </a:t>
            </a:r>
            <a:r>
              <a:rPr lang="en-US" altLang="ja-JP" sz="2400" dirty="0">
                <a:latin typeface="Times New Roman" panose="02020603050405020304" pitchFamily="18" charset="0"/>
                <a:cs typeface="Times New Roman" panose="02020603050405020304" pitchFamily="18" charset="0"/>
              </a:rPr>
              <a:t>Web Page </a:t>
            </a:r>
            <a:r>
              <a:rPr lang="en-US" altLang="ja-JP" sz="2400" dirty="0" smtClean="0">
                <a:latin typeface="Times New Roman" panose="02020603050405020304" pitchFamily="18" charset="0"/>
                <a:cs typeface="Times New Roman" panose="02020603050405020304" pitchFamily="18" charset="0"/>
              </a:rPr>
              <a:t>(https</a:t>
            </a:r>
            <a:r>
              <a:rPr lang="en-US" altLang="ja-JP" sz="2400" dirty="0">
                <a:latin typeface="Times New Roman" panose="02020603050405020304" pitchFamily="18" charset="0"/>
                <a:cs typeface="Times New Roman" panose="02020603050405020304" pitchFamily="18" charset="0"/>
              </a:rPr>
              <a:t>://</a:t>
            </a:r>
            <a:r>
              <a:rPr lang="en-US" altLang="ja-JP" sz="2400" dirty="0" smtClean="0">
                <a:latin typeface="Times New Roman" panose="02020603050405020304" pitchFamily="18" charset="0"/>
                <a:cs typeface="Times New Roman" panose="02020603050405020304" pitchFamily="18" charset="0"/>
              </a:rPr>
              <a:t>www.ieee802.org/15/pub/TG7a.html)</a:t>
            </a:r>
          </a:p>
          <a:p>
            <a:pPr lvl="1" algn="just"/>
            <a:r>
              <a:rPr lang="en-US" altLang="ja-JP" sz="2400" dirty="0" smtClean="0">
                <a:latin typeface="Times New Roman" panose="02020603050405020304" pitchFamily="18" charset="0"/>
                <a:cs typeface="Times New Roman" panose="02020603050405020304" pitchFamily="18" charset="0"/>
              </a:rPr>
              <a:t>Plan </a:t>
            </a:r>
            <a:r>
              <a:rPr lang="en-US" altLang="ja-JP" sz="2400" dirty="0">
                <a:latin typeface="Times New Roman" panose="02020603050405020304" pitchFamily="18" charset="0"/>
                <a:cs typeface="Times New Roman" panose="02020603050405020304" pitchFamily="18" charset="0"/>
              </a:rPr>
              <a:t>for </a:t>
            </a:r>
            <a:r>
              <a:rPr lang="en-US" altLang="ja-JP" sz="2400" dirty="0" smtClean="0">
                <a:latin typeface="Times New Roman" panose="02020603050405020304" pitchFamily="18" charset="0"/>
                <a:cs typeface="Times New Roman" panose="02020603050405020304" pitchFamily="18" charset="0"/>
              </a:rPr>
              <a:t>January meeting</a:t>
            </a:r>
            <a:endParaRPr lang="en-US" altLang="ja-JP"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96785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ja-JP" sz="4000" dirty="0">
                <a:latin typeface="Times New Roman" panose="02020603050405020304" pitchFamily="18" charset="0"/>
                <a:cs typeface="Times New Roman" panose="02020603050405020304" pitchFamily="18" charset="0"/>
              </a:rPr>
              <a:t>Plan for </a:t>
            </a:r>
            <a:r>
              <a:rPr lang="en-US" altLang="ja-JP" sz="4000" dirty="0" smtClean="0">
                <a:latin typeface="Times New Roman" panose="02020603050405020304" pitchFamily="18" charset="0"/>
                <a:cs typeface="Times New Roman" panose="02020603050405020304" pitchFamily="18" charset="0"/>
              </a:rPr>
              <a:t>January </a:t>
            </a:r>
            <a:r>
              <a:rPr lang="en-US" altLang="ja-JP" sz="4000" dirty="0">
                <a:latin typeface="Times New Roman" panose="02020603050405020304" pitchFamily="18" charset="0"/>
                <a:cs typeface="Times New Roman" panose="02020603050405020304" pitchFamily="18" charset="0"/>
              </a:rPr>
              <a:t>Meeting</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251520" y="1406136"/>
            <a:ext cx="8640960" cy="4539208"/>
          </a:xfrm>
          <a:ln/>
        </p:spPr>
        <p:txBody>
          <a:bodyPr>
            <a:normAutofit/>
          </a:bodyPr>
          <a:lstStyle/>
          <a:p>
            <a:pPr algn="just">
              <a:lnSpc>
                <a:spcPct val="80000"/>
              </a:lnSpc>
            </a:pPr>
            <a:r>
              <a:rPr lang="en-US" altLang="ja-JP" sz="2800" dirty="0">
                <a:latin typeface="Times New Roman" panose="02020603050405020304" pitchFamily="18" charset="0"/>
                <a:ea typeface="ＭＳ Ｐゴシック" pitchFamily="50" charset="-128"/>
                <a:cs typeface="Times New Roman" panose="02020603050405020304" pitchFamily="18" charset="0"/>
              </a:rPr>
              <a:t>3 slots </a:t>
            </a:r>
            <a:r>
              <a:rPr lang="en-US" altLang="ja-JP" sz="2800" dirty="0" smtClean="0">
                <a:latin typeface="Times New Roman" panose="02020603050405020304" pitchFamily="18" charset="0"/>
                <a:ea typeface="ＭＳ Ｐゴシック" pitchFamily="50" charset="-128"/>
                <a:cs typeface="Times New Roman" panose="02020603050405020304" pitchFamily="18" charset="0"/>
              </a:rPr>
              <a:t>(AM1 on Mon., Tue., and Wed.)</a:t>
            </a:r>
            <a:endParaRPr lang="en-US" altLang="ko-KR" sz="2800" dirty="0">
              <a:latin typeface="Times New Roman" panose="02020603050405020304" pitchFamily="18" charset="0"/>
              <a:ea typeface="굴림" pitchFamily="34" charset="-127"/>
              <a:cs typeface="Times New Roman" panose="02020603050405020304" pitchFamily="18" charset="0"/>
            </a:endParaRPr>
          </a:p>
          <a:p>
            <a:pPr algn="just"/>
            <a:r>
              <a:rPr lang="en-US" altLang="ja-JP" sz="2800" dirty="0" smtClean="0">
                <a:latin typeface="Times New Roman" panose="02020603050405020304" pitchFamily="18" charset="0"/>
                <a:cs typeface="Times New Roman" panose="02020603050405020304" pitchFamily="18" charset="0"/>
              </a:rPr>
              <a:t>Presentation on Call </a:t>
            </a:r>
            <a:r>
              <a:rPr lang="en-US" altLang="ja-JP" sz="2800" dirty="0">
                <a:latin typeface="Times New Roman" panose="02020603050405020304" pitchFamily="18" charset="0"/>
                <a:cs typeface="Times New Roman" panose="02020603050405020304" pitchFamily="18" charset="0"/>
              </a:rPr>
              <a:t>for Applications</a:t>
            </a:r>
          </a:p>
          <a:p>
            <a:pPr lvl="1" algn="just"/>
            <a:r>
              <a:rPr lang="en-US" altLang="ja-JP" sz="2400" dirty="0" smtClean="0">
                <a:latin typeface="Times New Roman" panose="02020603050405020304" pitchFamily="18" charset="0"/>
                <a:cs typeface="Times New Roman" panose="02020603050405020304" pitchFamily="18" charset="0"/>
              </a:rPr>
              <a:t>Extended deadline</a:t>
            </a:r>
            <a:r>
              <a:rPr lang="en-US" altLang="ja-JP" sz="2400" dirty="0">
                <a:latin typeface="Times New Roman" panose="02020603050405020304" pitchFamily="18" charset="0"/>
                <a:cs typeface="Times New Roman" panose="02020603050405020304" pitchFamily="18" charset="0"/>
              </a:rPr>
              <a:t>: </a:t>
            </a:r>
            <a:r>
              <a:rPr lang="en-US" altLang="ja-JP" sz="2400" dirty="0" smtClean="0">
                <a:latin typeface="Times New Roman" panose="02020603050405020304" pitchFamily="18" charset="0"/>
                <a:cs typeface="Times New Roman" panose="02020603050405020304" pitchFamily="18" charset="0"/>
              </a:rPr>
              <a:t>Jan. 6, 2021</a:t>
            </a:r>
            <a:endParaRPr lang="en-US" altLang="ja-JP" sz="2400" dirty="0">
              <a:latin typeface="Times New Roman" panose="02020603050405020304" pitchFamily="18" charset="0"/>
              <a:cs typeface="Times New Roman" panose="02020603050405020304" pitchFamily="18" charset="0"/>
            </a:endParaRPr>
          </a:p>
          <a:p>
            <a:pPr lvl="1"/>
            <a:r>
              <a:rPr lang="en-US" altLang="ja-JP" sz="2400" dirty="0">
                <a:latin typeface="Times New Roman" panose="02020603050405020304" pitchFamily="18" charset="0"/>
                <a:cs typeface="Times New Roman" panose="02020603050405020304" pitchFamily="18" charset="0"/>
              </a:rPr>
              <a:t>Upload the documents at https://mentor.ieee.org/802.15/documents</a:t>
            </a:r>
            <a:r>
              <a:rPr lang="en-US" altLang="ja-JP" sz="2400" dirty="0" smtClean="0">
                <a:latin typeface="Times New Roman" panose="02020603050405020304" pitchFamily="18" charset="0"/>
                <a:cs typeface="Times New Roman" panose="02020603050405020304" pitchFamily="18" charset="0"/>
              </a:rPr>
              <a:t> </a:t>
            </a:r>
            <a:r>
              <a:rPr lang="en-US" altLang="ja-JP" sz="2400" dirty="0">
                <a:latin typeface="Times New Roman" panose="02020603050405020304" pitchFamily="18" charset="0"/>
                <a:cs typeface="Times New Roman" panose="02020603050405020304" pitchFamily="18" charset="0"/>
              </a:rPr>
              <a:t>and </a:t>
            </a:r>
            <a:r>
              <a:rPr lang="en-US" altLang="ja-JP" sz="2400" dirty="0" smtClean="0">
                <a:latin typeface="Times New Roman" panose="02020603050405020304" pitchFamily="18" charset="0"/>
                <a:cs typeface="Times New Roman" panose="02020603050405020304" pitchFamily="18" charset="0"/>
              </a:rPr>
              <a:t>informing </a:t>
            </a:r>
            <a:r>
              <a:rPr lang="en-US" altLang="ja-JP" sz="2400" dirty="0">
                <a:latin typeface="Times New Roman" panose="02020603050405020304" pitchFamily="18" charset="0"/>
                <a:cs typeface="Times New Roman" panose="02020603050405020304" pitchFamily="18" charset="0"/>
              </a:rPr>
              <a:t>to the </a:t>
            </a:r>
            <a:r>
              <a:rPr lang="en-US" altLang="ja-JP" sz="2400" dirty="0" smtClean="0">
                <a:latin typeface="Times New Roman" panose="02020603050405020304" pitchFamily="18" charset="0"/>
                <a:cs typeface="Times New Roman" panose="02020603050405020304" pitchFamily="18" charset="0"/>
              </a:rPr>
              <a:t>Chairman</a:t>
            </a:r>
          </a:p>
        </p:txBody>
      </p:sp>
    </p:spTree>
    <p:extLst>
      <p:ext uri="{BB962C8B-B14F-4D97-AF65-F5344CB8AC3E}">
        <p14:creationId xmlns:p14="http://schemas.microsoft.com/office/powerpoint/2010/main" val="4620631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17389</TotalTime>
  <Words>381</Words>
  <Application>Microsoft Office PowerPoint</Application>
  <PresentationFormat>화면 슬라이드 쇼(4:3)</PresentationFormat>
  <Paragraphs>54</Paragraphs>
  <Slides>6</Slides>
  <Notes>0</Notes>
  <HiddenSlides>0</HiddenSlides>
  <MMClips>0</MMClips>
  <ScaleCrop>false</ScaleCrop>
  <HeadingPairs>
    <vt:vector size="6" baseType="variant">
      <vt:variant>
        <vt:lpstr>사용한 글꼴</vt:lpstr>
      </vt:variant>
      <vt:variant>
        <vt:i4>7</vt:i4>
      </vt:variant>
      <vt:variant>
        <vt:lpstr>테마</vt:lpstr>
      </vt:variant>
      <vt:variant>
        <vt:i4>1</vt:i4>
      </vt:variant>
      <vt:variant>
        <vt:lpstr>슬라이드 제목</vt:lpstr>
      </vt:variant>
      <vt:variant>
        <vt:i4>6</vt:i4>
      </vt:variant>
    </vt:vector>
  </HeadingPairs>
  <TitlesOfParts>
    <vt:vector size="14" baseType="lpstr">
      <vt:lpstr>ＭＳ Ｐゴシック</vt:lpstr>
      <vt:lpstr>宋体</vt:lpstr>
      <vt:lpstr>굴림</vt:lpstr>
      <vt:lpstr>맑은 고딕</vt:lpstr>
      <vt:lpstr>Arial</vt:lpstr>
      <vt:lpstr>Calibri</vt:lpstr>
      <vt:lpstr>Times New Roman</vt:lpstr>
      <vt:lpstr>Office Theme</vt:lpstr>
      <vt:lpstr>PowerPoint 프레젠테이션</vt:lpstr>
      <vt:lpstr>PowerPoint 프레젠테이션</vt:lpstr>
      <vt:lpstr>Accomplishment of the meeting</vt:lpstr>
      <vt:lpstr>Accomplishment of the meeting</vt:lpstr>
      <vt:lpstr>Accomplishment for the meeting</vt:lpstr>
      <vt:lpstr>Plan for January Meeting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jang</cp:lastModifiedBy>
  <cp:revision>705</cp:revision>
  <cp:lastPrinted>2017-05-07T15:48:38Z</cp:lastPrinted>
  <dcterms:created xsi:type="dcterms:W3CDTF">2010-05-15T17:50:32Z</dcterms:created>
  <dcterms:modified xsi:type="dcterms:W3CDTF">2020-11-12T13:23:01Z</dcterms:modified>
</cp:coreProperties>
</file>