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386" r:id="rId4"/>
    <p:sldId id="754" r:id="rId5"/>
    <p:sldId id="853" r:id="rId6"/>
    <p:sldId id="851" r:id="rId7"/>
    <p:sldId id="852" r:id="rId8"/>
    <p:sldId id="849" r:id="rId9"/>
    <p:sldId id="82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79056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1999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92335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-0367-01-0013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web/app#manageballo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2020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2020-11-12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5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November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November, 2-12</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377145429"/>
              </p:ext>
            </p:extLst>
          </p:nvPr>
        </p:nvGraphicFramePr>
        <p:xfrm>
          <a:off x="762000" y="1828800"/>
          <a:ext cx="3884616" cy="1502176"/>
        </p:xfrm>
        <a:graphic>
          <a:graphicData uri="http://schemas.openxmlformats.org/drawingml/2006/table">
            <a:tbl>
              <a:tblPr firstRow="1" bandRow="1">
                <a:tableStyleId>{21E4AEA4-8DFA-4A89-87EB-49C32662AFE0}</a:tableStyleId>
              </a:tblPr>
              <a:tblGrid>
                <a:gridCol w="647436">
                  <a:extLst>
                    <a:ext uri="{9D8B030D-6E8A-4147-A177-3AD203B41FA5}">
                      <a16:colId xmlns:a16="http://schemas.microsoft.com/office/drawing/2014/main" val="20000"/>
                    </a:ext>
                  </a:extLst>
                </a:gridCol>
                <a:gridCol w="647436">
                  <a:extLst>
                    <a:ext uri="{9D8B030D-6E8A-4147-A177-3AD203B41FA5}">
                      <a16:colId xmlns:a16="http://schemas.microsoft.com/office/drawing/2014/main" val="20001"/>
                    </a:ext>
                  </a:extLst>
                </a:gridCol>
                <a:gridCol w="647436">
                  <a:extLst>
                    <a:ext uri="{9D8B030D-6E8A-4147-A177-3AD203B41FA5}">
                      <a16:colId xmlns:a16="http://schemas.microsoft.com/office/drawing/2014/main" val="20002"/>
                    </a:ext>
                  </a:extLst>
                </a:gridCol>
                <a:gridCol w="647436">
                  <a:extLst>
                    <a:ext uri="{9D8B030D-6E8A-4147-A177-3AD203B41FA5}">
                      <a16:colId xmlns:a16="http://schemas.microsoft.com/office/drawing/2014/main" val="20003"/>
                    </a:ext>
                  </a:extLst>
                </a:gridCol>
                <a:gridCol w="647436">
                  <a:extLst>
                    <a:ext uri="{9D8B030D-6E8A-4147-A177-3AD203B41FA5}">
                      <a16:colId xmlns:a16="http://schemas.microsoft.com/office/drawing/2014/main" val="20004"/>
                    </a:ext>
                  </a:extLst>
                </a:gridCol>
                <a:gridCol w="647436">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smtClean="0"/>
                        <a:t>9-11</a:t>
                      </a:r>
                      <a:endParaRPr lang="en-US" sz="10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WG15 opening</a:t>
                      </a: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0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graphicFrame>
        <p:nvGraphicFramePr>
          <p:cNvPr id="6" name="Table 1"/>
          <p:cNvGraphicFramePr>
            <a:graphicFrameLocks noGrp="1"/>
          </p:cNvGraphicFramePr>
          <p:nvPr>
            <p:extLst>
              <p:ext uri="{D42A27DB-BD31-4B8C-83A1-F6EECF244321}">
                <p14:modId xmlns:p14="http://schemas.microsoft.com/office/powerpoint/2010/main" val="743495186"/>
              </p:ext>
            </p:extLst>
          </p:nvPr>
        </p:nvGraphicFramePr>
        <p:xfrm>
          <a:off x="4800600" y="1828800"/>
          <a:ext cx="3810000" cy="1502176"/>
        </p:xfrm>
        <a:graphic>
          <a:graphicData uri="http://schemas.openxmlformats.org/drawingml/2006/table">
            <a:tbl>
              <a:tblPr firstRow="1" bandRow="1">
                <a:tableStyleId>{21E4AEA4-8DFA-4A89-87EB-49C32662AFE0}</a:tableStyleId>
              </a:tblPr>
              <a:tblGrid>
                <a:gridCol w="635000">
                  <a:extLst>
                    <a:ext uri="{9D8B030D-6E8A-4147-A177-3AD203B41FA5}">
                      <a16:colId xmlns:a16="http://schemas.microsoft.com/office/drawing/2014/main" val="20000"/>
                    </a:ext>
                  </a:extLst>
                </a:gridCol>
                <a:gridCol w="635000">
                  <a:extLst>
                    <a:ext uri="{9D8B030D-6E8A-4147-A177-3AD203B41FA5}">
                      <a16:colId xmlns:a16="http://schemas.microsoft.com/office/drawing/2014/main" val="20001"/>
                    </a:ext>
                  </a:extLst>
                </a:gridCol>
                <a:gridCol w="635000">
                  <a:extLst>
                    <a:ext uri="{9D8B030D-6E8A-4147-A177-3AD203B41FA5}">
                      <a16:colId xmlns:a16="http://schemas.microsoft.com/office/drawing/2014/main" val="20002"/>
                    </a:ext>
                  </a:extLst>
                </a:gridCol>
                <a:gridCol w="635000">
                  <a:extLst>
                    <a:ext uri="{9D8B030D-6E8A-4147-A177-3AD203B41FA5}">
                      <a16:colId xmlns:a16="http://schemas.microsoft.com/office/drawing/2014/main" val="20003"/>
                    </a:ext>
                  </a:extLst>
                </a:gridCol>
                <a:gridCol w="635000">
                  <a:extLst>
                    <a:ext uri="{9D8B030D-6E8A-4147-A177-3AD203B41FA5}">
                      <a16:colId xmlns:a16="http://schemas.microsoft.com/office/drawing/2014/main" val="20004"/>
                    </a:ext>
                  </a:extLst>
                </a:gridCol>
                <a:gridCol w="635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200" dirty="0"/>
                        <a:t>MON</a:t>
                      </a:r>
                    </a:p>
                  </a:txBody>
                  <a:tcPr marT="45744" marB="45744"/>
                </a:tc>
                <a:tc>
                  <a:txBody>
                    <a:bodyPr/>
                    <a:lstStyle/>
                    <a:p>
                      <a:pPr algn="ctr"/>
                      <a:r>
                        <a:rPr lang="en-US" sz="1200" dirty="0"/>
                        <a:t>TUE</a:t>
                      </a:r>
                    </a:p>
                  </a:txBody>
                  <a:tcPr marT="45744" marB="45744"/>
                </a:tc>
                <a:tc>
                  <a:txBody>
                    <a:bodyPr/>
                    <a:lstStyle/>
                    <a:p>
                      <a:pPr algn="ctr"/>
                      <a:r>
                        <a:rPr lang="en-US" sz="1200" dirty="0"/>
                        <a:t>WED</a:t>
                      </a:r>
                    </a:p>
                  </a:txBody>
                  <a:tcPr marT="45744" marB="45744"/>
                </a:tc>
                <a:tc>
                  <a:txBody>
                    <a:bodyPr/>
                    <a:lstStyle/>
                    <a:p>
                      <a:pPr algn="ctr"/>
                      <a:r>
                        <a:rPr lang="en-US" sz="1200" dirty="0"/>
                        <a:t>THU</a:t>
                      </a:r>
                    </a:p>
                  </a:txBody>
                  <a:tcPr marT="45744" marB="45744"/>
                </a:tc>
                <a:tc>
                  <a:txBody>
                    <a:bodyPr/>
                    <a:lstStyle/>
                    <a:p>
                      <a:pPr algn="ctr"/>
                      <a:r>
                        <a:rPr lang="en-US" sz="1200" dirty="0" smtClean="0"/>
                        <a:t>FRI</a:t>
                      </a:r>
                      <a:endParaRPr lang="en-US" sz="1200" dirty="0"/>
                    </a:p>
                  </a:txBody>
                  <a:tcPr marT="45744" marB="45744"/>
                </a:tc>
                <a:extLst>
                  <a:ext uri="{0D108BD9-81ED-4DB2-BD59-A6C34878D82A}">
                    <a16:rowId xmlns:a16="http://schemas.microsoft.com/office/drawing/2014/main" val="10000"/>
                  </a:ext>
                </a:extLst>
              </a:tr>
              <a:tr h="751088">
                <a:tc>
                  <a:txBody>
                    <a:bodyPr/>
                    <a:lstStyle/>
                    <a:p>
                      <a:pPr algn="ctr"/>
                      <a:r>
                        <a:rPr lang="en-US" sz="10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t>TG13#2</a:t>
                      </a:r>
                      <a:endParaRPr lang="en-US" sz="10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WG15 closing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r>
              <a:rPr lang="en-GB" dirty="0" smtClean="0"/>
              <a:t> </a:t>
            </a:r>
            <a:r>
              <a:rPr lang="en-GB" dirty="0"/>
              <a:t>TG13 D4 </a:t>
            </a:r>
            <a:r>
              <a:rPr lang="en-GB" dirty="0" err="1"/>
              <a:t>recirc</a:t>
            </a:r>
            <a:r>
              <a:rPr lang="en-GB" dirty="0"/>
              <a:t> runs until Nov. </a:t>
            </a:r>
            <a:r>
              <a:rPr lang="en-GB" dirty="0" smtClean="0"/>
              <a:t>12</a:t>
            </a:r>
            <a:endParaRPr lang="de-DE" dirty="0"/>
          </a:p>
          <a:p>
            <a:pPr lvl="1"/>
            <a:r>
              <a:rPr lang="en-GB" sz="1600" b="0" dirty="0" smtClean="0"/>
              <a:t>please</a:t>
            </a:r>
            <a:r>
              <a:rPr lang="en-GB" sz="1600" b="0" dirty="0"/>
              <a:t>, do vote if you have not done it before</a:t>
            </a:r>
            <a:endParaRPr lang="de-DE" sz="1600" b="0" dirty="0"/>
          </a:p>
          <a:p>
            <a:pPr lvl="1"/>
            <a:r>
              <a:rPr lang="en-GB" sz="1600" b="0" dirty="0" smtClean="0"/>
              <a:t>last </a:t>
            </a:r>
            <a:r>
              <a:rPr lang="en-GB" sz="1600" b="0" dirty="0"/>
              <a:t>NO voters </a:t>
            </a:r>
            <a:r>
              <a:rPr lang="en-GB" sz="1600" b="0" dirty="0" smtClean="0"/>
              <a:t>have been asked to toggle </a:t>
            </a:r>
            <a:r>
              <a:rPr lang="en-GB" sz="1600" b="0" dirty="0"/>
              <a:t>their </a:t>
            </a:r>
            <a:r>
              <a:rPr lang="en-GB" sz="1600" b="0" dirty="0" smtClean="0"/>
              <a:t>votes</a:t>
            </a:r>
          </a:p>
          <a:p>
            <a:pPr lvl="2"/>
            <a:r>
              <a:rPr lang="en-GB" b="0" dirty="0" smtClean="0"/>
              <a:t>Tero, Ben, James</a:t>
            </a:r>
            <a:endParaRPr lang="de-DE" b="0" dirty="0"/>
          </a:p>
          <a:p>
            <a:pPr lvl="1"/>
            <a:r>
              <a:rPr lang="en-GB" sz="1600" b="0" dirty="0" smtClean="0"/>
              <a:t>SA </a:t>
            </a:r>
            <a:r>
              <a:rPr lang="en-GB" sz="1600" b="0" dirty="0"/>
              <a:t>ballot group formation closed Oct. 29, 91 members, </a:t>
            </a:r>
            <a:r>
              <a:rPr lang="en-GB" sz="1600" b="0" dirty="0" smtClean="0"/>
              <a:t>well balanced</a:t>
            </a:r>
          </a:p>
          <a:p>
            <a:pPr lvl="2"/>
            <a:r>
              <a:rPr lang="de-DE" dirty="0">
                <a:hlinkClick r:id="rId3"/>
              </a:rPr>
              <a:t>https://</a:t>
            </a:r>
            <a:r>
              <a:rPr lang="de-DE" dirty="0" smtClean="0">
                <a:hlinkClick r:id="rId3"/>
              </a:rPr>
              <a:t>development.standards.ieee.org/myproject-web/app#manageballots</a:t>
            </a:r>
            <a:r>
              <a:rPr lang="de-DE" dirty="0" smtClean="0"/>
              <a:t> </a:t>
            </a:r>
            <a:endParaRPr lang="de-DE" b="0" dirty="0"/>
          </a:p>
          <a:p>
            <a:r>
              <a:rPr lang="en-GB" dirty="0" smtClean="0"/>
              <a:t> One </a:t>
            </a:r>
            <a:r>
              <a:rPr lang="en-GB" dirty="0" smtClean="0"/>
              <a:t>meeting: Nov</a:t>
            </a:r>
            <a:r>
              <a:rPr lang="en-GB" dirty="0"/>
              <a:t>. 11, </a:t>
            </a:r>
            <a:r>
              <a:rPr lang="en-GB" dirty="0" smtClean="0"/>
              <a:t>9-11 ET</a:t>
            </a:r>
            <a:endParaRPr lang="de-DE" dirty="0"/>
          </a:p>
          <a:p>
            <a:pPr lvl="1"/>
            <a:r>
              <a:rPr lang="en-GB" dirty="0" smtClean="0"/>
              <a:t>prepare </a:t>
            </a:r>
            <a:r>
              <a:rPr lang="en-GB" dirty="0"/>
              <a:t>SA </a:t>
            </a:r>
            <a:r>
              <a:rPr lang="en-GB" dirty="0" smtClean="0"/>
              <a:t>ballot</a:t>
            </a:r>
          </a:p>
          <a:p>
            <a:pPr lvl="2"/>
            <a:r>
              <a:rPr lang="en-GB" dirty="0" smtClean="0"/>
              <a:t>check </a:t>
            </a:r>
            <a:r>
              <a:rPr lang="en-GB" dirty="0"/>
              <a:t>TBDs to submit </a:t>
            </a:r>
            <a:r>
              <a:rPr lang="en-GB" dirty="0" smtClean="0"/>
              <a:t>D4 to EC</a:t>
            </a:r>
          </a:p>
          <a:p>
            <a:pPr lvl="2"/>
            <a:r>
              <a:rPr lang="en-GB" dirty="0" smtClean="0"/>
              <a:t>check </a:t>
            </a:r>
            <a:r>
              <a:rPr lang="en-GB" dirty="0"/>
              <a:t>who is in SA ballot </a:t>
            </a:r>
            <a:r>
              <a:rPr lang="en-GB" dirty="0" smtClean="0"/>
              <a:t>group </a:t>
            </a:r>
            <a:endParaRPr lang="de-DE" dirty="0"/>
          </a:p>
          <a:p>
            <a:pPr lvl="1"/>
            <a:r>
              <a:rPr lang="en-GB" dirty="0" smtClean="0"/>
              <a:t>TG </a:t>
            </a:r>
            <a:r>
              <a:rPr lang="en-GB" dirty="0"/>
              <a:t>Motions </a:t>
            </a:r>
            <a:endParaRPr lang="en-GB" dirty="0" smtClean="0"/>
          </a:p>
          <a:p>
            <a:pPr lvl="2"/>
            <a:r>
              <a:rPr lang="en-GB" dirty="0" smtClean="0"/>
              <a:t>confirm </a:t>
            </a:r>
            <a:r>
              <a:rPr lang="en-GB" dirty="0"/>
              <a:t>CRG </a:t>
            </a:r>
            <a:r>
              <a:rPr lang="en-GB" dirty="0" smtClean="0"/>
              <a:t>members</a:t>
            </a:r>
          </a:p>
          <a:p>
            <a:pPr lvl="2"/>
            <a:r>
              <a:rPr lang="en-GB" dirty="0" smtClean="0"/>
              <a:t>pass </a:t>
            </a:r>
            <a:r>
              <a:rPr lang="en-GB" dirty="0"/>
              <a:t>the draft to EC for SA ballot</a:t>
            </a: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2000" i="1" dirty="0" smtClean="0"/>
              <a:t>Request 802.15 WG to review </a:t>
            </a:r>
            <a:r>
              <a:rPr lang="en-US" sz="2000" i="1" dirty="0"/>
              <a:t>and </a:t>
            </a:r>
            <a:r>
              <a:rPr lang="en-US" sz="2000" i="1" dirty="0" smtClean="0"/>
              <a:t>approve </a:t>
            </a:r>
            <a:r>
              <a:rPr lang="en-US" sz="2000" i="1" dirty="0"/>
              <a:t>the CSD </a:t>
            </a:r>
            <a:r>
              <a:rPr lang="en-US" sz="2000" i="1" dirty="0" smtClean="0"/>
              <a:t>in doc. 15-17/0075r1, </a:t>
            </a:r>
            <a:r>
              <a:rPr lang="en-US" sz="2000" i="1" dirty="0"/>
              <a:t>and the CA document </a:t>
            </a:r>
            <a:r>
              <a:rPr lang="en-US" sz="2000" i="1" dirty="0" smtClean="0"/>
              <a:t>15-19/0572r1; </a:t>
            </a:r>
            <a:r>
              <a:rPr lang="en-US" sz="2000" i="1" dirty="0"/>
              <a:t>and </a:t>
            </a:r>
            <a:r>
              <a:rPr lang="en-US" sz="2000" i="1" dirty="0" smtClean="0"/>
              <a:t>request </a:t>
            </a:r>
            <a:r>
              <a:rPr lang="en-US" sz="2000" i="1" dirty="0"/>
              <a:t>unconditional approval from the EC to submit </a:t>
            </a:r>
            <a:r>
              <a:rPr lang="en-US" sz="2000" i="1" dirty="0" smtClean="0"/>
              <a:t>P802.15.13_D4 </a:t>
            </a:r>
            <a:r>
              <a:rPr lang="en-US" sz="2000" i="1" dirty="0"/>
              <a:t>to Standards Association ballot.</a:t>
            </a:r>
            <a:endParaRPr lang="de-DE" sz="2000" i="1" dirty="0"/>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a:t>
            </a:r>
            <a:r>
              <a:rPr lang="en-GB" altLang="en-US" sz="2000" i="1" dirty="0" smtClean="0">
                <a:sym typeface="Wingdings" panose="05000000000000000000" pitchFamily="2" charset="2"/>
              </a:rPr>
              <a:t>Tuncer Baykas</a:t>
            </a:r>
            <a:endParaRPr lang="en-GB" altLang="en-US" sz="2000" i="1" dirty="0">
              <a:sym typeface="Wingdings" panose="05000000000000000000" pitchFamily="2" charset="2"/>
            </a:endParaRPr>
          </a:p>
          <a:p>
            <a:pPr algn="just">
              <a:buFontTx/>
              <a:buNone/>
            </a:pPr>
            <a:r>
              <a:rPr lang="en-GB" altLang="en-US" sz="2000" i="1" dirty="0" smtClean="0">
                <a:sym typeface="Wingdings" panose="05000000000000000000" pitchFamily="2" charset="2"/>
              </a:rPr>
              <a:t>Seconded by	</a:t>
            </a:r>
            <a:r>
              <a:rPr lang="en-GB" altLang="en-US" sz="2000" i="1" dirty="0" smtClean="0">
                <a:sym typeface="Wingdings" panose="05000000000000000000" pitchFamily="2" charset="2"/>
              </a:rPr>
              <a:t>Harry Bims</a:t>
            </a:r>
            <a:endParaRPr lang="en-GB" altLang="en-US" sz="2000" i="1" dirty="0" smtClean="0">
              <a:sym typeface="Wingdings" panose="05000000000000000000" pitchFamily="2" charset="2"/>
            </a:endParaRP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passed unanimously.</a:t>
            </a:r>
            <a:endParaRPr lang="en-GB" altLang="en-US"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315324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899" y="1676400"/>
            <a:ext cx="7801791"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sz="2000" i="1" dirty="0"/>
              <a:t>802.15 </a:t>
            </a:r>
            <a:r>
              <a:rPr lang="de-DE" sz="2000" i="1" dirty="0" err="1"/>
              <a:t>has</a:t>
            </a:r>
            <a:r>
              <a:rPr lang="de-DE" sz="2000" i="1" dirty="0"/>
              <a:t> </a:t>
            </a:r>
            <a:r>
              <a:rPr lang="de-DE" sz="2000" i="1" dirty="0" err="1"/>
              <a:t>reviewed</a:t>
            </a:r>
            <a:r>
              <a:rPr lang="de-DE" sz="2000" i="1" dirty="0"/>
              <a:t> </a:t>
            </a:r>
            <a:r>
              <a:rPr lang="de-DE" sz="2000" i="1" dirty="0" err="1"/>
              <a:t>and</a:t>
            </a:r>
            <a:r>
              <a:rPr lang="de-DE" sz="2000" i="1" dirty="0"/>
              <a:t> </a:t>
            </a:r>
            <a:r>
              <a:rPr lang="de-DE" sz="2000" i="1" dirty="0" err="1"/>
              <a:t>approves</a:t>
            </a:r>
            <a:r>
              <a:rPr lang="de-DE" sz="2000" i="1" dirty="0"/>
              <a:t> </a:t>
            </a:r>
            <a:r>
              <a:rPr lang="de-DE" sz="2000" i="1" dirty="0" err="1"/>
              <a:t>the</a:t>
            </a:r>
            <a:r>
              <a:rPr lang="de-DE" sz="2000" i="1" dirty="0"/>
              <a:t> CSD [15-17-0075-01]; </a:t>
            </a:r>
            <a:r>
              <a:rPr lang="de-DE" sz="2000" i="1" dirty="0" err="1"/>
              <a:t>and</a:t>
            </a:r>
            <a:r>
              <a:rPr lang="de-DE" sz="2000" i="1" dirty="0"/>
              <a:t> </a:t>
            </a:r>
            <a:r>
              <a:rPr lang="de-DE" sz="2000" i="1" dirty="0" err="1"/>
              <a:t>requests</a:t>
            </a:r>
            <a:r>
              <a:rPr lang="de-DE" sz="2000" i="1" dirty="0"/>
              <a:t> </a:t>
            </a:r>
            <a:r>
              <a:rPr lang="de-DE" sz="2000" i="1" dirty="0" err="1"/>
              <a:t>unconditional</a:t>
            </a:r>
            <a:r>
              <a:rPr lang="de-DE" sz="2000" i="1" dirty="0"/>
              <a:t> </a:t>
            </a:r>
            <a:r>
              <a:rPr lang="de-DE" sz="2000" i="1" dirty="0" err="1"/>
              <a:t>approval</a:t>
            </a:r>
            <a:r>
              <a:rPr lang="de-DE" sz="2000" i="1" dirty="0"/>
              <a:t> </a:t>
            </a:r>
            <a:r>
              <a:rPr lang="de-DE" sz="2000" i="1" dirty="0" err="1"/>
              <a:t>from</a:t>
            </a:r>
            <a:r>
              <a:rPr lang="de-DE" sz="2000" i="1" dirty="0"/>
              <a:t> </a:t>
            </a:r>
            <a:r>
              <a:rPr lang="de-DE" sz="2000" i="1" dirty="0" err="1"/>
              <a:t>the</a:t>
            </a:r>
            <a:r>
              <a:rPr lang="de-DE" sz="2000" i="1" dirty="0"/>
              <a:t> EC </a:t>
            </a:r>
            <a:r>
              <a:rPr lang="de-DE" sz="2000" i="1" dirty="0" err="1"/>
              <a:t>to</a:t>
            </a:r>
            <a:r>
              <a:rPr lang="de-DE" sz="2000" i="1" dirty="0"/>
              <a:t> </a:t>
            </a:r>
            <a:r>
              <a:rPr lang="de-DE" sz="2000" i="1" dirty="0" err="1"/>
              <a:t>submit</a:t>
            </a:r>
            <a:r>
              <a:rPr lang="de-DE" sz="2000" i="1" dirty="0"/>
              <a:t> P802.15.13_D4 </a:t>
            </a:r>
            <a:r>
              <a:rPr lang="de-DE" sz="2000" i="1" dirty="0" err="1"/>
              <a:t>to</a:t>
            </a:r>
            <a:r>
              <a:rPr lang="de-DE" sz="2000" i="1" dirty="0"/>
              <a:t> Standards </a:t>
            </a:r>
            <a:r>
              <a:rPr lang="de-DE" sz="2000" i="1" dirty="0" err="1"/>
              <a:t>Association</a:t>
            </a:r>
            <a:r>
              <a:rPr lang="de-DE" sz="2000" i="1" dirty="0"/>
              <a:t> </a:t>
            </a:r>
            <a:r>
              <a:rPr lang="de-DE" sz="2000" i="1" dirty="0" err="1"/>
              <a:t>ballot</a:t>
            </a:r>
            <a:r>
              <a:rPr lang="de-DE" sz="2000" i="1" dirty="0"/>
              <a:t>.</a:t>
            </a:r>
          </a:p>
          <a:p>
            <a:pPr>
              <a:buNone/>
            </a:pPr>
            <a:endParaRPr lang="de-DE" sz="2000" i="1" dirty="0" smtClean="0"/>
          </a:p>
          <a:p>
            <a:pPr>
              <a:buNone/>
            </a:pPr>
            <a:r>
              <a:rPr lang="de-DE" sz="2000" i="1" dirty="0" err="1" smtClean="0"/>
              <a:t>Moved</a:t>
            </a:r>
            <a:r>
              <a:rPr lang="de-DE" sz="2000" i="1" dirty="0" smtClean="0"/>
              <a:t> </a:t>
            </a:r>
            <a:r>
              <a:rPr lang="de-DE" sz="2000" i="1" dirty="0" err="1"/>
              <a:t>By</a:t>
            </a:r>
            <a:r>
              <a:rPr lang="de-DE" sz="2000" i="1" dirty="0"/>
              <a:t>:  </a:t>
            </a:r>
            <a:endParaRPr lang="de-DE" sz="2000" i="1" dirty="0" smtClean="0"/>
          </a:p>
          <a:p>
            <a:pPr>
              <a:buNone/>
            </a:pPr>
            <a:r>
              <a:rPr lang="de-DE" sz="2000" i="1" dirty="0" err="1" smtClean="0"/>
              <a:t>Seconded</a:t>
            </a:r>
            <a:r>
              <a:rPr lang="de-DE" sz="2000" i="1" dirty="0" smtClean="0"/>
              <a:t> </a:t>
            </a:r>
            <a:r>
              <a:rPr lang="de-DE" sz="2000" i="1" dirty="0" err="1"/>
              <a:t>By</a:t>
            </a:r>
            <a:r>
              <a:rPr lang="de-DE" sz="2000" i="1" dirty="0"/>
              <a:t>:</a:t>
            </a:r>
          </a:p>
          <a:p>
            <a:pPr algn="just">
              <a:buFontTx/>
              <a:buNone/>
            </a:pPr>
            <a:endParaRPr lang="en-GB" altLang="en-US" sz="2000" i="1" dirty="0" smtClean="0">
              <a:sym typeface="Wingdings" panose="05000000000000000000" pitchFamily="2" charset="2"/>
            </a:endParaRP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a:t>
            </a:r>
            <a:r>
              <a:rPr lang="en-GB" altLang="en-US" sz="2000" i="1" dirty="0" smtClean="0">
                <a:sym typeface="Wingdings" panose="05000000000000000000" pitchFamily="2" charset="2"/>
              </a:rPr>
              <a:t>passed.</a:t>
            </a:r>
            <a:endParaRPr lang="en-GB" altLang="en-US" sz="2000"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3904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smtClean="0"/>
              <a:t>Request that 802.15 </a:t>
            </a:r>
            <a:r>
              <a:rPr lang="en-US" sz="1800" i="1" dirty="0"/>
              <a:t>WG </a:t>
            </a:r>
            <a:r>
              <a:rPr lang="en-US" sz="1800" i="1" dirty="0" smtClean="0"/>
              <a:t>approves </a:t>
            </a:r>
            <a:r>
              <a:rPr lang="en-US" sz="1800" i="1" dirty="0"/>
              <a:t>the formation of a Comment Resolution Group (CRG) for the Standards Association balloting of the </a:t>
            </a:r>
            <a:r>
              <a:rPr lang="en-US" sz="1800" i="1" dirty="0" smtClean="0"/>
              <a:t>P802.15.13_D4 with </a:t>
            </a:r>
            <a:r>
              <a:rPr lang="en-US" sz="1800" i="1" dirty="0"/>
              <a:t>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by 	Tuncer Baykas</a:t>
            </a:r>
            <a:endParaRPr lang="en-GB" altLang="en-US" sz="2000" i="1" dirty="0">
              <a:sym typeface="Wingdings" panose="05000000000000000000" pitchFamily="2" charset="2"/>
            </a:endParaRPr>
          </a:p>
          <a:p>
            <a:pPr algn="just">
              <a:buFontTx/>
              <a:buNone/>
            </a:pPr>
            <a:r>
              <a:rPr lang="en-GB" altLang="en-US" sz="2000" i="1" dirty="0" smtClean="0">
                <a:sym typeface="Wingdings" panose="05000000000000000000" pitchFamily="2" charset="2"/>
              </a:rPr>
              <a:t>Seconded by	Kai Lennert Bober</a:t>
            </a: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423723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de-DE" sz="1800" i="1" dirty="0" smtClean="0"/>
              <a:t>Move </a:t>
            </a:r>
            <a:r>
              <a:rPr lang="de-DE" sz="1800" i="1" dirty="0" err="1"/>
              <a:t>that</a:t>
            </a:r>
            <a:r>
              <a:rPr lang="de-DE" sz="1800" i="1" dirty="0"/>
              <a:t> 802.15 WG </a:t>
            </a:r>
            <a:r>
              <a:rPr lang="de-DE" sz="1800" i="1" dirty="0" err="1"/>
              <a:t>approves</a:t>
            </a:r>
            <a:r>
              <a:rPr lang="de-DE" sz="1800" i="1" dirty="0"/>
              <a:t> </a:t>
            </a:r>
            <a:r>
              <a:rPr lang="de-DE" sz="1800" i="1" dirty="0" err="1"/>
              <a:t>the</a:t>
            </a:r>
            <a:r>
              <a:rPr lang="de-DE" sz="1800" i="1" dirty="0"/>
              <a:t> </a:t>
            </a:r>
            <a:r>
              <a:rPr lang="de-DE" sz="1800" i="1" dirty="0" err="1"/>
              <a:t>formation</a:t>
            </a:r>
            <a:r>
              <a:rPr lang="de-DE" sz="1800" i="1" dirty="0"/>
              <a:t> </a:t>
            </a:r>
            <a:r>
              <a:rPr lang="de-DE" sz="1800" i="1" dirty="0" err="1"/>
              <a:t>of</a:t>
            </a:r>
            <a:r>
              <a:rPr lang="de-DE" sz="1800" i="1" dirty="0"/>
              <a:t> a Comment Resolution Group (CRG) </a:t>
            </a:r>
            <a:r>
              <a:rPr lang="de-DE" sz="1800" i="1" dirty="0" err="1"/>
              <a:t>for</a:t>
            </a:r>
            <a:r>
              <a:rPr lang="de-DE" sz="1800" i="1" dirty="0"/>
              <a:t> </a:t>
            </a:r>
            <a:r>
              <a:rPr lang="de-DE" sz="1800" i="1" dirty="0" err="1"/>
              <a:t>the</a:t>
            </a:r>
            <a:r>
              <a:rPr lang="de-DE" sz="1800" i="1" dirty="0"/>
              <a:t> Standards </a:t>
            </a:r>
            <a:r>
              <a:rPr lang="de-DE" sz="1800" i="1" dirty="0" err="1"/>
              <a:t>Association</a:t>
            </a:r>
            <a:r>
              <a:rPr lang="de-DE" sz="1800" i="1" dirty="0"/>
              <a:t> </a:t>
            </a:r>
            <a:r>
              <a:rPr lang="de-DE" sz="1800" i="1" dirty="0" err="1"/>
              <a:t>balloting</a:t>
            </a:r>
            <a:r>
              <a:rPr lang="de-DE" sz="1800" i="1" dirty="0"/>
              <a:t> </a:t>
            </a:r>
            <a:r>
              <a:rPr lang="de-DE" sz="1800" i="1" dirty="0" err="1"/>
              <a:t>of</a:t>
            </a:r>
            <a:r>
              <a:rPr lang="de-DE" sz="1800" i="1" dirty="0"/>
              <a:t> </a:t>
            </a:r>
            <a:r>
              <a:rPr lang="de-DE" sz="1800" i="1" dirty="0" err="1"/>
              <a:t>the</a:t>
            </a:r>
            <a:r>
              <a:rPr lang="de-DE" sz="1800" i="1" dirty="0"/>
              <a:t> P802.15.13_D4 </a:t>
            </a:r>
            <a:r>
              <a:rPr lang="de-DE" sz="1800" i="1" dirty="0" err="1"/>
              <a:t>with</a:t>
            </a:r>
            <a:r>
              <a:rPr lang="de-DE" sz="1800" i="1" dirty="0"/>
              <a:t> </a:t>
            </a:r>
            <a:r>
              <a:rPr lang="de-DE" sz="1800" i="1" dirty="0" err="1"/>
              <a:t>the</a:t>
            </a:r>
            <a:r>
              <a:rPr lang="de-DE" sz="1800" i="1" dirty="0"/>
              <a:t> </a:t>
            </a:r>
            <a:r>
              <a:rPr lang="de-DE" sz="1800" i="1" dirty="0" err="1"/>
              <a:t>following</a:t>
            </a:r>
            <a:r>
              <a:rPr lang="de-DE" sz="1800" i="1" dirty="0"/>
              <a:t> </a:t>
            </a:r>
            <a:r>
              <a:rPr lang="de-DE" sz="1800" i="1" dirty="0" err="1"/>
              <a:t>membership</a:t>
            </a:r>
            <a:r>
              <a:rPr lang="de-DE" sz="1800" i="1" dirty="0"/>
              <a:t>: Volker Jungnickel </a:t>
            </a:r>
            <a:r>
              <a:rPr lang="de-DE" sz="1800" i="1" dirty="0" err="1"/>
              <a:t>as</a:t>
            </a:r>
            <a:r>
              <a:rPr lang="de-DE" sz="1800" i="1" dirty="0"/>
              <a:t> </a:t>
            </a:r>
            <a:r>
              <a:rPr lang="de-DE" sz="1800" i="1" dirty="0" err="1"/>
              <a:t>Chair</a:t>
            </a:r>
            <a:r>
              <a:rPr lang="de-DE" sz="1800" i="1" dirty="0"/>
              <a:t>, Nikola </a:t>
            </a:r>
            <a:r>
              <a:rPr lang="de-DE" sz="1800" i="1" dirty="0" err="1"/>
              <a:t>Serafimovski</a:t>
            </a:r>
            <a:r>
              <a:rPr lang="de-DE" sz="1800" i="1" dirty="0"/>
              <a:t>, Tuncer Baykas, Sang-Kyu Lim, Jörg Robert, </a:t>
            </a:r>
            <a:r>
              <a:rPr lang="de-DE" sz="1800" i="1" dirty="0" err="1"/>
              <a:t>and</a:t>
            </a:r>
            <a:r>
              <a:rPr lang="de-DE" sz="1800" i="1" dirty="0"/>
              <a:t> Tero Kivinen. The 802.15.13 CRG </a:t>
            </a:r>
            <a:r>
              <a:rPr lang="de-DE" sz="1800" i="1" dirty="0" err="1"/>
              <a:t>is</a:t>
            </a:r>
            <a:r>
              <a:rPr lang="de-DE" sz="1800" i="1" dirty="0"/>
              <a:t> </a:t>
            </a:r>
            <a:r>
              <a:rPr lang="de-DE" sz="1800" i="1" dirty="0" err="1"/>
              <a:t>authorized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edit</a:t>
            </a:r>
            <a:r>
              <a:rPr lang="de-DE" sz="1800" i="1" dirty="0"/>
              <a:t> </a:t>
            </a:r>
            <a:r>
              <a:rPr lang="de-DE" sz="1800" i="1" dirty="0" err="1"/>
              <a:t>the</a:t>
            </a:r>
            <a:r>
              <a:rPr lang="de-DE" sz="1800" i="1" dirty="0"/>
              <a:t> </a:t>
            </a:r>
            <a:r>
              <a:rPr lang="de-DE" sz="1800" i="1" dirty="0" err="1"/>
              <a:t>draft</a:t>
            </a:r>
            <a:r>
              <a:rPr lang="de-DE" sz="1800" i="1" dirty="0"/>
              <a:t> </a:t>
            </a:r>
            <a:r>
              <a:rPr lang="de-DE" sz="1800" i="1" dirty="0" err="1"/>
              <a:t>according</a:t>
            </a:r>
            <a:r>
              <a:rPr lang="de-DE" sz="1800" i="1" dirty="0"/>
              <a:t> </a:t>
            </a:r>
            <a:r>
              <a:rPr lang="de-DE" sz="1800" i="1" dirty="0" err="1"/>
              <a:t>to</a:t>
            </a:r>
            <a:r>
              <a:rPr lang="de-DE" sz="1800" i="1" dirty="0"/>
              <a:t> </a:t>
            </a:r>
            <a:r>
              <a:rPr lang="de-DE" sz="1800" i="1" dirty="0" err="1"/>
              <a:t>the</a:t>
            </a:r>
            <a:r>
              <a:rPr lang="de-DE" sz="1800" i="1" dirty="0"/>
              <a:t> </a:t>
            </a:r>
            <a:r>
              <a:rPr lang="de-DE" sz="1800" i="1" dirty="0" err="1"/>
              <a:t>comment</a:t>
            </a:r>
            <a:r>
              <a:rPr lang="de-DE" sz="1800" i="1" dirty="0"/>
              <a:t> </a:t>
            </a:r>
            <a:r>
              <a:rPr lang="de-DE" sz="1800" i="1" dirty="0" err="1"/>
              <a:t>resolutions</a:t>
            </a:r>
            <a:r>
              <a:rPr lang="de-DE" sz="1800" i="1" dirty="0"/>
              <a:t>, </a:t>
            </a:r>
            <a:r>
              <a:rPr lang="de-DE" sz="1800" i="1" dirty="0" err="1"/>
              <a:t>and</a:t>
            </a:r>
            <a:r>
              <a:rPr lang="de-DE" sz="1800" i="1" dirty="0"/>
              <a:t> </a:t>
            </a:r>
            <a:r>
              <a:rPr lang="de-DE" sz="1800" i="1" dirty="0" err="1"/>
              <a:t>to</a:t>
            </a:r>
            <a:r>
              <a:rPr lang="de-DE" sz="1800" i="1" dirty="0"/>
              <a:t> </a:t>
            </a:r>
            <a:r>
              <a:rPr lang="de-DE" sz="1800" i="1" dirty="0" err="1"/>
              <a:t>approve</a:t>
            </a:r>
            <a:r>
              <a:rPr lang="de-DE" sz="1800" i="1" dirty="0"/>
              <a:t> </a:t>
            </a:r>
            <a:r>
              <a:rPr lang="de-DE" sz="1800" i="1" dirty="0" err="1"/>
              <a:t>the</a:t>
            </a:r>
            <a:r>
              <a:rPr lang="de-DE" sz="1800" i="1" dirty="0"/>
              <a:t> </a:t>
            </a:r>
            <a:r>
              <a:rPr lang="de-DE" sz="1800" i="1" dirty="0" err="1"/>
              <a:t>start</a:t>
            </a:r>
            <a:r>
              <a:rPr lang="de-DE" sz="1800" i="1" dirty="0"/>
              <a:t> </a:t>
            </a:r>
            <a:r>
              <a:rPr lang="de-DE" sz="1800" i="1" dirty="0" err="1"/>
              <a:t>of</a:t>
            </a:r>
            <a:r>
              <a:rPr lang="de-DE" sz="1800" i="1" dirty="0"/>
              <a:t> </a:t>
            </a:r>
            <a:r>
              <a:rPr lang="de-DE" sz="1800" i="1" dirty="0" err="1"/>
              <a:t>recirculation</a:t>
            </a:r>
            <a:r>
              <a:rPr lang="de-DE" sz="1800" i="1" dirty="0"/>
              <a:t> </a:t>
            </a:r>
            <a:r>
              <a:rPr lang="de-DE" sz="1800" i="1" dirty="0" err="1"/>
              <a:t>ballots</a:t>
            </a:r>
            <a:r>
              <a:rPr lang="de-DE" sz="1800" i="1" dirty="0"/>
              <a:t> </a:t>
            </a:r>
            <a:r>
              <a:rPr lang="de-DE" sz="1800" i="1" dirty="0" err="1"/>
              <a:t>of</a:t>
            </a:r>
            <a:r>
              <a:rPr lang="de-DE" sz="1800" i="1" dirty="0"/>
              <a:t> </a:t>
            </a:r>
            <a:r>
              <a:rPr lang="de-DE" sz="1800" i="1" dirty="0" err="1"/>
              <a:t>the</a:t>
            </a:r>
            <a:r>
              <a:rPr lang="de-DE" sz="1800" i="1" dirty="0"/>
              <a:t> </a:t>
            </a:r>
            <a:r>
              <a:rPr lang="de-DE" sz="1800" i="1" dirty="0" err="1"/>
              <a:t>revised</a:t>
            </a:r>
            <a:r>
              <a:rPr lang="de-DE" sz="1800" i="1" dirty="0"/>
              <a:t> </a:t>
            </a:r>
            <a:r>
              <a:rPr lang="de-DE" sz="1800" i="1" dirty="0" err="1"/>
              <a:t>draft</a:t>
            </a:r>
            <a:r>
              <a:rPr lang="de-DE" sz="1800" i="1" dirty="0"/>
              <a:t> on behalf </a:t>
            </a:r>
            <a:r>
              <a:rPr lang="de-DE" sz="1800" i="1" dirty="0" err="1"/>
              <a:t>of</a:t>
            </a:r>
            <a:r>
              <a:rPr lang="de-DE" sz="1800" i="1" dirty="0"/>
              <a:t> </a:t>
            </a:r>
            <a:r>
              <a:rPr lang="de-DE" sz="1800" i="1" dirty="0" err="1"/>
              <a:t>the</a:t>
            </a:r>
            <a:r>
              <a:rPr lang="de-DE" sz="1800" i="1" dirty="0"/>
              <a:t> 802.15 WG. Comment </a:t>
            </a:r>
            <a:r>
              <a:rPr lang="de-DE" sz="1800" i="1" dirty="0" err="1"/>
              <a:t>resolution</a:t>
            </a:r>
            <a:r>
              <a:rPr lang="de-DE" sz="1800" i="1" dirty="0"/>
              <a:t> on </a:t>
            </a:r>
            <a:r>
              <a:rPr lang="de-DE" sz="1800" i="1" dirty="0" err="1"/>
              <a:t>recirculation</a:t>
            </a:r>
            <a:r>
              <a:rPr lang="de-DE" sz="1800" i="1" dirty="0"/>
              <a:t> </a:t>
            </a:r>
            <a:r>
              <a:rPr lang="de-DE" sz="1800" i="1" dirty="0" err="1"/>
              <a:t>ballots</a:t>
            </a:r>
            <a:r>
              <a:rPr lang="de-DE" sz="1800" i="1" dirty="0"/>
              <a:t> </a:t>
            </a:r>
            <a:r>
              <a:rPr lang="de-DE" sz="1800" i="1" dirty="0" err="1"/>
              <a:t>between</a:t>
            </a:r>
            <a:r>
              <a:rPr lang="de-DE" sz="1800" i="1" dirty="0"/>
              <a:t> </a:t>
            </a:r>
            <a:r>
              <a:rPr lang="de-DE" sz="1800" i="1" dirty="0" err="1"/>
              <a:t>sessions</a:t>
            </a:r>
            <a:r>
              <a:rPr lang="de-DE" sz="1800" i="1" dirty="0"/>
              <a:t> will </a:t>
            </a:r>
            <a:r>
              <a:rPr lang="de-DE" sz="1800" i="1" dirty="0" err="1"/>
              <a:t>be</a:t>
            </a:r>
            <a:r>
              <a:rPr lang="de-DE" sz="1800" i="1" dirty="0"/>
              <a:t> </a:t>
            </a:r>
            <a:r>
              <a:rPr lang="de-DE" sz="1800" i="1" dirty="0" err="1"/>
              <a:t>conducted</a:t>
            </a:r>
            <a:r>
              <a:rPr lang="de-DE" sz="1800" i="1" dirty="0"/>
              <a:t> via </a:t>
            </a:r>
            <a:r>
              <a:rPr lang="de-DE" sz="1800" i="1" dirty="0" err="1"/>
              <a:t>reflector</a:t>
            </a:r>
            <a:r>
              <a:rPr lang="de-DE" sz="1800" i="1" dirty="0"/>
              <a:t> email </a:t>
            </a:r>
            <a:r>
              <a:rPr lang="de-DE" sz="1800" i="1" dirty="0" err="1"/>
              <a:t>and</a:t>
            </a:r>
            <a:r>
              <a:rPr lang="de-DE" sz="1800" i="1" dirty="0"/>
              <a:t> via </a:t>
            </a:r>
            <a:r>
              <a:rPr lang="de-DE" sz="1800" i="1" dirty="0" err="1"/>
              <a:t>teleconferences</a:t>
            </a:r>
            <a:r>
              <a:rPr lang="de-DE" sz="1800" i="1" dirty="0"/>
              <a:t> </a:t>
            </a:r>
            <a:r>
              <a:rPr lang="de-DE" sz="1800" i="1" dirty="0" err="1"/>
              <a:t>announced</a:t>
            </a:r>
            <a:r>
              <a:rPr lang="de-DE" sz="1800" i="1" dirty="0"/>
              <a:t> </a:t>
            </a:r>
            <a:r>
              <a:rPr lang="de-DE" sz="1800" i="1" dirty="0" err="1"/>
              <a:t>to</a:t>
            </a:r>
            <a:r>
              <a:rPr lang="de-DE" sz="1800" i="1" dirty="0"/>
              <a:t> </a:t>
            </a:r>
            <a:r>
              <a:rPr lang="de-DE" sz="1800" i="1" dirty="0" err="1"/>
              <a:t>the</a:t>
            </a:r>
            <a:r>
              <a:rPr lang="de-DE" sz="1800" i="1" dirty="0"/>
              <a:t> </a:t>
            </a:r>
            <a:r>
              <a:rPr lang="de-DE" sz="1800" i="1" dirty="0" err="1"/>
              <a:t>reflector</a:t>
            </a:r>
            <a:r>
              <a:rPr lang="de-DE" sz="1800" i="1" dirty="0"/>
              <a:t> </a:t>
            </a:r>
            <a:r>
              <a:rPr lang="de-DE" sz="1800" i="1" dirty="0" err="1"/>
              <a:t>as</a:t>
            </a:r>
            <a:r>
              <a:rPr lang="de-DE" sz="1800" i="1" dirty="0"/>
              <a:t> per </a:t>
            </a:r>
            <a:r>
              <a:rPr lang="de-DE" sz="1800" i="1" dirty="0" err="1"/>
              <a:t>the</a:t>
            </a:r>
            <a:r>
              <a:rPr lang="de-DE" sz="1800" i="1" dirty="0"/>
              <a:t> LMSC 802 WG P&amp;P.</a:t>
            </a:r>
          </a:p>
          <a:p>
            <a:pPr algn="just">
              <a:buFontTx/>
              <a:buNone/>
            </a:pPr>
            <a:endParaRPr lang="en-GB" altLang="en-US"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Moved </a:t>
            </a:r>
            <a:r>
              <a:rPr lang="en-GB" altLang="en-US" sz="2000" i="1" dirty="0" smtClean="0">
                <a:sym typeface="Wingdings" panose="05000000000000000000" pitchFamily="2" charset="2"/>
              </a:rPr>
              <a:t>by:    </a:t>
            </a:r>
          </a:p>
          <a:p>
            <a:pPr algn="just">
              <a:buFontTx/>
              <a:buNone/>
            </a:pPr>
            <a:r>
              <a:rPr lang="en-GB" altLang="en-US" sz="2000" i="1" dirty="0" smtClean="0">
                <a:sym typeface="Wingdings" panose="05000000000000000000" pitchFamily="2" charset="2"/>
              </a:rPr>
              <a:t>Seconded by:</a:t>
            </a:r>
          </a:p>
          <a:p>
            <a:pPr algn="just">
              <a:buFontTx/>
              <a:buNone/>
            </a:pPr>
            <a:endParaRPr lang="en-GB" altLang="en-US" sz="2000" i="1" dirty="0" smtClean="0">
              <a:sym typeface="Wingdings" panose="05000000000000000000" pitchFamily="2" charset="2"/>
            </a:endParaRPr>
          </a:p>
          <a:p>
            <a:pPr algn="just">
              <a:buFontTx/>
              <a:buNone/>
            </a:pPr>
            <a:r>
              <a:rPr lang="en-GB" altLang="en-US" sz="2000" i="1" dirty="0" smtClean="0">
                <a:sym typeface="Wingdings" panose="05000000000000000000" pitchFamily="2" charset="2"/>
              </a:rPr>
              <a:t>Motion </a:t>
            </a:r>
            <a:r>
              <a:rPr lang="en-GB" altLang="en-US" sz="2000" i="1" dirty="0" smtClean="0">
                <a:sym typeface="Wingdings" panose="05000000000000000000" pitchFamily="2" charset="2"/>
              </a:rPr>
              <a:t>passed.</a:t>
            </a:r>
            <a:endParaRPr lang="en-GB" altLang="en-US" sz="2000" i="1"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Moved By:  Seconded By:  </a:t>
            </a: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November</a:t>
            </a:r>
          </a:p>
          <a:p>
            <a:pPr lvl="1"/>
            <a:r>
              <a:rPr lang="de-DE" b="0" dirty="0" smtClean="0"/>
              <a:t>Start SA </a:t>
            </a:r>
            <a:r>
              <a:rPr lang="de-DE" b="0" dirty="0" err="1" smtClean="0"/>
              <a:t>ballot</a:t>
            </a:r>
            <a:endParaRPr lang="de-DE" b="0" dirty="0" smtClean="0"/>
          </a:p>
          <a:p>
            <a:pPr lvl="1"/>
            <a:r>
              <a:rPr lang="de-DE" dirty="0" smtClean="0"/>
              <a:t>Work will </a:t>
            </a:r>
            <a:r>
              <a:rPr lang="de-DE" dirty="0" err="1" smtClean="0"/>
              <a:t>be</a:t>
            </a:r>
            <a:r>
              <a:rPr lang="de-DE" dirty="0" smtClean="0"/>
              <a:t> </a:t>
            </a:r>
            <a:r>
              <a:rPr lang="de-DE" dirty="0" err="1" smtClean="0"/>
              <a:t>continued</a:t>
            </a:r>
            <a:r>
              <a:rPr lang="de-DE" dirty="0" smtClean="0"/>
              <a:t> in </a:t>
            </a:r>
            <a:r>
              <a:rPr lang="de-DE" dirty="0" smtClean="0"/>
              <a:t>CRG</a:t>
            </a:r>
          </a:p>
          <a:p>
            <a:pPr lvl="1"/>
            <a:r>
              <a:rPr lang="de-DE" b="0" dirty="0" smtClean="0"/>
              <a:t>WG will </a:t>
            </a:r>
            <a:r>
              <a:rPr lang="de-DE" b="0" dirty="0" err="1" smtClean="0"/>
              <a:t>be</a:t>
            </a:r>
            <a:r>
              <a:rPr lang="de-DE" b="0" dirty="0" smtClean="0"/>
              <a:t> </a:t>
            </a:r>
            <a:r>
              <a:rPr lang="de-DE" b="0" dirty="0" err="1" smtClean="0"/>
              <a:t>regularly</a:t>
            </a:r>
            <a:r>
              <a:rPr lang="de-DE" b="0" dirty="0" smtClean="0"/>
              <a:t> </a:t>
            </a:r>
            <a:r>
              <a:rPr lang="de-DE" b="0" dirty="0" err="1" smtClean="0"/>
              <a:t>updated</a:t>
            </a:r>
            <a:r>
              <a:rPr lang="de-DE" b="0" dirty="0" smtClean="0"/>
              <a:t> on </a:t>
            </a:r>
            <a:r>
              <a:rPr lang="de-DE" b="0" dirty="0" err="1" smtClean="0"/>
              <a:t>the</a:t>
            </a:r>
            <a:r>
              <a:rPr lang="de-DE" b="0" dirty="0" smtClean="0"/>
              <a:t> </a:t>
            </a:r>
            <a:r>
              <a:rPr lang="de-DE" b="0" dirty="0" err="1" smtClean="0"/>
              <a:t>progress</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676</Words>
  <Application>Microsoft Office PowerPoint</Application>
  <PresentationFormat>Bildschirmpräsentation (4:3)</PresentationFormat>
  <Paragraphs>123</Paragraphs>
  <Slides>9</Slides>
  <Notes>8</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7" baseType="lpstr">
      <vt:lpstr>MS PGothic</vt:lpstr>
      <vt:lpstr>MS PGothic</vt:lpstr>
      <vt:lpstr>Arial</vt:lpstr>
      <vt:lpstr>Calibri</vt:lpstr>
      <vt:lpstr>Times New Roman</vt:lpstr>
      <vt:lpstr>Wingdings</vt:lpstr>
      <vt:lpstr>802-11-Submission</vt:lpstr>
      <vt:lpstr>Document</vt:lpstr>
      <vt:lpstr>IEEE 802.15 TG13  Multi-Gbit/s Optical Wireless Communication  November 2020 Closing Report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5600</cp:revision>
  <cp:lastPrinted>2014-11-04T15:04:57Z</cp:lastPrinted>
  <dcterms:created xsi:type="dcterms:W3CDTF">2007-04-17T18:10:23Z</dcterms:created>
  <dcterms:modified xsi:type="dcterms:W3CDTF">2020-11-12T13:04:37Z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