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424" r:id="rId3"/>
    <p:sldId id="386" r:id="rId4"/>
    <p:sldId id="754" r:id="rId5"/>
    <p:sldId id="849" r:id="rId6"/>
    <p:sldId id="851" r:id="rId7"/>
    <p:sldId id="82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1999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-0367-01-0013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web/app#manageballo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2020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2020-11-12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4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November, 2-12</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377145429"/>
              </p:ext>
            </p:extLst>
          </p:nvPr>
        </p:nvGraphicFramePr>
        <p:xfrm>
          <a:off x="762000" y="1828800"/>
          <a:ext cx="3884616" cy="1502176"/>
        </p:xfrm>
        <a:graphic>
          <a:graphicData uri="http://schemas.openxmlformats.org/drawingml/2006/table">
            <a:tbl>
              <a:tblPr firstRow="1" bandRow="1">
                <a:tableStyleId>{21E4AEA4-8DFA-4A89-87EB-49C32662AFE0}</a:tableStyleId>
              </a:tblPr>
              <a:tblGrid>
                <a:gridCol w="647436">
                  <a:extLst>
                    <a:ext uri="{9D8B030D-6E8A-4147-A177-3AD203B41FA5}">
                      <a16:colId xmlns:a16="http://schemas.microsoft.com/office/drawing/2014/main" val="20000"/>
                    </a:ext>
                  </a:extLst>
                </a:gridCol>
                <a:gridCol w="647436">
                  <a:extLst>
                    <a:ext uri="{9D8B030D-6E8A-4147-A177-3AD203B41FA5}">
                      <a16:colId xmlns:a16="http://schemas.microsoft.com/office/drawing/2014/main" val="20001"/>
                    </a:ext>
                  </a:extLst>
                </a:gridCol>
                <a:gridCol w="647436">
                  <a:extLst>
                    <a:ext uri="{9D8B030D-6E8A-4147-A177-3AD203B41FA5}">
                      <a16:colId xmlns:a16="http://schemas.microsoft.com/office/drawing/2014/main" val="20002"/>
                    </a:ext>
                  </a:extLst>
                </a:gridCol>
                <a:gridCol w="647436">
                  <a:extLst>
                    <a:ext uri="{9D8B030D-6E8A-4147-A177-3AD203B41FA5}">
                      <a16:colId xmlns:a16="http://schemas.microsoft.com/office/drawing/2014/main" val="20003"/>
                    </a:ext>
                  </a:extLst>
                </a:gridCol>
                <a:gridCol w="647436">
                  <a:extLst>
                    <a:ext uri="{9D8B030D-6E8A-4147-A177-3AD203B41FA5}">
                      <a16:colId xmlns:a16="http://schemas.microsoft.com/office/drawing/2014/main" val="20004"/>
                    </a:ext>
                  </a:extLst>
                </a:gridCol>
                <a:gridCol w="647436">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smtClean="0"/>
                        <a:t>9-11</a:t>
                      </a:r>
                      <a:endParaRPr lang="en-US" sz="10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WG15 opening</a:t>
                      </a: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0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graphicFrame>
        <p:nvGraphicFramePr>
          <p:cNvPr id="6" name="Table 1"/>
          <p:cNvGraphicFramePr>
            <a:graphicFrameLocks noGrp="1"/>
          </p:cNvGraphicFramePr>
          <p:nvPr>
            <p:extLst>
              <p:ext uri="{D42A27DB-BD31-4B8C-83A1-F6EECF244321}">
                <p14:modId xmlns:p14="http://schemas.microsoft.com/office/powerpoint/2010/main" val="743495186"/>
              </p:ext>
            </p:extLst>
          </p:nvPr>
        </p:nvGraphicFramePr>
        <p:xfrm>
          <a:off x="4800600" y="1828800"/>
          <a:ext cx="3810000" cy="1502176"/>
        </p:xfrm>
        <a:graphic>
          <a:graphicData uri="http://schemas.openxmlformats.org/drawingml/2006/table">
            <a:tbl>
              <a:tblPr firstRow="1" bandRow="1">
                <a:tableStyleId>{21E4AEA4-8DFA-4A89-87EB-49C32662AFE0}</a:tableStyleId>
              </a:tblPr>
              <a:tblGrid>
                <a:gridCol w="63500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5000">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gridCol w="635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TG13#2</a:t>
                      </a: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WG15 closing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r>
              <a:rPr lang="en-GB" dirty="0" smtClean="0"/>
              <a:t> </a:t>
            </a:r>
            <a:r>
              <a:rPr lang="en-GB" dirty="0"/>
              <a:t>TG13 D4 </a:t>
            </a:r>
            <a:r>
              <a:rPr lang="en-GB" dirty="0" err="1"/>
              <a:t>recirc</a:t>
            </a:r>
            <a:r>
              <a:rPr lang="en-GB" dirty="0"/>
              <a:t> runs until Nov. </a:t>
            </a:r>
            <a:r>
              <a:rPr lang="en-GB" dirty="0" smtClean="0"/>
              <a:t>12</a:t>
            </a:r>
            <a:endParaRPr lang="de-DE" dirty="0"/>
          </a:p>
          <a:p>
            <a:pPr lvl="1"/>
            <a:r>
              <a:rPr lang="en-GB" sz="1600" b="0" dirty="0" smtClean="0"/>
              <a:t>please</a:t>
            </a:r>
            <a:r>
              <a:rPr lang="en-GB" sz="1600" b="0" dirty="0"/>
              <a:t>, do vote if you have not done it before</a:t>
            </a:r>
            <a:endParaRPr lang="de-DE" sz="1600" b="0" dirty="0"/>
          </a:p>
          <a:p>
            <a:pPr lvl="1"/>
            <a:r>
              <a:rPr lang="en-GB" sz="1600" b="0" dirty="0" smtClean="0"/>
              <a:t>last </a:t>
            </a:r>
            <a:r>
              <a:rPr lang="en-GB" sz="1600" b="0" dirty="0"/>
              <a:t>NO voters </a:t>
            </a:r>
            <a:r>
              <a:rPr lang="en-GB" sz="1600" b="0" dirty="0" smtClean="0"/>
              <a:t>have been asked to toggle </a:t>
            </a:r>
            <a:r>
              <a:rPr lang="en-GB" sz="1600" b="0" dirty="0"/>
              <a:t>their </a:t>
            </a:r>
            <a:r>
              <a:rPr lang="en-GB" sz="1600" b="0" dirty="0" smtClean="0"/>
              <a:t>votes</a:t>
            </a:r>
          </a:p>
          <a:p>
            <a:pPr lvl="2"/>
            <a:r>
              <a:rPr lang="en-GB" b="0" dirty="0" smtClean="0"/>
              <a:t>Tero, Ben, James</a:t>
            </a:r>
            <a:endParaRPr lang="de-DE" b="0" dirty="0"/>
          </a:p>
          <a:p>
            <a:pPr lvl="1"/>
            <a:r>
              <a:rPr lang="en-GB" sz="1600" b="0" dirty="0" smtClean="0"/>
              <a:t>SA </a:t>
            </a:r>
            <a:r>
              <a:rPr lang="en-GB" sz="1600" b="0" dirty="0"/>
              <a:t>ballot group formation closed Oct. 29, 91 members, </a:t>
            </a:r>
            <a:r>
              <a:rPr lang="en-GB" sz="1600" b="0" dirty="0" smtClean="0"/>
              <a:t>well balanced</a:t>
            </a:r>
          </a:p>
          <a:p>
            <a:pPr lvl="2"/>
            <a:r>
              <a:rPr lang="de-DE" dirty="0">
                <a:hlinkClick r:id="rId3"/>
              </a:rPr>
              <a:t>https://</a:t>
            </a:r>
            <a:r>
              <a:rPr lang="de-DE" dirty="0" smtClean="0">
                <a:hlinkClick r:id="rId3"/>
              </a:rPr>
              <a:t>development.standards.ieee.org/myproject-web/app#manageballots</a:t>
            </a:r>
            <a:r>
              <a:rPr lang="de-DE" dirty="0" smtClean="0"/>
              <a:t> </a:t>
            </a:r>
            <a:endParaRPr lang="de-DE" b="0" dirty="0"/>
          </a:p>
          <a:p>
            <a:r>
              <a:rPr lang="en-GB" dirty="0" smtClean="0"/>
              <a:t> One </a:t>
            </a:r>
            <a:r>
              <a:rPr lang="en-GB" dirty="0" smtClean="0"/>
              <a:t>meeting: Nov</a:t>
            </a:r>
            <a:r>
              <a:rPr lang="en-GB" dirty="0"/>
              <a:t>. 11, </a:t>
            </a:r>
            <a:r>
              <a:rPr lang="en-GB" dirty="0" smtClean="0"/>
              <a:t>9-11 ET</a:t>
            </a:r>
            <a:endParaRPr lang="de-DE" dirty="0"/>
          </a:p>
          <a:p>
            <a:pPr lvl="1"/>
            <a:r>
              <a:rPr lang="en-GB" dirty="0" smtClean="0"/>
              <a:t>prepare </a:t>
            </a:r>
            <a:r>
              <a:rPr lang="en-GB" dirty="0"/>
              <a:t>SA </a:t>
            </a:r>
            <a:r>
              <a:rPr lang="en-GB" dirty="0" smtClean="0"/>
              <a:t>ballot</a:t>
            </a:r>
          </a:p>
          <a:p>
            <a:pPr lvl="2"/>
            <a:r>
              <a:rPr lang="en-GB" dirty="0" smtClean="0"/>
              <a:t>check </a:t>
            </a:r>
            <a:r>
              <a:rPr lang="en-GB" dirty="0"/>
              <a:t>TBDs to submit </a:t>
            </a:r>
            <a:r>
              <a:rPr lang="en-GB" dirty="0" smtClean="0"/>
              <a:t>D4 to EC</a:t>
            </a:r>
          </a:p>
          <a:p>
            <a:pPr lvl="2"/>
            <a:r>
              <a:rPr lang="en-GB" dirty="0" smtClean="0"/>
              <a:t>check </a:t>
            </a:r>
            <a:r>
              <a:rPr lang="en-GB" dirty="0"/>
              <a:t>who is in SA ballot </a:t>
            </a:r>
            <a:r>
              <a:rPr lang="en-GB" dirty="0" smtClean="0"/>
              <a:t>group </a:t>
            </a:r>
            <a:endParaRPr lang="de-DE" dirty="0"/>
          </a:p>
          <a:p>
            <a:pPr lvl="1"/>
            <a:r>
              <a:rPr lang="en-GB" dirty="0" smtClean="0"/>
              <a:t>TG </a:t>
            </a:r>
            <a:r>
              <a:rPr lang="en-GB" dirty="0"/>
              <a:t>Motions </a:t>
            </a:r>
            <a:endParaRPr lang="en-GB" dirty="0" smtClean="0"/>
          </a:p>
          <a:p>
            <a:pPr lvl="2"/>
            <a:r>
              <a:rPr lang="en-GB" dirty="0" smtClean="0"/>
              <a:t>confirm </a:t>
            </a:r>
            <a:r>
              <a:rPr lang="en-GB" dirty="0"/>
              <a:t>CRG </a:t>
            </a:r>
            <a:r>
              <a:rPr lang="en-GB" dirty="0" smtClean="0"/>
              <a:t>members</a:t>
            </a:r>
          </a:p>
          <a:p>
            <a:pPr lvl="2"/>
            <a:r>
              <a:rPr lang="en-GB" dirty="0" smtClean="0"/>
              <a:t>pass </a:t>
            </a:r>
            <a:r>
              <a:rPr lang="en-GB" dirty="0"/>
              <a:t>the draft to EC for SA ballot</a:t>
            </a: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smtClean="0"/>
              <a:t>Request that 802.15 </a:t>
            </a:r>
            <a:r>
              <a:rPr lang="en-US" sz="1800" i="1" dirty="0"/>
              <a:t>WG </a:t>
            </a:r>
            <a:r>
              <a:rPr lang="en-US" sz="1800" i="1" dirty="0" smtClean="0"/>
              <a:t>approves </a:t>
            </a:r>
            <a:r>
              <a:rPr lang="en-US" sz="1800" i="1" dirty="0"/>
              <a:t>the formation of a Comment Resolution Group (CRG) for the Standards Association balloting of the </a:t>
            </a:r>
            <a:r>
              <a:rPr lang="en-US" sz="1800" i="1" dirty="0" smtClean="0"/>
              <a:t>P802.15.13_D4 with </a:t>
            </a:r>
            <a:r>
              <a:rPr lang="en-US" sz="1800" i="1" dirty="0"/>
              <a:t>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Request 802.15 WG to review </a:t>
            </a:r>
            <a:r>
              <a:rPr lang="en-US" i="1" dirty="0"/>
              <a:t>and </a:t>
            </a:r>
            <a:r>
              <a:rPr lang="en-US" i="1" dirty="0" smtClean="0"/>
              <a:t>approve </a:t>
            </a:r>
            <a:r>
              <a:rPr lang="en-US" i="1" dirty="0"/>
              <a:t>the CSD </a:t>
            </a:r>
            <a:r>
              <a:rPr lang="en-US" i="1" dirty="0" smtClean="0"/>
              <a:t>in doc. 15-17/0075r1, </a:t>
            </a:r>
            <a:r>
              <a:rPr lang="en-US" i="1" dirty="0"/>
              <a:t>and the CA document </a:t>
            </a:r>
            <a:r>
              <a:rPr lang="en-US" i="1" dirty="0" smtClean="0"/>
              <a:t>15-19/0572r1; </a:t>
            </a:r>
            <a:r>
              <a:rPr lang="en-US" i="1" dirty="0"/>
              <a:t>and </a:t>
            </a:r>
            <a:r>
              <a:rPr lang="en-US" i="1" dirty="0" smtClean="0"/>
              <a:t>request </a:t>
            </a:r>
            <a:r>
              <a:rPr lang="en-US" i="1" dirty="0"/>
              <a:t>unconditional approval from the EC to submit </a:t>
            </a:r>
            <a:r>
              <a:rPr lang="en-US" i="1" dirty="0" smtClean="0"/>
              <a:t>P802.15.13_D4 </a:t>
            </a:r>
            <a:r>
              <a:rPr lang="en-US" i="1" dirty="0"/>
              <a:t>to Standards Association 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3904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November</a:t>
            </a:r>
          </a:p>
          <a:p>
            <a:pPr lvl="1"/>
            <a:r>
              <a:rPr lang="de-DE" b="0" dirty="0" smtClean="0"/>
              <a:t>Start SA </a:t>
            </a:r>
            <a:r>
              <a:rPr lang="de-DE" b="0" dirty="0" err="1" smtClean="0"/>
              <a:t>ballot</a:t>
            </a:r>
            <a:endParaRPr lang="de-DE" b="0" dirty="0" smtClean="0"/>
          </a:p>
          <a:p>
            <a:pPr lvl="1"/>
            <a:r>
              <a:rPr lang="de-DE" dirty="0" smtClean="0"/>
              <a:t>Work will </a:t>
            </a:r>
            <a:r>
              <a:rPr lang="de-DE" dirty="0" err="1" smtClean="0"/>
              <a:t>be</a:t>
            </a:r>
            <a:r>
              <a:rPr lang="de-DE" dirty="0" smtClean="0"/>
              <a:t> </a:t>
            </a:r>
            <a:r>
              <a:rPr lang="de-DE" dirty="0" err="1" smtClean="0"/>
              <a:t>continued</a:t>
            </a:r>
            <a:r>
              <a:rPr lang="de-DE" dirty="0" smtClean="0"/>
              <a:t> in </a:t>
            </a:r>
            <a:r>
              <a:rPr lang="de-DE" dirty="0" smtClean="0"/>
              <a:t>CRG</a:t>
            </a:r>
          </a:p>
          <a:p>
            <a:pPr lvl="1"/>
            <a:r>
              <a:rPr lang="de-DE" b="0" dirty="0" smtClean="0"/>
              <a:t>WG will </a:t>
            </a:r>
            <a:r>
              <a:rPr lang="de-DE" b="0" dirty="0" err="1" smtClean="0"/>
              <a:t>be</a:t>
            </a:r>
            <a:r>
              <a:rPr lang="de-DE" b="0" dirty="0" smtClean="0"/>
              <a:t> </a:t>
            </a:r>
            <a:r>
              <a:rPr lang="de-DE" b="0" dirty="0" err="1" smtClean="0"/>
              <a:t>regularly</a:t>
            </a:r>
            <a:r>
              <a:rPr lang="de-DE" b="0" dirty="0" smtClean="0"/>
              <a:t> </a:t>
            </a:r>
            <a:r>
              <a:rPr lang="de-DE" b="0" dirty="0" err="1" smtClean="0"/>
              <a:t>updated</a:t>
            </a:r>
            <a:r>
              <a:rPr lang="de-DE" b="0" dirty="0" smtClean="0"/>
              <a:t> on </a:t>
            </a:r>
            <a:r>
              <a:rPr lang="de-DE" b="0" dirty="0" err="1" smtClean="0"/>
              <a:t>the</a:t>
            </a:r>
            <a:r>
              <a:rPr lang="de-DE" b="0" dirty="0" smtClean="0"/>
              <a:t> </a:t>
            </a:r>
            <a:r>
              <a:rPr lang="de-DE" b="0" dirty="0" err="1" smtClean="0"/>
              <a:t>progress</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473</Words>
  <Application>Microsoft Office PowerPoint</Application>
  <PresentationFormat>Bildschirmpräsentation (4:3)</PresentationFormat>
  <Paragraphs>95</Paragraphs>
  <Slides>7</Slides>
  <Notes>6</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3" baseType="lpstr">
      <vt:lpstr>ＭＳ Ｐゴシック</vt:lpstr>
      <vt:lpstr>ＭＳ Ｐゴシック</vt:lpstr>
      <vt:lpstr>Times New Roman</vt:lpstr>
      <vt:lpstr>Wingdings</vt:lpstr>
      <vt:lpstr>802-11-Submission</vt:lpstr>
      <vt:lpstr>Document</vt:lpstr>
      <vt:lpstr>IEEE 802.15 TG13  Multi-Gbit/s Optical Wireless Communication  November 2020 Closing Report</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5598</cp:revision>
  <cp:lastPrinted>2014-11-04T15:04:57Z</cp:lastPrinted>
  <dcterms:created xsi:type="dcterms:W3CDTF">2007-04-17T18:10:23Z</dcterms:created>
  <dcterms:modified xsi:type="dcterms:W3CDTF">2020-11-12T12:21:51Z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