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80" r:id="rId5"/>
    <p:sldId id="287"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1" d="100"/>
          <a:sy n="61" d="100"/>
        </p:scale>
        <p:origin x="536"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2020/11/12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802.15-20-0366-0dep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5/calendar.html"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s://ieeesa.webex.com/ieeesa/j.php?MTID=mc29b1ddd7908aceb4d15144d25ebb603" TargetMode="External"/><Relationship Id="rId5" Type="http://schemas.openxmlformats.org/officeDocument/2006/relationships/hyperlink" Target="https://ieeesa.webex.com/ieeesa/j.php?MTID=m04cb76cafe9292806df8c726a0fde4eb" TargetMode="External"/><Relationship Id="rId4" Type="http://schemas.openxmlformats.org/officeDocument/2006/relationships/hyperlink" Target="https://ieeesa.webex.com/ieeesa/j.php?MTID=m0c6d9dd6beb959bd162d6ca7eaf81e6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November 2020]	</a:t>
            </a:r>
          </a:p>
          <a:p>
            <a:r>
              <a:rPr lang="en-US" altLang="ja-JP" sz="1600" b="1" dirty="0">
                <a:ea typeface="ＭＳ Ｐゴシック" charset="-128"/>
              </a:rPr>
              <a:t>Date Submitted: </a:t>
            </a:r>
            <a:r>
              <a:rPr lang="en-US" altLang="ja-JP" sz="1600" dirty="0">
                <a:ea typeface="ＭＳ Ｐゴシック" charset="-128"/>
              </a:rPr>
              <a:t>[11 November 2020]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November 2020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2020</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November 11</a:t>
            </a:r>
            <a:r>
              <a:rPr lang="en-US" altLang="ja-JP" baseline="30000" dirty="0">
                <a:ea typeface="ＭＳ Ｐゴシック" pitchFamily="50" charset="-128"/>
              </a:rPr>
              <a:t>th</a:t>
            </a:r>
            <a:r>
              <a:rPr lang="en-US" altLang="ja-JP" dirty="0">
                <a:ea typeface="ＭＳ Ｐゴシック" pitchFamily="50" charset="-128"/>
              </a:rPr>
              <a:t>, 2020</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November 2020</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9539" y="1143001"/>
            <a:ext cx="8815313" cy="5332412"/>
          </a:xfrm>
        </p:spPr>
        <p:txBody>
          <a:bodyPr/>
          <a:lstStyle/>
          <a:p>
            <a:pPr algn="just">
              <a:lnSpc>
                <a:spcPts val="2400"/>
              </a:lnSpc>
            </a:pPr>
            <a:r>
              <a:rPr lang="en-US" altLang="ja-JP" sz="1600" dirty="0"/>
              <a:t>Following up the discussion in previous meetings, IG-DEP activities have been confirmed as </a:t>
            </a:r>
            <a:r>
              <a:rPr lang="en-US" altLang="ja-JP" sz="1600" b="1" dirty="0"/>
              <a:t>amendment of existing IEEE802.15.6 for WBAN  with enhanced dependability </a:t>
            </a:r>
            <a:r>
              <a:rPr lang="en-US" altLang="ja-JP" sz="1600" dirty="0"/>
              <a:t>rather than a new standard in focused use cases of WBAN for human, car, and robotic bodies.</a:t>
            </a:r>
          </a:p>
          <a:p>
            <a:pPr algn="just">
              <a:lnSpc>
                <a:spcPts val="2400"/>
              </a:lnSpc>
            </a:pPr>
            <a:r>
              <a:rPr lang="en-US" altLang="ja-JP" sz="1600" dirty="0"/>
              <a:t>As a sustainable social service vision, BAN-base infrastructure platform for medical healthcare and beyond medical service is commonly assumed. BAN in end users is dominant associating cloud network and AI data mining server .</a:t>
            </a:r>
          </a:p>
          <a:p>
            <a:pPr algn="just">
              <a:lnSpc>
                <a:spcPts val="2400"/>
              </a:lnSpc>
            </a:pPr>
            <a:r>
              <a:rPr lang="en-US" altLang="ja-JP" sz="1600" dirty="0"/>
              <a:t>To confirm and update RAR and CSD for the amendment, we have discussed for</a:t>
            </a:r>
          </a:p>
          <a:p>
            <a:pPr algn="just">
              <a:lnSpc>
                <a:spcPts val="2400"/>
              </a:lnSpc>
              <a:buAutoNum type="arabicParenBoth"/>
            </a:pPr>
            <a:r>
              <a:rPr lang="en-US" altLang="ja-JP" sz="1600" b="1" dirty="0"/>
              <a:t>Necessity and demand for amendment of std.15.6 WBAN with enhanced dependability ; contention in case of overlaid BANs and interference in case of co-exiting different PANs,  bi-directional traffic for feedback loop etc.</a:t>
            </a:r>
          </a:p>
          <a:p>
            <a:pPr marL="0" indent="0" algn="just">
              <a:lnSpc>
                <a:spcPts val="2400"/>
              </a:lnSpc>
              <a:buNone/>
            </a:pPr>
            <a:r>
              <a:rPr lang="en-US" altLang="ja-JP" sz="1600" b="1" dirty="0"/>
              <a:t>(2) Targeting markets and stakeholders in medical and car industries</a:t>
            </a:r>
          </a:p>
          <a:p>
            <a:pPr marL="0" indent="0" algn="just">
              <a:lnSpc>
                <a:spcPts val="2400"/>
              </a:lnSpc>
              <a:buNone/>
            </a:pPr>
            <a:r>
              <a:rPr lang="en-US" altLang="ja-JP" sz="1600" b="1" dirty="0"/>
              <a:t>(3) Uniqueness from other standards and extension from WBAN  std.15.6</a:t>
            </a:r>
          </a:p>
          <a:p>
            <a:pPr marL="0" indent="0" algn="just">
              <a:lnSpc>
                <a:spcPts val="2400"/>
              </a:lnSpc>
              <a:buNone/>
            </a:pPr>
            <a:r>
              <a:rPr lang="en-US" altLang="ja-JP" sz="1600" b="1" dirty="0"/>
              <a:t>(4) Feasible technologies for satisfying  technical  requirement</a:t>
            </a:r>
            <a:endParaRPr lang="en-US" altLang="ja-JP" sz="1600" dirty="0"/>
          </a:p>
          <a:p>
            <a:pPr algn="just">
              <a:lnSpc>
                <a:spcPts val="2400"/>
              </a:lnSpc>
            </a:pPr>
            <a:r>
              <a:rPr lang="en-US" altLang="ja-JP" sz="1600" b="1" dirty="0"/>
              <a:t>Technical requirement for specified use cases </a:t>
            </a:r>
            <a:r>
              <a:rPr lang="en-US" altLang="ja-JP" sz="1600" dirty="0"/>
              <a:t>has been updated for the amendment.   </a:t>
            </a:r>
          </a:p>
          <a:p>
            <a:pPr algn="just">
              <a:lnSpc>
                <a:spcPts val="2400"/>
              </a:lnSpc>
            </a:pPr>
            <a:r>
              <a:rPr lang="en-US" altLang="ja-JP" sz="1600" dirty="0"/>
              <a:t>In timeline,  motion to  next step  has been scheduled in next meeting in January and March, 2021.</a:t>
            </a:r>
          </a:p>
          <a:p>
            <a:pPr algn="just">
              <a:lnSpc>
                <a:spcPts val="2400"/>
              </a:lnSpc>
            </a:pPr>
            <a:endParaRPr lang="en-US" altLang="ja-JP" sz="1600" dirty="0"/>
          </a:p>
          <a:p>
            <a:pPr algn="just">
              <a:lnSpc>
                <a:spcPts val="2400"/>
              </a:lnSpc>
            </a:pPr>
            <a:endParaRPr lang="en-US" altLang="ja-JP" sz="1600" b="1" dirty="0"/>
          </a:p>
        </p:txBody>
      </p:sp>
      <p:sp>
        <p:nvSpPr>
          <p:cNvPr id="3" name="タイトル 2"/>
          <p:cNvSpPr>
            <a:spLocks noGrp="1"/>
          </p:cNvSpPr>
          <p:nvPr>
            <p:ph type="title"/>
          </p:nvPr>
        </p:nvSpPr>
        <p:spPr>
          <a:xfrm>
            <a:off x="685800" y="593725"/>
            <a:ext cx="7772400" cy="658862"/>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nvPr>
        </p:nvGraphicFramePr>
        <p:xfrm>
          <a:off x="145603" y="1288594"/>
          <a:ext cx="8928993" cy="228600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Nov.2</a:t>
                      </a:r>
                      <a:r>
                        <a:rPr kumimoji="1" lang="en-US" altLang="ja-JP" baseline="30000" dirty="0"/>
                        <a:t>nd</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Nov. 4</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10</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Nov. 11</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12</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(Nov.5</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(Nov.11</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(Nov.12</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11" name="テキスト ボックス 10">
            <a:extLst>
              <a:ext uri="{FF2B5EF4-FFF2-40B4-BE49-F238E27FC236}">
                <a16:creationId xmlns:a16="http://schemas.microsoft.com/office/drawing/2014/main" id="{A5F522E5-3702-49C0-ABD4-461C6A2D2197}"/>
              </a:ext>
            </a:extLst>
          </p:cNvPr>
          <p:cNvSpPr txBox="1"/>
          <p:nvPr/>
        </p:nvSpPr>
        <p:spPr>
          <a:xfrm>
            <a:off x="471870" y="3672942"/>
            <a:ext cx="8276458" cy="269304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333333"/>
                </a:solidFill>
                <a:effectLst/>
                <a:uLnTx/>
                <a:uFillTx/>
                <a:latin typeface="Courier New" panose="02070309020205020404" pitchFamily="49" charset="0"/>
                <a:ea typeface="+mn-ea"/>
                <a:cs typeface="+mn-cs"/>
              </a:rPr>
              <a:t>WEBEX IEEE802.15 MEETING Calendar</a:t>
            </a:r>
          </a:p>
          <a:p>
            <a:r>
              <a:rPr lang="en-US" altLang="ja-JP" sz="1200" b="0" i="0" dirty="0">
                <a:solidFill>
                  <a:srgbClr val="FF0000"/>
                </a:solidFill>
                <a:effectLst/>
                <a:latin typeface="Courier New" panose="02070309020205020404" pitchFamily="49" charset="0"/>
                <a:hlinkClick r:id="rId3">
                  <a:extLst>
                    <a:ext uri="{A12FA001-AC4F-418D-AE19-62706E023703}">
                      <ahyp:hlinkClr xmlns:ahyp="http://schemas.microsoft.com/office/drawing/2018/hyperlinkcolor" val="tx"/>
                    </a:ext>
                  </a:extLst>
                </a:hlinkClick>
              </a:rPr>
              <a:t>https://grouper.ieee.org/groups/802/15/calendar.html</a:t>
            </a:r>
            <a:endParaRPr lang="en-US" altLang="ja-JP" sz="1200" b="0" i="0" dirty="0">
              <a:solidFill>
                <a:srgbClr val="FF0000"/>
              </a:solidFill>
              <a:effectLst/>
              <a:latin typeface="Courier New" panose="02070309020205020404" pitchFamily="49" charset="0"/>
            </a:endParaRPr>
          </a:p>
          <a:p>
            <a:r>
              <a:rPr lang="en-US" altLang="ja-JP" sz="1100" b="0" i="0" dirty="0">
                <a:solidFill>
                  <a:srgbClr val="333333"/>
                </a:solidFill>
                <a:effectLst/>
                <a:latin typeface="Courier New" panose="02070309020205020404" pitchFamily="49" charset="0"/>
              </a:rPr>
              <a:t>JOIN WEBEX MEETING</a:t>
            </a:r>
          </a:p>
          <a:p>
            <a:r>
              <a:rPr lang="en-US" altLang="ja-JP" sz="1100" dirty="0">
                <a:solidFill>
                  <a:srgbClr val="333333"/>
                </a:solidFill>
                <a:latin typeface="Courier New" panose="02070309020205020404" pitchFamily="49" charset="0"/>
              </a:rPr>
              <a:t>IG-DEP1; EST 7:00PM-9:00PM on Nov. 4</a:t>
            </a:r>
            <a:r>
              <a:rPr lang="en-US" altLang="ja-JP" sz="1100" baseline="30000" dirty="0">
                <a:solidFill>
                  <a:srgbClr val="333333"/>
                </a:solidFill>
                <a:latin typeface="Courier New" panose="02070309020205020404" pitchFamily="49" charset="0"/>
              </a:rPr>
              <a:t>th</a:t>
            </a:r>
            <a:r>
              <a:rPr lang="en-US" altLang="ja-JP" sz="1100" dirty="0">
                <a:solidFill>
                  <a:srgbClr val="333333"/>
                </a:solidFill>
                <a:latin typeface="Courier New" panose="02070309020205020404" pitchFamily="49" charset="0"/>
              </a:rPr>
              <a:t>(WED), JST  9:00AM-11:00AM on Nov. 5</a:t>
            </a:r>
            <a:r>
              <a:rPr lang="en-US" altLang="ja-JP" sz="1100" baseline="30000" dirty="0">
                <a:solidFill>
                  <a:srgbClr val="333333"/>
                </a:solidFill>
                <a:latin typeface="Courier New" panose="02070309020205020404" pitchFamily="49" charset="0"/>
              </a:rPr>
              <a:t>th </a:t>
            </a:r>
            <a:r>
              <a:rPr lang="en-US" altLang="ja-JP" sz="1100" dirty="0">
                <a:solidFill>
                  <a:srgbClr val="333333"/>
                </a:solidFill>
                <a:latin typeface="Courier New" panose="02070309020205020404" pitchFamily="49" charset="0"/>
              </a:rPr>
              <a:t>(THU), </a:t>
            </a:r>
          </a:p>
          <a:p>
            <a:r>
              <a:rPr lang="en-US" altLang="ja-JP" sz="1100" b="0" i="0" u="none" strike="noStrike" dirty="0">
                <a:solidFill>
                  <a:srgbClr val="FF0000"/>
                </a:solidFill>
                <a:effectLst/>
                <a:latin typeface="Courier New" panose="02070309020205020404" pitchFamily="49" charset="0"/>
                <a:hlinkClick r:id="rId4">
                  <a:extLst>
                    <a:ext uri="{A12FA001-AC4F-418D-AE19-62706E023703}">
                      <ahyp:hlinkClr xmlns:ahyp="http://schemas.microsoft.com/office/drawing/2018/hyperlinkcolor" val="tx"/>
                    </a:ext>
                  </a:extLst>
                </a:hlinkClick>
              </a:rPr>
              <a:t>https://ieeesa.webex.com/ieeesa/j.php?MTID=m0c6d9dd6beb959bd162d6ca7eaf81e61</a:t>
            </a:r>
            <a:br>
              <a:rPr lang="en-US" altLang="ja-JP" sz="1100" dirty="0"/>
            </a:br>
            <a:r>
              <a:rPr lang="en-US" altLang="ja-JP" sz="1100" b="0" i="0" dirty="0">
                <a:solidFill>
                  <a:srgbClr val="333333"/>
                </a:solidFill>
                <a:effectLst/>
                <a:latin typeface="Courier New" panose="02070309020205020404" pitchFamily="49" charset="0"/>
              </a:rPr>
              <a:t>Meeting number (access code): 173 625 1865</a:t>
            </a:r>
            <a:br>
              <a:rPr lang="en-US" altLang="ja-JP" sz="1100" dirty="0"/>
            </a:br>
            <a:r>
              <a:rPr lang="en-US" altLang="ja-JP" sz="1100" b="0" i="0" dirty="0">
                <a:solidFill>
                  <a:srgbClr val="333333"/>
                </a:solidFill>
                <a:effectLst/>
                <a:latin typeface="Courier New" panose="02070309020205020404" pitchFamily="49" charset="0"/>
              </a:rPr>
              <a:t>Meeting password: d5QRPjhnY42</a:t>
            </a:r>
          </a:p>
          <a:p>
            <a:r>
              <a:rPr lang="en-US" altLang="ja-JP" sz="1100" dirty="0">
                <a:solidFill>
                  <a:srgbClr val="333333"/>
                </a:solidFill>
                <a:latin typeface="Courier New" panose="02070309020205020404" pitchFamily="49" charset="0"/>
              </a:rPr>
              <a:t>IG-DEP2; EST 7:00PM-9:00PM on Nov. 10th(TUE),  JST  9:00AM-11:00AM on Nov. 11th(WED)</a:t>
            </a:r>
          </a:p>
          <a:p>
            <a:r>
              <a:rPr lang="en-US" altLang="ja-JP" sz="1100" dirty="0">
                <a:solidFill>
                  <a:srgbClr val="FF0000"/>
                </a:solidFill>
                <a:latin typeface="Courier New" panose="02070309020205020404" pitchFamily="49" charset="0"/>
                <a:hlinkClick r:id="rId5">
                  <a:extLst>
                    <a:ext uri="{A12FA001-AC4F-418D-AE19-62706E023703}">
                      <ahyp:hlinkClr xmlns:ahyp="http://schemas.microsoft.com/office/drawing/2018/hyperlinkcolor" val="tx"/>
                    </a:ext>
                  </a:extLst>
                </a:hlinkClick>
              </a:rPr>
              <a:t>https://ieeesa.webex.com/ieeesa/j.php?MTID=m04cb76cafe9292806df8c726a0fde4eb</a:t>
            </a:r>
            <a:endParaRPr lang="en-US" altLang="ja-JP" sz="1100" dirty="0">
              <a:solidFill>
                <a:srgbClr val="FF0000"/>
              </a:solidFill>
              <a:latin typeface="Courier New" panose="02070309020205020404" pitchFamily="49" charset="0"/>
            </a:endParaRPr>
          </a:p>
          <a:p>
            <a:r>
              <a:rPr lang="en-US" altLang="ja-JP" sz="1100" dirty="0">
                <a:solidFill>
                  <a:srgbClr val="333333"/>
                </a:solidFill>
                <a:latin typeface="Courier New" panose="02070309020205020404" pitchFamily="49" charset="0"/>
              </a:rPr>
              <a:t>Meeting number (access code): 173 869 0541</a:t>
            </a:r>
          </a:p>
          <a:p>
            <a:r>
              <a:rPr lang="en-US" altLang="ja-JP" sz="1100" dirty="0">
                <a:solidFill>
                  <a:srgbClr val="333333"/>
                </a:solidFill>
                <a:latin typeface="Courier New" panose="02070309020205020404" pitchFamily="49" charset="0"/>
              </a:rPr>
              <a:t>Meeting password: FnneBu6Jp35</a:t>
            </a:r>
          </a:p>
          <a:p>
            <a:r>
              <a:rPr lang="en-US" altLang="ja-JP" sz="1100" dirty="0">
                <a:solidFill>
                  <a:srgbClr val="333333"/>
                </a:solidFill>
                <a:latin typeface="Courier New" panose="02070309020205020404" pitchFamily="49" charset="0"/>
              </a:rPr>
              <a:t>IG-DEP3; EST 7:00PM-9:00PM on Nov. 11th(WED),   JST  9:00AM-11:00AM on Nov. 12th(THU), </a:t>
            </a:r>
          </a:p>
          <a:p>
            <a:r>
              <a:rPr lang="en-US" altLang="ja-JP" sz="1100" dirty="0">
                <a:solidFill>
                  <a:srgbClr val="FF0000"/>
                </a:solidFill>
                <a:hlinkClick r:id="rId6">
                  <a:extLst>
                    <a:ext uri="{A12FA001-AC4F-418D-AE19-62706E023703}">
                      <ahyp:hlinkClr xmlns:ahyp="http://schemas.microsoft.com/office/drawing/2018/hyperlinkcolor" val="tx"/>
                    </a:ext>
                  </a:extLst>
                </a:hlinkClick>
              </a:rPr>
              <a:t>https://ieeesa.webex.com/ieeesa/j.php?MTID=mc29b1ddd7908aceb4d15144d25ebb603</a:t>
            </a:r>
            <a:endParaRPr lang="en-US" altLang="ja-JP" sz="1100" dirty="0">
              <a:solidFill>
                <a:srgbClr val="FF0000"/>
              </a:solidFill>
            </a:endParaRPr>
          </a:p>
          <a:p>
            <a:r>
              <a:rPr lang="en-US" altLang="ja-JP" sz="1100" dirty="0"/>
              <a:t>Meeting number (access code): 173 208 0685</a:t>
            </a:r>
          </a:p>
          <a:p>
            <a:r>
              <a:rPr lang="en-US" altLang="ja-JP" sz="1100" dirty="0"/>
              <a:t>Meeting password: ybPa54gTcg3</a:t>
            </a:r>
            <a:endParaRPr lang="ja-JP" altLang="en-US" sz="1100" dirty="0"/>
          </a:p>
        </p:txBody>
      </p:sp>
    </p:spTree>
    <p:extLst>
      <p:ext uri="{BB962C8B-B14F-4D97-AF65-F5344CB8AC3E}">
        <p14:creationId xmlns:p14="http://schemas.microsoft.com/office/powerpoint/2010/main" val="6137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26070"/>
            <a:ext cx="8928992" cy="5544616"/>
          </a:xfrm>
          <a:ln/>
        </p:spPr>
        <p:txBody>
          <a:bodyPr>
            <a:noAutofit/>
          </a:bodyPr>
          <a:lstStyle/>
          <a:p>
            <a:pPr>
              <a:lnSpc>
                <a:spcPts val="1500"/>
              </a:lnSpc>
            </a:pPr>
            <a:r>
              <a:rPr lang="en-US" altLang="ja-JP" sz="1600" dirty="0"/>
              <a:t>IG DEP meeting call to order</a:t>
            </a:r>
          </a:p>
          <a:p>
            <a:pPr>
              <a:lnSpc>
                <a:spcPts val="1500"/>
              </a:lnSpc>
            </a:pPr>
            <a:r>
              <a:rPr lang="en-US" altLang="ja-JP" sz="1600" dirty="0"/>
              <a:t>Call for essential patents and policies &amp; procedures reminder </a:t>
            </a:r>
          </a:p>
          <a:p>
            <a:pPr>
              <a:lnSpc>
                <a:spcPts val="1500"/>
              </a:lnSpc>
            </a:pPr>
            <a:r>
              <a:rPr lang="en-US" altLang="ja-JP" sz="1600" dirty="0"/>
              <a:t>Approve last meeting minutes: 15-20-0277-00-0dep-ig-dependability-September-2020-meeting-minutes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Necessity for Amendment of IEEE 802.15.6 Medical BAN with Enhanced Dependability</a:t>
            </a:r>
          </a:p>
          <a:p>
            <a:pPr marL="514350" lvl="1" indent="0">
              <a:lnSpc>
                <a:spcPts val="1500"/>
              </a:lnSpc>
              <a:spcBef>
                <a:spcPts val="0"/>
              </a:spcBef>
              <a:spcAft>
                <a:spcPts val="0"/>
              </a:spcAft>
              <a:buNone/>
              <a:defRPr/>
            </a:pPr>
            <a:r>
              <a:rPr lang="en-US" altLang="ja-JP" sz="1600" dirty="0">
                <a:cs typeface="Times New Roman" pitchFamily="18" charset="0"/>
              </a:rPr>
              <a:t>                                                                                                      doc.#15-20-0316-02-0dep</a:t>
            </a:r>
          </a:p>
          <a:p>
            <a:pPr marL="514350" lvl="1" indent="0">
              <a:lnSpc>
                <a:spcPts val="1500"/>
              </a:lnSpc>
              <a:spcBef>
                <a:spcPts val="0"/>
              </a:spcBef>
              <a:spcAft>
                <a:spcPts val="0"/>
              </a:spcAft>
              <a:buNone/>
              <a:defRPr/>
            </a:pPr>
            <a:r>
              <a:rPr lang="en-US" altLang="ja-JP" sz="1600" dirty="0">
                <a:cs typeface="Times New Roman" pitchFamily="18" charset="0"/>
              </a:rPr>
              <a:t>2.  Confirmation and Modification of the Updated Requirements for Amendment of IEEE802.15.6 BAN                                                                        doc.#15-20-0157-02-odep</a:t>
            </a:r>
          </a:p>
          <a:p>
            <a:pPr marL="514350" lvl="1" indent="0">
              <a:lnSpc>
                <a:spcPts val="1500"/>
              </a:lnSpc>
              <a:spcBef>
                <a:spcPts val="0"/>
              </a:spcBef>
              <a:spcAft>
                <a:spcPts val="0"/>
              </a:spcAft>
              <a:buNone/>
              <a:defRPr/>
            </a:pPr>
            <a:r>
              <a:rPr lang="en-US" altLang="ja-JP" sz="1600" dirty="0">
                <a:cs typeface="Times New Roman" pitchFamily="18" charset="0"/>
              </a:rPr>
              <a:t>3. Revised technical requirement focused on Amendment of IEEE802.15.6 WBAN</a:t>
            </a:r>
          </a:p>
          <a:p>
            <a:pPr marL="514350" lvl="1" indent="0">
              <a:lnSpc>
                <a:spcPts val="1500"/>
              </a:lnSpc>
              <a:spcBef>
                <a:spcPts val="0"/>
              </a:spcBef>
              <a:spcAft>
                <a:spcPts val="0"/>
              </a:spcAft>
              <a:buNone/>
              <a:defRPr/>
            </a:pPr>
            <a:r>
              <a:rPr lang="en-US" altLang="ja-JP" sz="1600" dirty="0">
                <a:cs typeface="Times New Roman" pitchFamily="18" charset="0"/>
              </a:rPr>
              <a:t>                                                                                                      doc.#15-20-0352-01-0dep</a:t>
            </a:r>
          </a:p>
          <a:p>
            <a:pPr marL="514350" lvl="1" indent="0">
              <a:lnSpc>
                <a:spcPts val="1500"/>
              </a:lnSpc>
              <a:spcBef>
                <a:spcPts val="0"/>
              </a:spcBef>
              <a:spcAft>
                <a:spcPts val="0"/>
              </a:spcAft>
              <a:buNone/>
              <a:defRPr/>
            </a:pPr>
            <a:r>
              <a:rPr lang="en-US" altLang="ja-JP" sz="1600" dirty="0">
                <a:cs typeface="Times New Roman" pitchFamily="18" charset="0"/>
              </a:rPr>
              <a:t>4. Feasible Technologies for Enhanced Dependability of WBAN) doc.#15-20-0360-00-0dep</a:t>
            </a:r>
          </a:p>
          <a:p>
            <a:pPr marL="514350" lvl="1" indent="0">
              <a:lnSpc>
                <a:spcPts val="1500"/>
              </a:lnSpc>
              <a:spcBef>
                <a:spcPts val="0"/>
              </a:spcBef>
              <a:spcAft>
                <a:spcPts val="0"/>
              </a:spcAft>
              <a:buNone/>
              <a:defRPr/>
            </a:pPr>
            <a:r>
              <a:rPr lang="en-US" altLang="ja-JP" sz="1600" dirty="0">
                <a:cs typeface="Times New Roman" pitchFamily="18" charset="0"/>
              </a:rPr>
              <a:t>5. Space-time domain interference mitigation using based on OMF and TDL-AA for dependable UWB-BANs                                                                doc.#15-20-0359-00-0dep</a:t>
            </a:r>
          </a:p>
          <a:p>
            <a:pPr marL="514350" lvl="1" indent="0">
              <a:lnSpc>
                <a:spcPts val="1500"/>
              </a:lnSpc>
              <a:spcBef>
                <a:spcPts val="0"/>
              </a:spcBef>
              <a:spcAft>
                <a:spcPts val="0"/>
              </a:spcAft>
              <a:buNone/>
              <a:defRPr/>
            </a:pPr>
            <a:r>
              <a:rPr lang="en-US" altLang="ja-JP" sz="1600" dirty="0">
                <a:cs typeface="Times New Roman" pitchFamily="18" charset="0"/>
              </a:rPr>
              <a:t>6. BAN Coordinator with Multiple RF Port for Valuable Connection with Various Sensors and Actuators                                                                               doc.#15-20-0362-00-0dep</a:t>
            </a:r>
          </a:p>
          <a:p>
            <a:pPr>
              <a:lnSpc>
                <a:spcPts val="1500"/>
              </a:lnSpc>
            </a:pPr>
            <a:r>
              <a:rPr lang="en-US" altLang="ja-JP" sz="1600" dirty="0"/>
              <a:t>Discussion</a:t>
            </a:r>
          </a:p>
          <a:p>
            <a:pPr marL="804863" indent="0">
              <a:lnSpc>
                <a:spcPts val="1500"/>
              </a:lnSpc>
              <a:buNone/>
            </a:pPr>
            <a:r>
              <a:rPr lang="en-US" altLang="ja-JP" sz="1600" dirty="0"/>
              <a:t>Key issues and agenda in Coming November and January  meetings will be discussed.</a:t>
            </a:r>
          </a:p>
          <a:p>
            <a:pPr marL="804863" indent="0">
              <a:lnSpc>
                <a:spcPts val="1500"/>
              </a:lnSpc>
              <a:buNone/>
            </a:pPr>
            <a:r>
              <a:rPr lang="en-US" altLang="ja-JP" sz="1600" dirty="0"/>
              <a:t>(1) Primary focus on  Amendment of PHY and MAC of IEEE802.15.6 Wireless BAN </a:t>
            </a:r>
            <a:r>
              <a:rPr lang="en-US" altLang="ja-JP" sz="1600" dirty="0" err="1"/>
              <a:t>twith</a:t>
            </a:r>
            <a:r>
              <a:rPr lang="en-US" altLang="ja-JP" sz="1600" dirty="0"/>
              <a:t> enhanced dependability including 2</a:t>
            </a:r>
            <a:r>
              <a:rPr lang="en-US" altLang="ja-JP" sz="1600" baseline="30000" dirty="0"/>
              <a:t>nd</a:t>
            </a:r>
            <a:r>
              <a:rPr lang="en-US" altLang="ja-JP" sz="1600" dirty="0"/>
              <a:t> Generation of </a:t>
            </a:r>
            <a:r>
              <a:rPr lang="en-US" altLang="ja-JP" sz="1600" dirty="0" err="1"/>
              <a:t>ECoG</a:t>
            </a:r>
            <a:r>
              <a:rPr lang="en-US" altLang="ja-JP" sz="1600" dirty="0"/>
              <a:t>-BMI.</a:t>
            </a:r>
          </a:p>
          <a:p>
            <a:pPr marL="538163" indent="0">
              <a:lnSpc>
                <a:spcPts val="1500"/>
              </a:lnSpc>
              <a:buNone/>
            </a:pPr>
            <a:r>
              <a:rPr lang="en-US" altLang="ja-JP" sz="1600" dirty="0"/>
              <a:t>      (2)  Necessity and demand of the amendment of exiting Medical BAN std. 15.6</a:t>
            </a:r>
          </a:p>
          <a:p>
            <a:pPr marL="538163" indent="0">
              <a:lnSpc>
                <a:spcPts val="1500"/>
              </a:lnSpc>
              <a:buNone/>
            </a:pPr>
            <a:r>
              <a:rPr lang="en-US" altLang="ja-JP" sz="1600" dirty="0"/>
              <a:t>      (3) Targeting markets and stakeholders</a:t>
            </a:r>
          </a:p>
          <a:p>
            <a:pPr marL="538163" indent="0">
              <a:lnSpc>
                <a:spcPts val="1500"/>
              </a:lnSpc>
              <a:buNone/>
            </a:pPr>
            <a:r>
              <a:rPr lang="en-US" altLang="ja-JP" sz="1600" dirty="0"/>
              <a:t>      (4)  Uniqueness  of the amendment</a:t>
            </a:r>
          </a:p>
          <a:p>
            <a:pPr marL="538163" indent="0">
              <a:lnSpc>
                <a:spcPts val="1500"/>
              </a:lnSpc>
              <a:buNone/>
            </a:pPr>
            <a:r>
              <a:rPr lang="en-US" altLang="ja-JP" sz="1600" dirty="0"/>
              <a:t>      (5)  Update of technical requirement, PAR, and CSD</a:t>
            </a:r>
          </a:p>
          <a:p>
            <a:pPr marL="538163" indent="0">
              <a:lnSpc>
                <a:spcPts val="1500"/>
              </a:lnSpc>
              <a:buNone/>
            </a:pPr>
            <a:r>
              <a:rPr lang="en-US" altLang="ja-JP" sz="1600" dirty="0"/>
              <a:t>      (6)  Timeline of next motion and preparation</a:t>
            </a:r>
          </a:p>
          <a:p>
            <a:pPr marL="538163" indent="0">
              <a:lnSpc>
                <a:spcPts val="1500"/>
              </a:lnSpc>
              <a:buNone/>
            </a:pPr>
            <a:endParaRPr lang="en-US" altLang="ja-JP"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0705" y="1417881"/>
            <a:ext cx="8872993" cy="5440119"/>
          </a:xfrm>
        </p:spPr>
        <p:txBody>
          <a:bodyPr/>
          <a:lstStyle/>
          <a:p>
            <a:pPr marL="0" indent="0">
              <a:lnSpc>
                <a:spcPts val="1600"/>
              </a:lnSpc>
              <a:buNone/>
            </a:pPr>
            <a:r>
              <a:rPr lang="is-IS" altLang="ja-JP" sz="1600" dirty="0"/>
              <a:t>15-20-0307-00-0dep-ig-dep-opening-information-for-november-2020 by Ryuji Kohno (YNU/UofOulu) and Takumi Kobayashi(YNU)</a:t>
            </a:r>
            <a:r>
              <a:rPr lang="ja-JP" altLang="is-IS" sz="1600" dirty="0"/>
              <a:t>　</a:t>
            </a:r>
          </a:p>
          <a:p>
            <a:pPr marL="0" indent="0">
              <a:lnSpc>
                <a:spcPts val="1600"/>
              </a:lnSpc>
              <a:buNone/>
            </a:pPr>
            <a:r>
              <a:rPr lang="is-IS" altLang="ja-JP" sz="1600" dirty="0"/>
              <a:t>15-20-0306-06-0dep-ig-dependability-november-2020-meeting-agenda by Ryuji Kohno (YNU/UofOulu) </a:t>
            </a:r>
          </a:p>
          <a:p>
            <a:pPr marL="0" indent="0">
              <a:lnSpc>
                <a:spcPts val="1600"/>
              </a:lnSpc>
              <a:buNone/>
            </a:pPr>
            <a:r>
              <a:rPr lang="en-US" altLang="ja-JP" sz="1600" dirty="0"/>
              <a:t>15-20-0316-02-0dep-Updated  Necessity for Amendment of IEEE 802.15.6 Medical BAN with Enhanced Dependability by Ryuji Kohno(YNU/</a:t>
            </a:r>
            <a:r>
              <a:rPr lang="en-US" altLang="ja-JP" sz="1600" dirty="0" err="1"/>
              <a:t>Uof</a:t>
            </a:r>
            <a:r>
              <a:rPr lang="en-US" altLang="ja-JP" sz="1600" dirty="0"/>
              <a:t> Oulu), Takumi Kobayashi(YNU)</a:t>
            </a:r>
            <a:endParaRPr lang="is-IS" altLang="ja-JP" sz="1600" dirty="0"/>
          </a:p>
          <a:p>
            <a:pPr marL="0" indent="0">
              <a:lnSpc>
                <a:spcPts val="1600"/>
              </a:lnSpc>
              <a:buNone/>
            </a:pPr>
            <a:r>
              <a:rPr lang="en-US" altLang="ja-JP" sz="1600" dirty="0"/>
              <a:t>15-20-0357-02-0dep-Revised technical requirement focused on Amendment of IEEE802.15.6 WBAN by Ryuji Kohno (YNU/</a:t>
            </a:r>
            <a:r>
              <a:rPr lang="en-US" altLang="ja-JP" sz="1600" dirty="0" err="1"/>
              <a:t>UofOulu</a:t>
            </a:r>
            <a:r>
              <a:rPr lang="en-US" altLang="ja-JP" sz="1600" dirty="0"/>
              <a:t>) and Takumi Kobayashi(YNU)</a:t>
            </a:r>
            <a:r>
              <a:rPr lang="ja-JP" altLang="en-US" sz="1600" dirty="0"/>
              <a:t>　</a:t>
            </a:r>
            <a:endParaRPr lang="en-US" altLang="ja-JP" sz="1600" dirty="0"/>
          </a:p>
          <a:p>
            <a:pPr marL="0" indent="0">
              <a:lnSpc>
                <a:spcPts val="1600"/>
              </a:lnSpc>
              <a:buNone/>
            </a:pPr>
            <a:r>
              <a:rPr lang="en-US" altLang="ja-JP" sz="1600" dirty="0"/>
              <a:t>15-19-0421-03-0dep-Brain-Machine Interface based on Electrocorticography using high speed UWB wireless body area network by </a:t>
            </a:r>
            <a:r>
              <a:rPr lang="en-US" altLang="ja-JP" sz="1600" dirty="0" err="1"/>
              <a:t>Takafumi</a:t>
            </a:r>
            <a:r>
              <a:rPr lang="en-US" altLang="ja-JP" sz="1600" dirty="0"/>
              <a:t> Sasaki(NICT), Masayuki Hirata(U of Osaka)</a:t>
            </a:r>
          </a:p>
          <a:p>
            <a:pPr marL="0" indent="0">
              <a:lnSpc>
                <a:spcPts val="1600"/>
              </a:lnSpc>
              <a:buNone/>
            </a:pPr>
            <a:r>
              <a:rPr lang="en-US" altLang="ja-JP" sz="1600" dirty="0"/>
              <a:t>15-20-0359-00-0dep-Space-time domain interference mitigation using based on OMF and TDL-AA for dependable UWB-BANs by Takumi Kobayashi(YNU)</a:t>
            </a:r>
            <a:r>
              <a:rPr lang="ja-JP" altLang="en-US" sz="1600" dirty="0"/>
              <a:t>　</a:t>
            </a:r>
            <a:endParaRPr lang="en-US" altLang="ja-JP" sz="1600" dirty="0"/>
          </a:p>
          <a:p>
            <a:pPr marL="0" indent="0">
              <a:lnSpc>
                <a:spcPts val="1600"/>
              </a:lnSpc>
              <a:buNone/>
            </a:pPr>
            <a:r>
              <a:rPr lang="en-US" altLang="ja-JP" sz="1600" dirty="0"/>
              <a:t>15-20-0360-00-0dep-Feasible Technologies for Enhanced Dependability of WBAN by Ryuji Kohno (YNU/</a:t>
            </a:r>
            <a:r>
              <a:rPr lang="en-US" altLang="ja-JP" sz="1600" dirty="0" err="1"/>
              <a:t>UofOulu</a:t>
            </a:r>
            <a:r>
              <a:rPr lang="en-US" altLang="ja-JP" sz="1600" dirty="0"/>
              <a:t>) </a:t>
            </a:r>
          </a:p>
          <a:p>
            <a:pPr marL="0" indent="0">
              <a:lnSpc>
                <a:spcPts val="1600"/>
              </a:lnSpc>
              <a:buNone/>
            </a:pPr>
            <a:r>
              <a:rPr lang="en-US" altLang="ja-JP" sz="1600" dirty="0"/>
              <a:t>15-20-0362-00-0dep-BAN Coordinator with Multiple RF Port for Valuable Connection with Various Sensors and Actuators by Shinichi Sato(Mobile Techno)</a:t>
            </a:r>
          </a:p>
          <a:p>
            <a:pPr marL="0" indent="0">
              <a:lnSpc>
                <a:spcPts val="1600"/>
              </a:lnSpc>
              <a:buNone/>
            </a:pPr>
            <a:r>
              <a:rPr lang="en-US" altLang="ja-JP" sz="1600" dirty="0"/>
              <a:t>15-20-0361-00-00dep-Update of PAR and CSD for </a:t>
            </a:r>
            <a:r>
              <a:rPr lang="en-US" altLang="ja-JP" sz="1600" dirty="0" err="1"/>
              <a:t>Amendmant</a:t>
            </a:r>
            <a:r>
              <a:rPr lang="en-US" altLang="ja-JP" sz="1600" dirty="0"/>
              <a:t> of Std.15.6 with Enhanced Dependability by Ryuji Kohno (YNU/</a:t>
            </a:r>
            <a:r>
              <a:rPr lang="en-US" altLang="ja-JP" sz="1600" dirty="0" err="1"/>
              <a:t>UofOulu</a:t>
            </a:r>
            <a:r>
              <a:rPr lang="en-US" altLang="ja-JP" sz="1600" dirty="0"/>
              <a:t>) </a:t>
            </a:r>
          </a:p>
          <a:p>
            <a:pPr marL="0" indent="0">
              <a:lnSpc>
                <a:spcPts val="1600"/>
              </a:lnSpc>
              <a:buNone/>
            </a:pPr>
            <a:r>
              <a:rPr lang="fi-FI" altLang="ja-JP" sz="1600" dirty="0"/>
              <a:t>15-20-0365-00-0dep-ig-dep-meeting-minutes-november-2020 by by Ryuji Kohno(YNU/CWC UofOulu) and Takumi Kobayashi(YNU)</a:t>
            </a:r>
            <a:r>
              <a:rPr lang="ja-JP" altLang="fi-FI" sz="1600" dirty="0"/>
              <a:t>　</a:t>
            </a:r>
            <a:endParaRPr lang="fi-FI" altLang="ja-JP" sz="1600" dirty="0"/>
          </a:p>
          <a:p>
            <a:pPr marL="0" indent="0">
              <a:lnSpc>
                <a:spcPts val="1600"/>
              </a:lnSpc>
              <a:buNone/>
            </a:pPr>
            <a:r>
              <a:rPr lang="fi-FI" altLang="ja-JP" sz="1600" dirty="0"/>
              <a:t>15-20-0366-00-0dep-ig-dep-closing-report-november-2020 by Ryuji Kohno(YNU/CWC UofOulu)</a:t>
            </a:r>
          </a:p>
          <a:p>
            <a:pPr marL="0" indent="0">
              <a:lnSpc>
                <a:spcPts val="1600"/>
              </a:lnSpc>
              <a:buNone/>
            </a:pP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8045</TotalTime>
  <Words>1269</Words>
  <Application>Microsoft Office PowerPoint</Application>
  <PresentationFormat>画面に合わせる (4:3)</PresentationFormat>
  <Paragraphs>136</Paragraphs>
  <Slides>7</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Arial</vt:lpstr>
      <vt:lpstr>Courier New</vt:lpstr>
      <vt:lpstr>Times New Roman</vt:lpstr>
      <vt:lpstr>IEEE-P802_15</vt:lpstr>
      <vt:lpstr>PowerPoint プレゼンテーション</vt:lpstr>
      <vt:lpstr>IEEE 802.15 IG DEP   Closing Report  Virtual Meeting with Webex November 11th, 2020  Ryuji Kohno (YNU/CWC Uof Oulu) </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94</cp:revision>
  <dcterms:created xsi:type="dcterms:W3CDTF">2018-03-06T17:15:04Z</dcterms:created>
  <dcterms:modified xsi:type="dcterms:W3CDTF">2020-11-12T11:51:27Z</dcterms:modified>
</cp:coreProperties>
</file>