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58" r:id="rId3"/>
    <p:sldId id="1056" r:id="rId4"/>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96" autoAdjust="0"/>
    <p:restoredTop sz="89628" autoAdjust="0"/>
  </p:normalViewPr>
  <p:slideViewPr>
    <p:cSldViewPr showGuides="1">
      <p:cViewPr varScale="1">
        <p:scale>
          <a:sx n="55" d="100"/>
          <a:sy n="55" d="100"/>
        </p:scale>
        <p:origin x="772" y="3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42" d="100"/>
          <a:sy n="42" d="100"/>
        </p:scale>
        <p:origin x="984" y="32"/>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Shoichi Kitazawa (ATR)</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Shoichi Kitazawa (ATR)</a:t>
            </a:r>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a:t>Shinichi Sato(Mobile Techno)</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42855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a:t>Shinichi Sato(Mobile Techno)</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3556052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ー 5"/>
          <p:cNvSpPr>
            <a:spLocks noGrp="1"/>
          </p:cNvSpPr>
          <p:nvPr>
            <p:ph type="ftr" sz="quarter" idx="11"/>
          </p:nvPr>
        </p:nvSpPr>
        <p:spPr/>
        <p:txBody>
          <a:bodyPr/>
          <a:lstStyle>
            <a:lvl1pPr>
              <a:defRPr/>
            </a:lvl1pPr>
          </a:lstStyle>
          <a:p>
            <a:r>
              <a:rPr lang="en-US" altLang="ja-JP"/>
              <a:t>Shinichi Sato(Mobile Techno)</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1077041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p:txBody>
          <a:bodyPr/>
          <a:lstStyle>
            <a:lvl1pPr>
              <a:defRPr/>
            </a:lvl1pPr>
          </a:lstStyle>
          <a:p>
            <a:r>
              <a:rPr lang="en-US" altLang="ja-JP"/>
              <a:t>Shinichi Sato(Mobile Techno)</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218104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a:t>Shinichi Sato(Mobile Techno)</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2501620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Shinichi Sato(Mobile Techno)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802.15-20-0362-00-0dep</a:t>
            </a: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
        <p:nvSpPr>
          <p:cNvPr id="12" name="Line 10">
            <a:extLst>
              <a:ext uri="{FF2B5EF4-FFF2-40B4-BE49-F238E27FC236}">
                <a16:creationId xmlns:a16="http://schemas.microsoft.com/office/drawing/2014/main" id="{B896F4F8-0174-48D6-A476-8A0E3D06A47C}"/>
              </a:ext>
            </a:extLst>
          </p:cNvPr>
          <p:cNvSpPr>
            <a:spLocks noChangeShapeType="1"/>
          </p:cNvSpPr>
          <p:nvPr userDrawn="1"/>
        </p:nvSpPr>
        <p:spPr bwMode="auto">
          <a:xfrm>
            <a:off x="683568" y="620688"/>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4" r:id="rId4"/>
    <p:sldLayoutId id="2147483655" r:id="rId5"/>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a:t>Shinichi Sato(Mobile Techno)</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Introduction of UWB-Based Wireless Platform]	</a:t>
            </a:r>
          </a:p>
          <a:p>
            <a:r>
              <a:rPr lang="en-US" altLang="ja-JP" sz="1600" b="1" dirty="0">
                <a:ea typeface="ＭＳ Ｐゴシック" charset="-128"/>
              </a:rPr>
              <a:t>Date Submitted: </a:t>
            </a:r>
            <a:r>
              <a:rPr lang="en-US" altLang="ja-JP" sz="1600" dirty="0">
                <a:ea typeface="ＭＳ Ｐゴシック" charset="-128"/>
              </a:rPr>
              <a:t>[11 November 2020]	</a:t>
            </a:r>
          </a:p>
          <a:p>
            <a:r>
              <a:rPr lang="en-US" altLang="ja-JP" sz="1600" b="1" dirty="0">
                <a:ea typeface="ＭＳ Ｐゴシック" charset="-128"/>
              </a:rPr>
              <a:t>Source:</a:t>
            </a:r>
            <a:r>
              <a:rPr lang="en-US" altLang="ja-JP" sz="1600" dirty="0">
                <a:ea typeface="ＭＳ Ｐゴシック" charset="-128"/>
              </a:rPr>
              <a:t>  [</a:t>
            </a:r>
            <a:r>
              <a:rPr lang="en-US" altLang="ja-JP" sz="1600" dirty="0" err="1">
                <a:ea typeface="ＭＳ Ｐゴシック" charset="-128"/>
              </a:rPr>
              <a:t>Shinich</a:t>
            </a:r>
            <a:r>
              <a:rPr lang="en-US" altLang="ja-JP" sz="1600" dirty="0">
                <a:ea typeface="ＭＳ Ｐゴシック" charset="-128"/>
              </a:rPr>
              <a:t> Sato] [Mobile Techno, Ltd/ Co.]                                  </a:t>
            </a:r>
          </a:p>
          <a:p>
            <a:r>
              <a:rPr lang="en-US" altLang="ja-JP" sz="1600" dirty="0">
                <a:ea typeface="ＭＳ Ｐゴシック" charset="-128"/>
              </a:rPr>
              <a:t>Address [8F Yokohama </a:t>
            </a:r>
            <a:r>
              <a:rPr lang="en-US" altLang="ja-JP" sz="1600" dirty="0" err="1">
                <a:ea typeface="ＭＳ Ｐゴシック" charset="-128"/>
              </a:rPr>
              <a:t>Aimark</a:t>
            </a:r>
            <a:r>
              <a:rPr lang="en-US" altLang="ja-JP" sz="1600" dirty="0">
                <a:ea typeface="ＭＳ Ｐゴシック" charset="-128"/>
              </a:rPr>
              <a:t> Place, 4-4-5 </a:t>
            </a:r>
            <a:r>
              <a:rPr lang="en-US" altLang="ja-JP" sz="1600" dirty="0" err="1">
                <a:ea typeface="ＭＳ Ｐゴシック" charset="-128"/>
              </a:rPr>
              <a:t>Minatomirai</a:t>
            </a:r>
            <a:r>
              <a:rPr lang="en-US" altLang="ja-JP" sz="1600" dirty="0">
                <a:ea typeface="ＭＳ Ｐゴシック" charset="-128"/>
              </a:rPr>
              <a:t>, Nishi-Ku, Yokohama 220-0012]</a:t>
            </a:r>
          </a:p>
          <a:p>
            <a:r>
              <a:rPr lang="en-US" altLang="ja-JP" sz="1600" dirty="0">
                <a:ea typeface="ＭＳ Ｐゴシック" charset="-128"/>
              </a:rPr>
              <a:t>Voice:[+81-45-228-8850],</a:t>
            </a:r>
          </a:p>
          <a:p>
            <a:r>
              <a:rPr lang="en-US" altLang="ja-JP" sz="1600" dirty="0">
                <a:ea typeface="ＭＳ Ｐゴシック" charset="-128"/>
              </a:rPr>
              <a:t>Email[ </a:t>
            </a:r>
            <a:r>
              <a:rPr lang="en-US" altLang="ja-JP" sz="1600" dirty="0" err="1">
                <a:ea typeface="ＭＳ Ｐゴシック" charset="-128"/>
              </a:rPr>
              <a:t>sato_shinichi@fujitsu.comi</a:t>
            </a:r>
            <a:r>
              <a:rPr lang="en-US" altLang="ja-JP" sz="1600" dirty="0">
                <a:ea typeface="ＭＳ Ｐゴシック" charset="-128"/>
              </a:rPr>
              <a:t>]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a:t>Shinichi Sato(Mobile Techno)</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684483" y="1499379"/>
            <a:ext cx="7558608" cy="2223120"/>
          </a:xfrm>
        </p:spPr>
        <p:txBody>
          <a:bodyPr/>
          <a:lstStyle/>
          <a:p>
            <a:r>
              <a:rPr lang="en-US" altLang="ja-JP" sz="3200" b="1" dirty="0">
                <a:ea typeface="ＭＳ Ｐゴシック" pitchFamily="50" charset="-128"/>
              </a:rPr>
              <a:t>Introduction of </a:t>
            </a:r>
            <a:br>
              <a:rPr lang="en-US" altLang="ja-JP" sz="3200" b="1" dirty="0">
                <a:ea typeface="ＭＳ Ｐゴシック" pitchFamily="50" charset="-128"/>
              </a:rPr>
            </a:br>
            <a:r>
              <a:rPr lang="en-US" altLang="ja-JP" sz="3200" b="1" dirty="0">
                <a:ea typeface="ＭＳ Ｐゴシック" pitchFamily="50" charset="-128"/>
              </a:rPr>
              <a:t>UWB-Based Wireless Platform</a:t>
            </a:r>
            <a:br>
              <a:rPr lang="en-US" altLang="ja-JP" sz="3200" b="1" dirty="0">
                <a:ea typeface="ＭＳ Ｐゴシック" pitchFamily="50" charset="-128"/>
              </a:rPr>
            </a:br>
            <a:endParaRPr lang="ja-JP" altLang="ja-JP" sz="3200"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
        <p:nvSpPr>
          <p:cNvPr id="2" name="テキスト ボックス 5">
            <a:extLst>
              <a:ext uri="{FF2B5EF4-FFF2-40B4-BE49-F238E27FC236}">
                <a16:creationId xmlns:a16="http://schemas.microsoft.com/office/drawing/2014/main" id="{A38D956D-8E22-492A-BD75-3FC9A241DF31}"/>
              </a:ext>
            </a:extLst>
          </p:cNvPr>
          <p:cNvSpPr txBox="1"/>
          <p:nvPr/>
        </p:nvSpPr>
        <p:spPr>
          <a:xfrm>
            <a:off x="395536" y="4293096"/>
            <a:ext cx="8424936" cy="1015659"/>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r>
              <a:rPr kumimoji="0" lang="en-US" altLang="ja-JP" sz="20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rPr>
              <a:t>Shinichi Sato</a:t>
            </a:r>
          </a:p>
          <a:p>
            <a:pPr marL="0" marR="0" lvl="0" indent="0" algn="ctr"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endParaRPr kumimoji="0" lang="en-US" altLang="ja-JP" sz="20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endParaRPr>
          </a:p>
          <a:p>
            <a:pPr marL="0" marR="0" lvl="0" indent="0" algn="ctr"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r>
              <a:rPr kumimoji="0" lang="en-US" altLang="ja-JP" sz="20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rPr>
              <a:t>Mobile Techno, Ltd. Co.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A62C34A-8567-4DF9-8537-58E03758C096}"/>
              </a:ext>
            </a:extLst>
          </p:cNvPr>
          <p:cNvSpPr>
            <a:spLocks noGrp="1"/>
          </p:cNvSpPr>
          <p:nvPr>
            <p:ph type="ftr" sz="quarter" idx="11"/>
          </p:nvPr>
        </p:nvSpPr>
        <p:spPr/>
        <p:txBody>
          <a:bodyPr/>
          <a:lstStyle/>
          <a:p>
            <a:r>
              <a:rPr lang="en-US" altLang="ja-JP"/>
              <a:t>Shinichi Sato(Mobile Techno)</a:t>
            </a:r>
            <a:endParaRPr lang="en-US" altLang="ja-JP" dirty="0"/>
          </a:p>
        </p:txBody>
      </p:sp>
      <p:sp>
        <p:nvSpPr>
          <p:cNvPr id="5" name="スライド番号プレースホルダー 4">
            <a:extLst>
              <a:ext uri="{FF2B5EF4-FFF2-40B4-BE49-F238E27FC236}">
                <a16:creationId xmlns:a16="http://schemas.microsoft.com/office/drawing/2014/main" id="{CEC7211D-C21A-434C-A0D2-EE2363541255}"/>
              </a:ext>
            </a:extLst>
          </p:cNvPr>
          <p:cNvSpPr>
            <a:spLocks noGrp="1"/>
          </p:cNvSpPr>
          <p:nvPr>
            <p:ph type="sldNum" sz="quarter" idx="12"/>
          </p:nvPr>
        </p:nvSpPr>
        <p:spPr/>
        <p:txBody>
          <a:bodyPr/>
          <a:lstStyle/>
          <a:p>
            <a:r>
              <a:rPr lang="en-US" altLang="ja-JP"/>
              <a:t>Slide </a:t>
            </a:r>
            <a:fld id="{74847ECA-0452-41E3-B15B-04905DA18685}"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5A1EF318-7470-4DFA-A0C8-46836E659658}"/>
              </a:ext>
            </a:extLst>
          </p:cNvPr>
          <p:cNvSpPr>
            <a:spLocks noGrp="1"/>
          </p:cNvSpPr>
          <p:nvPr>
            <p:ph type="dt" sz="half" idx="2"/>
          </p:nvPr>
        </p:nvSpPr>
        <p:spPr/>
        <p:txBody>
          <a:bodyPr/>
          <a:lstStyle/>
          <a:p>
            <a:r>
              <a:rPr lang="en-US" altLang="ja-JP"/>
              <a:t>November 2020</a:t>
            </a:r>
            <a:endParaRPr lang="en-US" altLang="ja-JP" dirty="0"/>
          </a:p>
        </p:txBody>
      </p:sp>
      <p:sp>
        <p:nvSpPr>
          <p:cNvPr id="7" name="タイトル 2">
            <a:extLst>
              <a:ext uri="{FF2B5EF4-FFF2-40B4-BE49-F238E27FC236}">
                <a16:creationId xmlns:a16="http://schemas.microsoft.com/office/drawing/2014/main" id="{51A53DC4-0D1B-4481-8494-985937F2B0D8}"/>
              </a:ext>
            </a:extLst>
          </p:cNvPr>
          <p:cNvSpPr>
            <a:spLocks noGrp="1"/>
          </p:cNvSpPr>
          <p:nvPr>
            <p:ph type="title"/>
          </p:nvPr>
        </p:nvSpPr>
        <p:spPr bwMode="gray">
          <a:xfrm>
            <a:off x="740047" y="934883"/>
            <a:ext cx="7886700" cy="561182"/>
          </a:xfrm>
        </p:spPr>
        <p:txBody>
          <a:bodyPr>
            <a:normAutofit fontScale="90000"/>
          </a:bodyPr>
          <a:lstStyle/>
          <a:p>
            <a:r>
              <a:rPr lang="en-US" altLang="ja-JP" sz="2400" i="1" dirty="0"/>
              <a:t>Features of our UWB-based wireless platform</a:t>
            </a:r>
            <a:endParaRPr lang="ja-JP" altLang="en-US" sz="2400" i="1" dirty="0"/>
          </a:p>
        </p:txBody>
      </p:sp>
      <p:grpSp>
        <p:nvGrpSpPr>
          <p:cNvPr id="8" name="グループ化 7">
            <a:extLst>
              <a:ext uri="{FF2B5EF4-FFF2-40B4-BE49-F238E27FC236}">
                <a16:creationId xmlns:a16="http://schemas.microsoft.com/office/drawing/2014/main" id="{D04458D1-E4A0-4E81-B6D3-459FE6E961A7}"/>
              </a:ext>
            </a:extLst>
          </p:cNvPr>
          <p:cNvGrpSpPr/>
          <p:nvPr/>
        </p:nvGrpSpPr>
        <p:grpSpPr>
          <a:xfrm>
            <a:off x="4542547" y="1724144"/>
            <a:ext cx="4581194" cy="4217485"/>
            <a:chOff x="5994844" y="938153"/>
            <a:chExt cx="6108259" cy="5623313"/>
          </a:xfrm>
        </p:grpSpPr>
        <p:sp>
          <p:nvSpPr>
            <p:cNvPr id="9" name="台形 8">
              <a:extLst>
                <a:ext uri="{FF2B5EF4-FFF2-40B4-BE49-F238E27FC236}">
                  <a16:creationId xmlns:a16="http://schemas.microsoft.com/office/drawing/2014/main" id="{F8CF6951-81D6-480A-A302-76A6F1124AF1}"/>
                </a:ext>
              </a:extLst>
            </p:cNvPr>
            <p:cNvSpPr/>
            <p:nvPr/>
          </p:nvSpPr>
          <p:spPr>
            <a:xfrm>
              <a:off x="5994844" y="3001847"/>
              <a:ext cx="6012263" cy="3559619"/>
            </a:xfrm>
            <a:prstGeom prst="trapezoid">
              <a:avLst>
                <a:gd name="adj" fmla="val 18790"/>
              </a:avLst>
            </a:prstGeom>
            <a:solidFill>
              <a:srgbClr val="FF9933"/>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lang="ja-JP" altLang="en-US" sz="1350" kern="0">
                <a:solidFill>
                  <a:prstClr val="white"/>
                </a:solidFill>
                <a:latin typeface="Calibri" panose="020F0502020204030204"/>
                <a:ea typeface="游ゴシック" panose="020B0400000000000000" pitchFamily="50" charset="-128"/>
              </a:endParaRPr>
            </a:p>
          </p:txBody>
        </p:sp>
        <p:sp>
          <p:nvSpPr>
            <p:cNvPr id="10" name="思考の吹き出し: 雲形 9">
              <a:extLst>
                <a:ext uri="{FF2B5EF4-FFF2-40B4-BE49-F238E27FC236}">
                  <a16:creationId xmlns:a16="http://schemas.microsoft.com/office/drawing/2014/main" id="{4F54CACD-7F36-4ABD-ADA8-C7F87D852239}"/>
                </a:ext>
              </a:extLst>
            </p:cNvPr>
            <p:cNvSpPr/>
            <p:nvPr/>
          </p:nvSpPr>
          <p:spPr>
            <a:xfrm>
              <a:off x="5994844" y="938153"/>
              <a:ext cx="4094343" cy="713714"/>
            </a:xfrm>
            <a:prstGeom prst="cloudCallout">
              <a:avLst>
                <a:gd name="adj1" fmla="val 49909"/>
                <a:gd name="adj2" fmla="val -7957"/>
              </a:avLst>
            </a:prstGeom>
            <a:solidFill>
              <a:srgbClr val="FFFFFF">
                <a:lumMod val="85000"/>
              </a:srgbClr>
            </a:solidFill>
            <a:ln w="12700" cap="flat" cmpd="sng" algn="ctr">
              <a:solidFill>
                <a:srgbClr val="FFFFFF">
                  <a:lumMod val="75000"/>
                </a:srgbClr>
              </a:solidFill>
              <a:prstDash val="solid"/>
              <a:miter lim="800000"/>
            </a:ln>
            <a:effectLst/>
          </p:spPr>
          <p:txBody>
            <a:bodyPr rtlCol="0" anchor="ctr"/>
            <a:lstStyle/>
            <a:p>
              <a:pPr algn="ctr" defTabSz="685800" eaLnBrk="1" fontAlgn="auto" hangingPunct="1">
                <a:spcBef>
                  <a:spcPts val="0"/>
                </a:spcBef>
                <a:spcAft>
                  <a:spcPts val="0"/>
                </a:spcAft>
                <a:defRPr/>
              </a:pPr>
              <a:endParaRPr lang="ja-JP" altLang="en-US" sz="1350" kern="0">
                <a:solidFill>
                  <a:prstClr val="white"/>
                </a:solidFill>
                <a:latin typeface="Calibri" panose="020F0502020204030204"/>
                <a:ea typeface="游ゴシック" panose="020B0400000000000000" pitchFamily="50" charset="-128"/>
              </a:endParaRPr>
            </a:p>
          </p:txBody>
        </p:sp>
        <p:grpSp>
          <p:nvGrpSpPr>
            <p:cNvPr id="11" name="グループ化 10">
              <a:extLst>
                <a:ext uri="{FF2B5EF4-FFF2-40B4-BE49-F238E27FC236}">
                  <a16:creationId xmlns:a16="http://schemas.microsoft.com/office/drawing/2014/main" id="{9A99FB6A-B247-46D9-B4F3-D772C0D8964B}"/>
                </a:ext>
              </a:extLst>
            </p:cNvPr>
            <p:cNvGrpSpPr>
              <a:grpSpLocks noChangeAspect="1"/>
            </p:cNvGrpSpPr>
            <p:nvPr/>
          </p:nvGrpSpPr>
          <p:grpSpPr>
            <a:xfrm>
              <a:off x="6973768" y="3249098"/>
              <a:ext cx="1123137" cy="3151135"/>
              <a:chOff x="2476097" y="1026268"/>
              <a:chExt cx="1808125" cy="5072975"/>
            </a:xfrm>
          </p:grpSpPr>
          <p:sp>
            <p:nvSpPr>
              <p:cNvPr id="94" name="楕円 93">
                <a:extLst>
                  <a:ext uri="{FF2B5EF4-FFF2-40B4-BE49-F238E27FC236}">
                    <a16:creationId xmlns:a16="http://schemas.microsoft.com/office/drawing/2014/main" id="{44B75C34-4A5C-439A-A467-A8760DE1B716}"/>
                  </a:ext>
                </a:extLst>
              </p:cNvPr>
              <p:cNvSpPr/>
              <p:nvPr/>
            </p:nvSpPr>
            <p:spPr>
              <a:xfrm>
                <a:off x="2962074" y="1026268"/>
                <a:ext cx="807396" cy="817124"/>
              </a:xfrm>
              <a:prstGeom prst="ellipse">
                <a:avLst/>
              </a:prstGeom>
              <a:solidFill>
                <a:sysClr val="windowText" lastClr="000000"/>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lang="ja-JP" altLang="en-US" sz="1350" kern="0">
                  <a:solidFill>
                    <a:prstClr val="white"/>
                  </a:solidFill>
                  <a:latin typeface="Calibri" panose="020F0502020204030204"/>
                  <a:ea typeface="游ゴシック" panose="020B0400000000000000" pitchFamily="50" charset="-128"/>
                </a:endParaRPr>
              </a:p>
            </p:txBody>
          </p:sp>
          <p:sp>
            <p:nvSpPr>
              <p:cNvPr id="95" name="正方形/長方形 94">
                <a:extLst>
                  <a:ext uri="{FF2B5EF4-FFF2-40B4-BE49-F238E27FC236}">
                    <a16:creationId xmlns:a16="http://schemas.microsoft.com/office/drawing/2014/main" id="{3556E9BB-3211-40FD-9C80-1B5CD5A5F209}"/>
                  </a:ext>
                </a:extLst>
              </p:cNvPr>
              <p:cNvSpPr/>
              <p:nvPr/>
            </p:nvSpPr>
            <p:spPr>
              <a:xfrm>
                <a:off x="2476097" y="1974715"/>
                <a:ext cx="1808125" cy="389105"/>
              </a:xfrm>
              <a:prstGeom prst="rect">
                <a:avLst/>
              </a:prstGeom>
              <a:solidFill>
                <a:sysClr val="windowText" lastClr="000000"/>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lang="ja-JP" altLang="en-US" sz="1350" kern="0">
                  <a:solidFill>
                    <a:prstClr val="white"/>
                  </a:solidFill>
                  <a:latin typeface="Calibri" panose="020F0502020204030204"/>
                  <a:ea typeface="游ゴシック" panose="020B0400000000000000" pitchFamily="50" charset="-128"/>
                </a:endParaRPr>
              </a:p>
            </p:txBody>
          </p:sp>
          <p:sp>
            <p:nvSpPr>
              <p:cNvPr id="96" name="正方形/長方形 95">
                <a:extLst>
                  <a:ext uri="{FF2B5EF4-FFF2-40B4-BE49-F238E27FC236}">
                    <a16:creationId xmlns:a16="http://schemas.microsoft.com/office/drawing/2014/main" id="{64A84E15-733A-458C-BDF7-9F4E26144A4E}"/>
                  </a:ext>
                </a:extLst>
              </p:cNvPr>
              <p:cNvSpPr/>
              <p:nvPr/>
            </p:nvSpPr>
            <p:spPr>
              <a:xfrm>
                <a:off x="2945047" y="2363820"/>
                <a:ext cx="865761" cy="1760708"/>
              </a:xfrm>
              <a:prstGeom prst="rect">
                <a:avLst/>
              </a:prstGeom>
              <a:solidFill>
                <a:sysClr val="windowText" lastClr="000000"/>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lang="ja-JP" altLang="en-US" sz="1350" kern="0">
                  <a:solidFill>
                    <a:prstClr val="white"/>
                  </a:solidFill>
                  <a:latin typeface="Calibri" panose="020F0502020204030204"/>
                  <a:ea typeface="游ゴシック" panose="020B0400000000000000" pitchFamily="50" charset="-128"/>
                </a:endParaRPr>
              </a:p>
            </p:txBody>
          </p:sp>
          <p:sp>
            <p:nvSpPr>
              <p:cNvPr id="97" name="正方形/長方形 96">
                <a:extLst>
                  <a:ext uri="{FF2B5EF4-FFF2-40B4-BE49-F238E27FC236}">
                    <a16:creationId xmlns:a16="http://schemas.microsoft.com/office/drawing/2014/main" id="{7FC41EF5-4ED5-46E0-8EBC-78F1E9BB9190}"/>
                  </a:ext>
                </a:extLst>
              </p:cNvPr>
              <p:cNvSpPr/>
              <p:nvPr/>
            </p:nvSpPr>
            <p:spPr>
              <a:xfrm>
                <a:off x="2945048" y="4124528"/>
                <a:ext cx="391540" cy="1974715"/>
              </a:xfrm>
              <a:prstGeom prst="rect">
                <a:avLst/>
              </a:prstGeom>
              <a:solidFill>
                <a:sysClr val="windowText" lastClr="000000"/>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lang="ja-JP" altLang="en-US" sz="1350" kern="0">
                  <a:solidFill>
                    <a:prstClr val="white"/>
                  </a:solidFill>
                  <a:latin typeface="Calibri" panose="020F0502020204030204"/>
                  <a:ea typeface="游ゴシック" panose="020B0400000000000000" pitchFamily="50" charset="-128"/>
                </a:endParaRPr>
              </a:p>
            </p:txBody>
          </p:sp>
          <p:sp>
            <p:nvSpPr>
              <p:cNvPr id="98" name="正方形/長方形 97">
                <a:extLst>
                  <a:ext uri="{FF2B5EF4-FFF2-40B4-BE49-F238E27FC236}">
                    <a16:creationId xmlns:a16="http://schemas.microsoft.com/office/drawing/2014/main" id="{B1663650-0D80-4D9E-9E13-0D4EC5131953}"/>
                  </a:ext>
                </a:extLst>
              </p:cNvPr>
              <p:cNvSpPr/>
              <p:nvPr/>
            </p:nvSpPr>
            <p:spPr>
              <a:xfrm>
                <a:off x="3419268" y="4124528"/>
                <a:ext cx="391540" cy="1974715"/>
              </a:xfrm>
              <a:prstGeom prst="rect">
                <a:avLst/>
              </a:prstGeom>
              <a:solidFill>
                <a:sysClr val="windowText" lastClr="000000"/>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lang="ja-JP" altLang="en-US" sz="1350" kern="0">
                  <a:solidFill>
                    <a:prstClr val="white"/>
                  </a:solidFill>
                  <a:latin typeface="Calibri" panose="020F0502020204030204"/>
                  <a:ea typeface="游ゴシック" panose="020B0400000000000000" pitchFamily="50" charset="-128"/>
                </a:endParaRPr>
              </a:p>
            </p:txBody>
          </p:sp>
          <p:sp>
            <p:nvSpPr>
              <p:cNvPr id="99" name="正方形/長方形 98">
                <a:extLst>
                  <a:ext uri="{FF2B5EF4-FFF2-40B4-BE49-F238E27FC236}">
                    <a16:creationId xmlns:a16="http://schemas.microsoft.com/office/drawing/2014/main" id="{131CEBE5-57E8-4E12-BA08-BF96D33E60B1}"/>
                  </a:ext>
                </a:extLst>
              </p:cNvPr>
              <p:cNvSpPr/>
              <p:nvPr/>
            </p:nvSpPr>
            <p:spPr>
              <a:xfrm>
                <a:off x="3892682" y="2363820"/>
                <a:ext cx="391540" cy="1556427"/>
              </a:xfrm>
              <a:prstGeom prst="rect">
                <a:avLst/>
              </a:prstGeom>
              <a:solidFill>
                <a:sysClr val="windowText" lastClr="000000"/>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lang="ja-JP" altLang="en-US" sz="1350" kern="0">
                  <a:solidFill>
                    <a:prstClr val="white"/>
                  </a:solidFill>
                  <a:latin typeface="Calibri" panose="020F0502020204030204"/>
                  <a:ea typeface="游ゴシック" panose="020B0400000000000000" pitchFamily="50" charset="-128"/>
                </a:endParaRPr>
              </a:p>
            </p:txBody>
          </p:sp>
          <p:sp>
            <p:nvSpPr>
              <p:cNvPr id="100" name="正方形/長方形 99">
                <a:extLst>
                  <a:ext uri="{FF2B5EF4-FFF2-40B4-BE49-F238E27FC236}">
                    <a16:creationId xmlns:a16="http://schemas.microsoft.com/office/drawing/2014/main" id="{6E0F03DC-FCC1-4E1D-84A9-5D1C70A82483}"/>
                  </a:ext>
                </a:extLst>
              </p:cNvPr>
              <p:cNvSpPr/>
              <p:nvPr/>
            </p:nvSpPr>
            <p:spPr>
              <a:xfrm>
                <a:off x="2476097" y="2363820"/>
                <a:ext cx="391540" cy="1556427"/>
              </a:xfrm>
              <a:prstGeom prst="rect">
                <a:avLst/>
              </a:prstGeom>
              <a:solidFill>
                <a:sysClr val="windowText" lastClr="000000"/>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lang="ja-JP" altLang="en-US" sz="1350" kern="0">
                  <a:solidFill>
                    <a:prstClr val="white"/>
                  </a:solidFill>
                  <a:latin typeface="Calibri" panose="020F0502020204030204"/>
                  <a:ea typeface="游ゴシック" panose="020B0400000000000000" pitchFamily="50" charset="-128"/>
                </a:endParaRPr>
              </a:p>
            </p:txBody>
          </p:sp>
        </p:grpSp>
        <p:sp>
          <p:nvSpPr>
            <p:cNvPr id="12" name="楕円 11">
              <a:extLst>
                <a:ext uri="{FF2B5EF4-FFF2-40B4-BE49-F238E27FC236}">
                  <a16:creationId xmlns:a16="http://schemas.microsoft.com/office/drawing/2014/main" id="{FD228D12-0AB9-4476-973F-A6C10C6D482A}"/>
                </a:ext>
              </a:extLst>
            </p:cNvPr>
            <p:cNvSpPr/>
            <p:nvPr/>
          </p:nvSpPr>
          <p:spPr>
            <a:xfrm>
              <a:off x="7859919" y="4850344"/>
              <a:ext cx="243209" cy="254936"/>
            </a:xfrm>
            <a:prstGeom prst="ellipse">
              <a:avLst/>
            </a:prstGeom>
            <a:solidFill>
              <a:srgbClr val="FF0000"/>
            </a:solidFill>
            <a:ln w="12700" cap="flat" cmpd="sng" algn="ctr">
              <a:noFill/>
              <a:prstDash val="solid"/>
              <a:miter lim="800000"/>
            </a:ln>
            <a:effectLst/>
          </p:spPr>
          <p:txBody>
            <a:bodyPr lIns="0" tIns="0" rIns="0" bIns="0" rtlCol="0" anchor="ctr"/>
            <a:lstStyle/>
            <a:p>
              <a:pPr algn="ctr" eaLnBrk="1" fontAlgn="auto" hangingPunct="1">
                <a:spcBef>
                  <a:spcPts val="0"/>
                </a:spcBef>
                <a:spcAft>
                  <a:spcPts val="0"/>
                </a:spcAft>
                <a:defRPr/>
              </a:pPr>
              <a:endParaRPr lang="ja-JP" altLang="en-US" sz="825" kern="0" dirty="0">
                <a:solidFill>
                  <a:prstClr val="white"/>
                </a:solidFill>
                <a:latin typeface="Calibri" panose="020F0502020204030204"/>
                <a:ea typeface="游ゴシック" panose="020B0400000000000000" pitchFamily="50" charset="-128"/>
              </a:endParaRPr>
            </a:p>
          </p:txBody>
        </p:sp>
        <p:sp>
          <p:nvSpPr>
            <p:cNvPr id="13" name="楕円 12">
              <a:extLst>
                <a:ext uri="{FF2B5EF4-FFF2-40B4-BE49-F238E27FC236}">
                  <a16:creationId xmlns:a16="http://schemas.microsoft.com/office/drawing/2014/main" id="{08DEB7F0-E3F0-4E0E-9AD8-7CC3A91D4A2F}"/>
                </a:ext>
              </a:extLst>
            </p:cNvPr>
            <p:cNvSpPr/>
            <p:nvPr/>
          </p:nvSpPr>
          <p:spPr>
            <a:xfrm>
              <a:off x="7267538" y="6125452"/>
              <a:ext cx="243209" cy="254936"/>
            </a:xfrm>
            <a:prstGeom prst="ellipse">
              <a:avLst/>
            </a:prstGeom>
            <a:solidFill>
              <a:srgbClr val="FF0000"/>
            </a:solidFill>
            <a:ln w="12700" cap="flat" cmpd="sng" algn="ctr">
              <a:noFill/>
              <a:prstDash val="solid"/>
              <a:miter lim="800000"/>
            </a:ln>
            <a:effectLst/>
          </p:spPr>
          <p:txBody>
            <a:bodyPr lIns="0" tIns="0" rIns="0" bIns="0" rtlCol="0" anchor="ctr"/>
            <a:lstStyle/>
            <a:p>
              <a:pPr algn="ctr" eaLnBrk="1" fontAlgn="auto" hangingPunct="1">
                <a:spcBef>
                  <a:spcPts val="0"/>
                </a:spcBef>
                <a:spcAft>
                  <a:spcPts val="0"/>
                </a:spcAft>
                <a:defRPr/>
              </a:pPr>
              <a:endParaRPr lang="ja-JP" altLang="en-US" sz="825" kern="0" dirty="0">
                <a:solidFill>
                  <a:prstClr val="white"/>
                </a:solidFill>
                <a:latin typeface="Calibri" panose="020F0502020204030204"/>
                <a:ea typeface="游ゴシック" panose="020B0400000000000000" pitchFamily="50" charset="-128"/>
              </a:endParaRPr>
            </a:p>
          </p:txBody>
        </p:sp>
        <p:cxnSp>
          <p:nvCxnSpPr>
            <p:cNvPr id="14" name="直線矢印コネクタ 13">
              <a:extLst>
                <a:ext uri="{FF2B5EF4-FFF2-40B4-BE49-F238E27FC236}">
                  <a16:creationId xmlns:a16="http://schemas.microsoft.com/office/drawing/2014/main" id="{1763DDA7-8533-4354-93D8-9FCB317E06E8}"/>
                </a:ext>
              </a:extLst>
            </p:cNvPr>
            <p:cNvCxnSpPr>
              <a:cxnSpLocks/>
              <a:stCxn id="32" idx="0"/>
              <a:endCxn id="88" idx="2"/>
            </p:cNvCxnSpPr>
            <p:nvPr/>
          </p:nvCxnSpPr>
          <p:spPr>
            <a:xfrm flipH="1" flipV="1">
              <a:off x="7313001" y="2805135"/>
              <a:ext cx="234637" cy="1140561"/>
            </a:xfrm>
            <a:prstGeom prst="straightConnector1">
              <a:avLst/>
            </a:prstGeom>
            <a:noFill/>
            <a:ln w="38100" cap="flat" cmpd="sng" algn="ctr">
              <a:solidFill>
                <a:srgbClr val="66CCFF"/>
              </a:solidFill>
              <a:prstDash val="solid"/>
              <a:miter lim="800000"/>
              <a:headEnd type="triangle" w="med" len="med"/>
              <a:tailEnd type="triangle" w="med" len="med"/>
            </a:ln>
            <a:effectLst/>
          </p:spPr>
        </p:cxnSp>
        <p:cxnSp>
          <p:nvCxnSpPr>
            <p:cNvPr id="15" name="直線矢印コネクタ 14">
              <a:extLst>
                <a:ext uri="{FF2B5EF4-FFF2-40B4-BE49-F238E27FC236}">
                  <a16:creationId xmlns:a16="http://schemas.microsoft.com/office/drawing/2014/main" id="{BC0382A7-E4FC-495F-BB03-B6E3F3E9330B}"/>
                </a:ext>
              </a:extLst>
            </p:cNvPr>
            <p:cNvCxnSpPr>
              <a:cxnSpLocks/>
            </p:cNvCxnSpPr>
            <p:nvPr/>
          </p:nvCxnSpPr>
          <p:spPr>
            <a:xfrm flipV="1">
              <a:off x="7716766" y="2812134"/>
              <a:ext cx="1659041" cy="1182144"/>
            </a:xfrm>
            <a:prstGeom prst="straightConnector1">
              <a:avLst/>
            </a:prstGeom>
            <a:noFill/>
            <a:ln w="38100" cap="flat" cmpd="sng" algn="ctr">
              <a:solidFill>
                <a:srgbClr val="00B050"/>
              </a:solidFill>
              <a:prstDash val="solid"/>
              <a:miter lim="800000"/>
              <a:headEnd type="triangle" w="med" len="med"/>
              <a:tailEnd type="triangle" w="med" len="med"/>
            </a:ln>
            <a:effectLst/>
          </p:spPr>
        </p:cxnSp>
        <p:cxnSp>
          <p:nvCxnSpPr>
            <p:cNvPr id="16" name="直線矢印コネクタ 15">
              <a:extLst>
                <a:ext uri="{FF2B5EF4-FFF2-40B4-BE49-F238E27FC236}">
                  <a16:creationId xmlns:a16="http://schemas.microsoft.com/office/drawing/2014/main" id="{D2A9B1B9-741D-4C84-A2E1-1007037BFAEA}"/>
                </a:ext>
              </a:extLst>
            </p:cNvPr>
            <p:cNvCxnSpPr>
              <a:cxnSpLocks/>
              <a:stCxn id="32" idx="2"/>
              <a:endCxn id="61" idx="0"/>
            </p:cNvCxnSpPr>
            <p:nvPr/>
          </p:nvCxnSpPr>
          <p:spPr>
            <a:xfrm flipH="1">
              <a:off x="7375477" y="4194661"/>
              <a:ext cx="172161" cy="1674315"/>
            </a:xfrm>
            <a:prstGeom prst="straightConnector1">
              <a:avLst/>
            </a:prstGeom>
            <a:noFill/>
            <a:ln w="38100" cap="flat" cmpd="sng" algn="ctr">
              <a:solidFill>
                <a:srgbClr val="FF00FF"/>
              </a:solidFill>
              <a:prstDash val="solid"/>
              <a:miter lim="800000"/>
              <a:headEnd type="triangle" w="med" len="med"/>
              <a:tailEnd type="triangle" w="med" len="med"/>
            </a:ln>
            <a:effectLst/>
          </p:spPr>
        </p:cxnSp>
        <p:sp>
          <p:nvSpPr>
            <p:cNvPr id="17" name="四角形: 角を丸くする 16">
              <a:extLst>
                <a:ext uri="{FF2B5EF4-FFF2-40B4-BE49-F238E27FC236}">
                  <a16:creationId xmlns:a16="http://schemas.microsoft.com/office/drawing/2014/main" id="{030D90D4-EB99-45F5-A0F0-665BE3405F59}"/>
                </a:ext>
              </a:extLst>
            </p:cNvPr>
            <p:cNvSpPr/>
            <p:nvPr/>
          </p:nvSpPr>
          <p:spPr>
            <a:xfrm>
              <a:off x="8357994" y="6025561"/>
              <a:ext cx="1285961" cy="379960"/>
            </a:xfrm>
            <a:prstGeom prst="roundRect">
              <a:avLst>
                <a:gd name="adj" fmla="val 34493"/>
              </a:avLst>
            </a:prstGeom>
            <a:solidFill>
              <a:schemeClr val="bg1"/>
            </a:solidFill>
            <a:ln w="12700" cap="flat" cmpd="sng" algn="ctr">
              <a:noFill/>
              <a:prstDash val="solid"/>
              <a:miter lim="800000"/>
            </a:ln>
            <a:effectLst/>
          </p:spPr>
          <p:txBody>
            <a:bodyPr rtlCol="0" anchor="ctr"/>
            <a:lstStyle/>
            <a:p>
              <a:pPr algn="ctr" eaLnBrk="1" fontAlgn="auto" hangingPunct="1">
                <a:lnSpc>
                  <a:spcPts val="825"/>
                </a:lnSpc>
                <a:spcBef>
                  <a:spcPts val="0"/>
                </a:spcBef>
                <a:spcAft>
                  <a:spcPts val="0"/>
                </a:spcAft>
                <a:defRPr/>
              </a:pPr>
              <a:r>
                <a:rPr lang="en-US" altLang="ja-JP" sz="900" kern="0" dirty="0">
                  <a:solidFill>
                    <a:srgbClr val="CC6600"/>
                  </a:solidFill>
                  <a:latin typeface="Calibri" panose="020F0502020204030204"/>
                  <a:ea typeface="游ゴシック" panose="020B0400000000000000" pitchFamily="50" charset="-128"/>
                </a:rPr>
                <a:t>UWB </a:t>
              </a:r>
            </a:p>
            <a:p>
              <a:pPr algn="ctr" eaLnBrk="1" fontAlgn="auto" hangingPunct="1">
                <a:lnSpc>
                  <a:spcPts val="825"/>
                </a:lnSpc>
                <a:spcBef>
                  <a:spcPts val="0"/>
                </a:spcBef>
                <a:spcAft>
                  <a:spcPts val="0"/>
                </a:spcAft>
                <a:defRPr/>
              </a:pPr>
              <a:r>
                <a:rPr lang="en-US" altLang="ja-JP" sz="900" kern="0" dirty="0">
                  <a:solidFill>
                    <a:srgbClr val="CC6600"/>
                  </a:solidFill>
                  <a:latin typeface="Calibri" panose="020F0502020204030204"/>
                  <a:ea typeface="游ゴシック" panose="020B0400000000000000" pitchFamily="50" charset="-128"/>
                </a:rPr>
                <a:t>Accessible Area</a:t>
              </a:r>
              <a:endParaRPr lang="ja-JP" altLang="en-US" sz="900" kern="0" dirty="0">
                <a:solidFill>
                  <a:srgbClr val="CC6600"/>
                </a:solidFill>
                <a:latin typeface="Calibri" panose="020F0502020204030204"/>
                <a:ea typeface="游ゴシック" panose="020B0400000000000000" pitchFamily="50" charset="-128"/>
              </a:endParaRPr>
            </a:p>
          </p:txBody>
        </p:sp>
        <p:sp>
          <p:nvSpPr>
            <p:cNvPr id="18" name="正方形/長方形 17">
              <a:extLst>
                <a:ext uri="{FF2B5EF4-FFF2-40B4-BE49-F238E27FC236}">
                  <a16:creationId xmlns:a16="http://schemas.microsoft.com/office/drawing/2014/main" id="{5B2285BB-8655-4FD2-9A76-20979A490E5E}"/>
                </a:ext>
              </a:extLst>
            </p:cNvPr>
            <p:cNvSpPr/>
            <p:nvPr/>
          </p:nvSpPr>
          <p:spPr>
            <a:xfrm>
              <a:off x="9524126" y="3841040"/>
              <a:ext cx="2125226" cy="1064242"/>
            </a:xfrm>
            <a:prstGeom prst="rect">
              <a:avLst/>
            </a:prstGeom>
            <a:solidFill>
              <a:srgbClr val="FFFFFF">
                <a:lumMod val="75000"/>
              </a:srgbClr>
            </a:solidFill>
            <a:ln w="12700" cap="flat" cmpd="sng" algn="ctr">
              <a:solidFill>
                <a:srgbClr val="FFFFFF">
                  <a:lumMod val="65000"/>
                </a:srgbClr>
              </a:solidFill>
              <a:prstDash val="solid"/>
              <a:miter lim="800000"/>
            </a:ln>
            <a:effectLst/>
          </p:spPr>
          <p:txBody>
            <a:bodyPr rtlCol="0" anchor="ctr"/>
            <a:lstStyle/>
            <a:p>
              <a:pPr algn="ctr" defTabSz="685800" eaLnBrk="1" fontAlgn="auto" hangingPunct="1">
                <a:spcBef>
                  <a:spcPts val="0"/>
                </a:spcBef>
                <a:spcAft>
                  <a:spcPts val="0"/>
                </a:spcAft>
                <a:defRPr/>
              </a:pPr>
              <a:endParaRPr lang="ja-JP" altLang="en-US" sz="1350" kern="0">
                <a:solidFill>
                  <a:prstClr val="white"/>
                </a:solidFill>
                <a:latin typeface="Calibri" panose="020F0502020204030204"/>
                <a:ea typeface="游ゴシック" panose="020B0400000000000000" pitchFamily="50" charset="-128"/>
              </a:endParaRPr>
            </a:p>
          </p:txBody>
        </p:sp>
        <p:sp>
          <p:nvSpPr>
            <p:cNvPr id="19" name="正方形/長方形 18">
              <a:extLst>
                <a:ext uri="{FF2B5EF4-FFF2-40B4-BE49-F238E27FC236}">
                  <a16:creationId xmlns:a16="http://schemas.microsoft.com/office/drawing/2014/main" id="{A7A249A2-11FD-4770-9C6E-C7F9ACE5001F}"/>
                </a:ext>
              </a:extLst>
            </p:cNvPr>
            <p:cNvSpPr/>
            <p:nvPr/>
          </p:nvSpPr>
          <p:spPr>
            <a:xfrm>
              <a:off x="9638427" y="3955341"/>
              <a:ext cx="1890346" cy="840639"/>
            </a:xfrm>
            <a:prstGeom prst="rect">
              <a:avLst/>
            </a:prstGeom>
            <a:solidFill>
              <a:sysClr val="window" lastClr="FFFFFF">
                <a:lumMod val="85000"/>
              </a:sysClr>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lang="ja-JP" altLang="en-US" sz="1350" kern="0">
                <a:solidFill>
                  <a:prstClr val="white"/>
                </a:solidFill>
                <a:latin typeface="Calibri" panose="020F0502020204030204"/>
                <a:ea typeface="游ゴシック" panose="020B0400000000000000" pitchFamily="50" charset="-128"/>
              </a:endParaRPr>
            </a:p>
          </p:txBody>
        </p:sp>
        <p:pic>
          <p:nvPicPr>
            <p:cNvPr id="20" name="Picture 10" descr="9952_0090">
              <a:extLst>
                <a:ext uri="{FF2B5EF4-FFF2-40B4-BE49-F238E27FC236}">
                  <a16:creationId xmlns:a16="http://schemas.microsoft.com/office/drawing/2014/main" id="{8C34DB46-163E-4C0F-A268-2C17F05FC52E}"/>
                </a:ext>
              </a:extLst>
            </p:cNvPr>
            <p:cNvPicPr>
              <a:picLocks noChangeAspect="1" noChangeArrowheads="1"/>
            </p:cNvPicPr>
            <p:nvPr/>
          </p:nvPicPr>
          <p:blipFill>
            <a:blip r:embed="rId2" cstate="print"/>
            <a:srcRect/>
            <a:stretch>
              <a:fillRect/>
            </a:stretch>
          </p:blipFill>
          <p:spPr bwMode="auto">
            <a:xfrm>
              <a:off x="10521374" y="3701206"/>
              <a:ext cx="476250" cy="549275"/>
            </a:xfrm>
            <a:prstGeom prst="rect">
              <a:avLst/>
            </a:prstGeom>
            <a:noFill/>
            <a:ln w="9525">
              <a:noFill/>
              <a:miter lim="800000"/>
              <a:headEnd/>
              <a:tailEnd/>
            </a:ln>
          </p:spPr>
        </p:pic>
        <p:sp>
          <p:nvSpPr>
            <p:cNvPr id="21" name="正方形/長方形 20">
              <a:extLst>
                <a:ext uri="{FF2B5EF4-FFF2-40B4-BE49-F238E27FC236}">
                  <a16:creationId xmlns:a16="http://schemas.microsoft.com/office/drawing/2014/main" id="{3D32B777-A4C1-43CC-9FEE-88A7039416F1}"/>
                </a:ext>
              </a:extLst>
            </p:cNvPr>
            <p:cNvSpPr/>
            <p:nvPr/>
          </p:nvSpPr>
          <p:spPr>
            <a:xfrm>
              <a:off x="10089739" y="4519959"/>
              <a:ext cx="1011418" cy="310112"/>
            </a:xfrm>
            <a:prstGeom prst="rect">
              <a:avLst/>
            </a:prstGeom>
            <a:noFill/>
            <a:ln w="12700" cap="flat" cmpd="sng" algn="ctr">
              <a:noFill/>
              <a:prstDash val="solid"/>
              <a:miter lim="800000"/>
            </a:ln>
            <a:effectLst/>
          </p:spPr>
          <p:txBody>
            <a:bodyPr rtlCol="0" anchor="ctr"/>
            <a:lstStyle/>
            <a:p>
              <a:pPr algn="ctr" eaLnBrk="1" fontAlgn="auto" hangingPunct="1">
                <a:spcBef>
                  <a:spcPts val="0"/>
                </a:spcBef>
                <a:spcAft>
                  <a:spcPts val="0"/>
                </a:spcAft>
                <a:defRPr/>
              </a:pPr>
              <a:r>
                <a:rPr lang="en-US" altLang="ja-JP" sz="825" kern="0" dirty="0">
                  <a:solidFill>
                    <a:prstClr val="black"/>
                  </a:solidFill>
                  <a:latin typeface="Calibri" panose="020F0502020204030204"/>
                  <a:ea typeface="游ゴシック" panose="020B0400000000000000" pitchFamily="50" charset="-128"/>
                </a:rPr>
                <a:t>Video/Display</a:t>
              </a:r>
              <a:endParaRPr lang="ja-JP" altLang="en-US" sz="825" kern="0" dirty="0">
                <a:solidFill>
                  <a:prstClr val="black"/>
                </a:solidFill>
                <a:latin typeface="Calibri" panose="020F0502020204030204"/>
                <a:ea typeface="游ゴシック" panose="020B0400000000000000" pitchFamily="50" charset="-128"/>
              </a:endParaRPr>
            </a:p>
          </p:txBody>
        </p:sp>
        <p:sp>
          <p:nvSpPr>
            <p:cNvPr id="22" name="正方形/長方形 21">
              <a:extLst>
                <a:ext uri="{FF2B5EF4-FFF2-40B4-BE49-F238E27FC236}">
                  <a16:creationId xmlns:a16="http://schemas.microsoft.com/office/drawing/2014/main" id="{58652408-F423-4953-AC61-FB263641233C}"/>
                </a:ext>
              </a:extLst>
            </p:cNvPr>
            <p:cNvSpPr/>
            <p:nvPr/>
          </p:nvSpPr>
          <p:spPr>
            <a:xfrm>
              <a:off x="9110196" y="1809514"/>
              <a:ext cx="868051" cy="431472"/>
            </a:xfrm>
            <a:prstGeom prst="rect">
              <a:avLst/>
            </a:prstGeom>
            <a:solidFill>
              <a:srgbClr val="FFFFFF">
                <a:lumMod val="75000"/>
              </a:srgbClr>
            </a:solidFill>
            <a:ln w="12700" cap="flat" cmpd="sng" algn="ctr">
              <a:solidFill>
                <a:srgbClr val="FFFFFF">
                  <a:lumMod val="65000"/>
                </a:srgbClr>
              </a:solidFill>
              <a:prstDash val="solid"/>
              <a:miter lim="800000"/>
            </a:ln>
            <a:effectLst/>
          </p:spPr>
          <p:txBody>
            <a:bodyPr rtlCol="0" anchor="ctr"/>
            <a:lstStyle/>
            <a:p>
              <a:pPr algn="ctr" defTabSz="685800" eaLnBrk="1" fontAlgn="auto" hangingPunct="1">
                <a:spcBef>
                  <a:spcPts val="0"/>
                </a:spcBef>
                <a:spcAft>
                  <a:spcPts val="0"/>
                </a:spcAft>
                <a:defRPr/>
              </a:pPr>
              <a:r>
                <a:rPr lang="en-US" altLang="ja-JP" sz="825" kern="0" dirty="0">
                  <a:solidFill>
                    <a:srgbClr val="000000"/>
                  </a:solidFill>
                  <a:latin typeface="Calibri" panose="020F0502020204030204"/>
                  <a:ea typeface="游ゴシック" panose="020B0400000000000000" pitchFamily="50" charset="-128"/>
                </a:rPr>
                <a:t>Gateway</a:t>
              </a:r>
              <a:endParaRPr lang="ja-JP" altLang="en-US" sz="825" kern="0" dirty="0">
                <a:solidFill>
                  <a:srgbClr val="000000"/>
                </a:solidFill>
                <a:latin typeface="Calibri" panose="020F0502020204030204"/>
                <a:ea typeface="游ゴシック" panose="020B0400000000000000" pitchFamily="50" charset="-128"/>
              </a:endParaRPr>
            </a:p>
          </p:txBody>
        </p:sp>
        <p:cxnSp>
          <p:nvCxnSpPr>
            <p:cNvPr id="23" name="直線コネクタ 22">
              <a:extLst>
                <a:ext uri="{FF2B5EF4-FFF2-40B4-BE49-F238E27FC236}">
                  <a16:creationId xmlns:a16="http://schemas.microsoft.com/office/drawing/2014/main" id="{76B47FCD-345D-4672-84BD-62B4EE1F76CE}"/>
                </a:ext>
              </a:extLst>
            </p:cNvPr>
            <p:cNvCxnSpPr>
              <a:cxnSpLocks/>
              <a:stCxn id="22" idx="2"/>
              <a:endCxn id="71" idx="0"/>
            </p:cNvCxnSpPr>
            <p:nvPr/>
          </p:nvCxnSpPr>
          <p:spPr>
            <a:xfrm>
              <a:off x="9544222" y="2240986"/>
              <a:ext cx="713" cy="240970"/>
            </a:xfrm>
            <a:prstGeom prst="line">
              <a:avLst/>
            </a:prstGeom>
            <a:noFill/>
            <a:ln w="12700" cap="flat" cmpd="sng" algn="ctr">
              <a:solidFill>
                <a:srgbClr val="000000"/>
              </a:solidFill>
              <a:prstDash val="solid"/>
              <a:miter lim="800000"/>
            </a:ln>
            <a:effectLst/>
          </p:spPr>
        </p:cxnSp>
        <p:sp>
          <p:nvSpPr>
            <p:cNvPr id="24" name="正方形/長方形 23">
              <a:extLst>
                <a:ext uri="{FF2B5EF4-FFF2-40B4-BE49-F238E27FC236}">
                  <a16:creationId xmlns:a16="http://schemas.microsoft.com/office/drawing/2014/main" id="{3F54183D-2FC6-44D8-A140-F4578125FCEA}"/>
                </a:ext>
              </a:extLst>
            </p:cNvPr>
            <p:cNvSpPr/>
            <p:nvPr/>
          </p:nvSpPr>
          <p:spPr>
            <a:xfrm>
              <a:off x="8249464" y="1809514"/>
              <a:ext cx="868051" cy="431418"/>
            </a:xfrm>
            <a:prstGeom prst="rect">
              <a:avLst/>
            </a:prstGeom>
            <a:solidFill>
              <a:srgbClr val="FFFFFF">
                <a:lumMod val="75000"/>
              </a:srgbClr>
            </a:solidFill>
            <a:ln w="12700" cap="flat" cmpd="sng" algn="ctr">
              <a:solidFill>
                <a:srgbClr val="FFFFFF">
                  <a:lumMod val="65000"/>
                </a:srgbClr>
              </a:solidFill>
              <a:prstDash val="solid"/>
              <a:miter lim="800000"/>
            </a:ln>
            <a:effectLst/>
          </p:spPr>
          <p:txBody>
            <a:bodyPr rtlCol="0" anchor="ctr"/>
            <a:lstStyle/>
            <a:p>
              <a:pPr algn="ctr" defTabSz="685800" eaLnBrk="1" fontAlgn="auto" hangingPunct="1">
                <a:spcBef>
                  <a:spcPts val="0"/>
                </a:spcBef>
                <a:spcAft>
                  <a:spcPts val="0"/>
                </a:spcAft>
                <a:defRPr/>
              </a:pPr>
              <a:r>
                <a:rPr lang="en-US" altLang="ja-JP" sz="825" kern="0" dirty="0">
                  <a:solidFill>
                    <a:srgbClr val="000000"/>
                  </a:solidFill>
                  <a:latin typeface="Calibri" panose="020F0502020204030204"/>
                  <a:ea typeface="游ゴシック" panose="020B0400000000000000" pitchFamily="50" charset="-128"/>
                </a:rPr>
                <a:t>Cellular</a:t>
              </a:r>
              <a:endParaRPr lang="ja-JP" altLang="en-US" sz="825" kern="0" dirty="0">
                <a:solidFill>
                  <a:srgbClr val="000000"/>
                </a:solidFill>
                <a:latin typeface="Calibri" panose="020F0502020204030204"/>
                <a:ea typeface="游ゴシック" panose="020B0400000000000000" pitchFamily="50" charset="-128"/>
              </a:endParaRPr>
            </a:p>
          </p:txBody>
        </p:sp>
        <p:cxnSp>
          <p:nvCxnSpPr>
            <p:cNvPr id="25" name="直線コネクタ 24">
              <a:extLst>
                <a:ext uri="{FF2B5EF4-FFF2-40B4-BE49-F238E27FC236}">
                  <a16:creationId xmlns:a16="http://schemas.microsoft.com/office/drawing/2014/main" id="{A024E7A5-3A41-4A5A-B0F0-5838FF57BB50}"/>
                </a:ext>
              </a:extLst>
            </p:cNvPr>
            <p:cNvCxnSpPr>
              <a:cxnSpLocks/>
              <a:stCxn id="22" idx="2"/>
              <a:endCxn id="69" idx="0"/>
            </p:cNvCxnSpPr>
            <p:nvPr/>
          </p:nvCxnSpPr>
          <p:spPr>
            <a:xfrm>
              <a:off x="9544222" y="2240986"/>
              <a:ext cx="1066933" cy="245254"/>
            </a:xfrm>
            <a:prstGeom prst="line">
              <a:avLst/>
            </a:prstGeom>
            <a:noFill/>
            <a:ln w="12700" cap="flat" cmpd="sng" algn="ctr">
              <a:solidFill>
                <a:srgbClr val="000000"/>
              </a:solidFill>
              <a:prstDash val="solid"/>
              <a:miter lim="800000"/>
            </a:ln>
            <a:effectLst/>
          </p:spPr>
        </p:cxnSp>
        <p:cxnSp>
          <p:nvCxnSpPr>
            <p:cNvPr id="26" name="直線コネクタ 25">
              <a:extLst>
                <a:ext uri="{FF2B5EF4-FFF2-40B4-BE49-F238E27FC236}">
                  <a16:creationId xmlns:a16="http://schemas.microsoft.com/office/drawing/2014/main" id="{49471F8C-94EA-4FD9-AF91-FE2CAC0C21CE}"/>
                </a:ext>
              </a:extLst>
            </p:cNvPr>
            <p:cNvCxnSpPr>
              <a:cxnSpLocks/>
            </p:cNvCxnSpPr>
            <p:nvPr/>
          </p:nvCxnSpPr>
          <p:spPr>
            <a:xfrm flipH="1" flipV="1">
              <a:off x="9978364" y="2023513"/>
              <a:ext cx="516606" cy="9966"/>
            </a:xfrm>
            <a:prstGeom prst="line">
              <a:avLst/>
            </a:prstGeom>
            <a:noFill/>
            <a:ln w="12700" cap="flat" cmpd="sng" algn="ctr">
              <a:solidFill>
                <a:srgbClr val="000000"/>
              </a:solidFill>
              <a:prstDash val="solid"/>
              <a:miter lim="800000"/>
            </a:ln>
            <a:effectLst/>
          </p:spPr>
        </p:cxnSp>
        <p:cxnSp>
          <p:nvCxnSpPr>
            <p:cNvPr id="27" name="直線コネクタ 26">
              <a:extLst>
                <a:ext uri="{FF2B5EF4-FFF2-40B4-BE49-F238E27FC236}">
                  <a16:creationId xmlns:a16="http://schemas.microsoft.com/office/drawing/2014/main" id="{F59AD2C8-02FD-4477-9C4C-B505C82DC320}"/>
                </a:ext>
              </a:extLst>
            </p:cNvPr>
            <p:cNvCxnSpPr>
              <a:cxnSpLocks/>
              <a:stCxn id="22" idx="2"/>
              <a:endCxn id="88" idx="0"/>
            </p:cNvCxnSpPr>
            <p:nvPr/>
          </p:nvCxnSpPr>
          <p:spPr>
            <a:xfrm flipH="1">
              <a:off x="7313001" y="2240986"/>
              <a:ext cx="2231221" cy="241657"/>
            </a:xfrm>
            <a:prstGeom prst="line">
              <a:avLst/>
            </a:prstGeom>
            <a:noFill/>
            <a:ln w="12700" cap="flat" cmpd="sng" algn="ctr">
              <a:solidFill>
                <a:srgbClr val="000000"/>
              </a:solidFill>
              <a:prstDash val="solid"/>
              <a:miter lim="800000"/>
            </a:ln>
            <a:effectLst/>
          </p:spPr>
        </p:cxnSp>
        <p:sp>
          <p:nvSpPr>
            <p:cNvPr id="28" name="正方形/長方形 27">
              <a:extLst>
                <a:ext uri="{FF2B5EF4-FFF2-40B4-BE49-F238E27FC236}">
                  <a16:creationId xmlns:a16="http://schemas.microsoft.com/office/drawing/2014/main" id="{A9B39640-481C-467B-AC7C-194E791647EB}"/>
                </a:ext>
              </a:extLst>
            </p:cNvPr>
            <p:cNvSpPr/>
            <p:nvPr/>
          </p:nvSpPr>
          <p:spPr>
            <a:xfrm>
              <a:off x="10492816" y="1817216"/>
              <a:ext cx="848985" cy="431472"/>
            </a:xfrm>
            <a:prstGeom prst="rect">
              <a:avLst/>
            </a:prstGeom>
            <a:solidFill>
              <a:srgbClr val="FFFFFF">
                <a:lumMod val="75000"/>
              </a:srgbClr>
            </a:solidFill>
            <a:ln w="12700" cap="flat" cmpd="sng" algn="ctr">
              <a:solidFill>
                <a:srgbClr val="FFFFFF">
                  <a:lumMod val="65000"/>
                </a:srgbClr>
              </a:solidFill>
              <a:prstDash val="solid"/>
              <a:miter lim="800000"/>
            </a:ln>
            <a:effectLst/>
          </p:spPr>
          <p:txBody>
            <a:bodyPr rtlCol="0" anchor="ctr"/>
            <a:lstStyle/>
            <a:p>
              <a:pPr algn="ctr" defTabSz="685800" eaLnBrk="1" fontAlgn="auto" hangingPunct="1">
                <a:spcBef>
                  <a:spcPts val="0"/>
                </a:spcBef>
                <a:spcAft>
                  <a:spcPts val="0"/>
                </a:spcAft>
                <a:defRPr/>
              </a:pPr>
              <a:r>
                <a:rPr lang="en-US" altLang="ja-JP" sz="825" kern="0" dirty="0">
                  <a:solidFill>
                    <a:srgbClr val="000000"/>
                  </a:solidFill>
                  <a:latin typeface="Calibri" panose="020F0502020204030204"/>
                  <a:ea typeface="游ゴシック" panose="020B0400000000000000" pitchFamily="50" charset="-128"/>
                </a:rPr>
                <a:t>Edge Computing</a:t>
              </a:r>
              <a:endParaRPr lang="ja-JP" altLang="en-US" sz="825" kern="0" dirty="0">
                <a:solidFill>
                  <a:srgbClr val="000000"/>
                </a:solidFill>
                <a:latin typeface="Calibri" panose="020F0502020204030204"/>
                <a:ea typeface="游ゴシック" panose="020B0400000000000000" pitchFamily="50" charset="-128"/>
              </a:endParaRPr>
            </a:p>
          </p:txBody>
        </p:sp>
        <p:cxnSp>
          <p:nvCxnSpPr>
            <p:cNvPr id="29" name="直線矢印コネクタ 28">
              <a:extLst>
                <a:ext uri="{FF2B5EF4-FFF2-40B4-BE49-F238E27FC236}">
                  <a16:creationId xmlns:a16="http://schemas.microsoft.com/office/drawing/2014/main" id="{B727E048-A134-45C1-9584-3C53D3C2F0AA}"/>
                </a:ext>
              </a:extLst>
            </p:cNvPr>
            <p:cNvCxnSpPr>
              <a:cxnSpLocks/>
              <a:stCxn id="69" idx="2"/>
              <a:endCxn id="35" idx="0"/>
            </p:cNvCxnSpPr>
            <p:nvPr/>
          </p:nvCxnSpPr>
          <p:spPr>
            <a:xfrm>
              <a:off x="10611155" y="2808732"/>
              <a:ext cx="7571" cy="1038989"/>
            </a:xfrm>
            <a:prstGeom prst="straightConnector1">
              <a:avLst/>
            </a:prstGeom>
            <a:noFill/>
            <a:ln w="38100" cap="flat" cmpd="sng" algn="ctr">
              <a:solidFill>
                <a:srgbClr val="66CCFF"/>
              </a:solidFill>
              <a:prstDash val="solid"/>
              <a:miter lim="800000"/>
              <a:headEnd type="triangle" w="med" len="med"/>
              <a:tailEnd type="triangle" w="med" len="med"/>
            </a:ln>
            <a:effectLst/>
          </p:spPr>
        </p:cxnSp>
        <p:sp>
          <p:nvSpPr>
            <p:cNvPr id="30" name="正方形/長方形 29">
              <a:extLst>
                <a:ext uri="{FF2B5EF4-FFF2-40B4-BE49-F238E27FC236}">
                  <a16:creationId xmlns:a16="http://schemas.microsoft.com/office/drawing/2014/main" id="{17ECF7E2-7A9B-43D0-8BF7-AD3EEF37E733}"/>
                </a:ext>
              </a:extLst>
            </p:cNvPr>
            <p:cNvSpPr/>
            <p:nvPr/>
          </p:nvSpPr>
          <p:spPr>
            <a:xfrm>
              <a:off x="7214708" y="1129077"/>
              <a:ext cx="1052070" cy="337932"/>
            </a:xfrm>
            <a:prstGeom prst="rect">
              <a:avLst/>
            </a:prstGeom>
            <a:noFill/>
            <a:ln w="12700" cap="flat" cmpd="sng" algn="ctr">
              <a:noFill/>
              <a:prstDash val="solid"/>
              <a:miter lim="800000"/>
            </a:ln>
            <a:effectLst/>
          </p:spPr>
          <p:txBody>
            <a:bodyPr rtlCol="0" anchor="ctr"/>
            <a:lstStyle/>
            <a:p>
              <a:pPr algn="ctr" eaLnBrk="1" fontAlgn="auto" hangingPunct="1">
                <a:spcBef>
                  <a:spcPts val="0"/>
                </a:spcBef>
                <a:spcAft>
                  <a:spcPts val="0"/>
                </a:spcAft>
                <a:defRPr/>
              </a:pPr>
              <a:r>
                <a:rPr lang="en-US" altLang="ja-JP" sz="825" kern="0" dirty="0">
                  <a:solidFill>
                    <a:prstClr val="black"/>
                  </a:solidFill>
                  <a:latin typeface="Calibri" panose="020F0502020204030204"/>
                  <a:ea typeface="游ゴシック" panose="020B0400000000000000" pitchFamily="50" charset="-128"/>
                </a:rPr>
                <a:t>Cloud Computing</a:t>
              </a:r>
            </a:p>
          </p:txBody>
        </p:sp>
        <p:cxnSp>
          <p:nvCxnSpPr>
            <p:cNvPr id="31" name="直線矢印コネクタ 30">
              <a:extLst>
                <a:ext uri="{FF2B5EF4-FFF2-40B4-BE49-F238E27FC236}">
                  <a16:creationId xmlns:a16="http://schemas.microsoft.com/office/drawing/2014/main" id="{457F8583-87C3-4A08-9601-3A4A92B7C8F5}"/>
                </a:ext>
              </a:extLst>
            </p:cNvPr>
            <p:cNvCxnSpPr>
              <a:cxnSpLocks/>
              <a:endCxn id="34" idx="0"/>
            </p:cNvCxnSpPr>
            <p:nvPr/>
          </p:nvCxnSpPr>
          <p:spPr>
            <a:xfrm>
              <a:off x="7691705" y="4181719"/>
              <a:ext cx="284744" cy="434816"/>
            </a:xfrm>
            <a:prstGeom prst="straightConnector1">
              <a:avLst/>
            </a:prstGeom>
            <a:noFill/>
            <a:ln w="38100" cap="flat" cmpd="sng" algn="ctr">
              <a:solidFill>
                <a:srgbClr val="66CCFF"/>
              </a:solidFill>
              <a:prstDash val="solid"/>
              <a:miter lim="800000"/>
              <a:headEnd type="triangle" w="med" len="med"/>
              <a:tailEnd type="triangle" w="med" len="med"/>
            </a:ln>
            <a:effectLst/>
          </p:spPr>
        </p:cxnSp>
        <p:sp>
          <p:nvSpPr>
            <p:cNvPr id="32" name="正方形/長方形 31">
              <a:extLst>
                <a:ext uri="{FF2B5EF4-FFF2-40B4-BE49-F238E27FC236}">
                  <a16:creationId xmlns:a16="http://schemas.microsoft.com/office/drawing/2014/main" id="{8E068BF7-5717-4B54-8BAC-7F8BE2772640}"/>
                </a:ext>
              </a:extLst>
            </p:cNvPr>
            <p:cNvSpPr/>
            <p:nvPr/>
          </p:nvSpPr>
          <p:spPr>
            <a:xfrm>
              <a:off x="7417659" y="3945696"/>
              <a:ext cx="259958" cy="248965"/>
            </a:xfrm>
            <a:prstGeom prst="rect">
              <a:avLst/>
            </a:prstGeom>
            <a:solidFill>
              <a:srgbClr val="0066CC"/>
            </a:solidFill>
            <a:ln w="12700" cap="flat" cmpd="sng" algn="ctr">
              <a:solidFill>
                <a:sysClr val="windowText" lastClr="000000"/>
              </a:solidFill>
              <a:prstDash val="solid"/>
              <a:miter lim="800000"/>
            </a:ln>
            <a:effectLst/>
          </p:spPr>
          <p:txBody>
            <a:bodyPr rtlCol="0" anchor="ctr"/>
            <a:lstStyle/>
            <a:p>
              <a:pPr algn="ctr" eaLnBrk="1" fontAlgn="auto" hangingPunct="1">
                <a:spcBef>
                  <a:spcPts val="0"/>
                </a:spcBef>
                <a:spcAft>
                  <a:spcPts val="0"/>
                </a:spcAft>
                <a:defRPr/>
              </a:pPr>
              <a:endParaRPr lang="ja-JP" altLang="en-US" sz="825" kern="0" dirty="0">
                <a:solidFill>
                  <a:prstClr val="white"/>
                </a:solidFill>
                <a:latin typeface="Calibri" panose="020F0502020204030204"/>
                <a:ea typeface="游ゴシック" panose="020B0400000000000000" pitchFamily="50" charset="-128"/>
              </a:endParaRPr>
            </a:p>
          </p:txBody>
        </p:sp>
        <p:grpSp>
          <p:nvGrpSpPr>
            <p:cNvPr id="33" name="グループ化 32">
              <a:extLst>
                <a:ext uri="{FF2B5EF4-FFF2-40B4-BE49-F238E27FC236}">
                  <a16:creationId xmlns:a16="http://schemas.microsoft.com/office/drawing/2014/main" id="{41724D5F-91C6-48AC-AC67-27870CBA57B0}"/>
                </a:ext>
              </a:extLst>
            </p:cNvPr>
            <p:cNvGrpSpPr/>
            <p:nvPr/>
          </p:nvGrpSpPr>
          <p:grpSpPr>
            <a:xfrm>
              <a:off x="8840961" y="4399127"/>
              <a:ext cx="942488" cy="1470002"/>
              <a:chOff x="6002368" y="4994716"/>
              <a:chExt cx="942488" cy="1470002"/>
            </a:xfrm>
          </p:grpSpPr>
          <p:sp>
            <p:nvSpPr>
              <p:cNvPr id="90" name="正方形/長方形 89">
                <a:extLst>
                  <a:ext uri="{FF2B5EF4-FFF2-40B4-BE49-F238E27FC236}">
                    <a16:creationId xmlns:a16="http://schemas.microsoft.com/office/drawing/2014/main" id="{9061E9B0-EBA2-4ADA-AB8C-79F8A747D605}"/>
                  </a:ext>
                </a:extLst>
              </p:cNvPr>
              <p:cNvSpPr/>
              <p:nvPr/>
            </p:nvSpPr>
            <p:spPr>
              <a:xfrm>
                <a:off x="6002368" y="4994716"/>
                <a:ext cx="933531" cy="1411565"/>
              </a:xfrm>
              <a:prstGeom prst="rect">
                <a:avLst/>
              </a:prstGeom>
              <a:solidFill>
                <a:srgbClr val="FFFFFF">
                  <a:lumMod val="75000"/>
                </a:srgbClr>
              </a:solidFill>
              <a:ln w="12700" cap="flat" cmpd="sng" algn="ctr">
                <a:solidFill>
                  <a:srgbClr val="FFFFFF">
                    <a:lumMod val="65000"/>
                  </a:srgbClr>
                </a:solidFill>
                <a:prstDash val="solid"/>
                <a:miter lim="800000"/>
              </a:ln>
              <a:effectLst/>
            </p:spPr>
            <p:txBody>
              <a:bodyPr rtlCol="0" anchor="ctr"/>
              <a:lstStyle/>
              <a:p>
                <a:pPr algn="ctr" defTabSz="685800" eaLnBrk="1" fontAlgn="auto" hangingPunct="1">
                  <a:spcBef>
                    <a:spcPts val="0"/>
                  </a:spcBef>
                  <a:spcAft>
                    <a:spcPts val="0"/>
                  </a:spcAft>
                  <a:defRPr/>
                </a:pPr>
                <a:endParaRPr lang="ja-JP" altLang="en-US" sz="1350" kern="0">
                  <a:solidFill>
                    <a:prstClr val="white"/>
                  </a:solidFill>
                  <a:latin typeface="Calibri" panose="020F0502020204030204"/>
                  <a:ea typeface="游ゴシック" panose="020B0400000000000000" pitchFamily="50" charset="-128"/>
                </a:endParaRPr>
              </a:p>
            </p:txBody>
          </p:sp>
          <p:sp>
            <p:nvSpPr>
              <p:cNvPr id="91" name="楕円 90">
                <a:extLst>
                  <a:ext uri="{FF2B5EF4-FFF2-40B4-BE49-F238E27FC236}">
                    <a16:creationId xmlns:a16="http://schemas.microsoft.com/office/drawing/2014/main" id="{002F77D3-7E29-489B-B1E3-8C3F39A11489}"/>
                  </a:ext>
                </a:extLst>
              </p:cNvPr>
              <p:cNvSpPr/>
              <p:nvPr/>
            </p:nvSpPr>
            <p:spPr>
              <a:xfrm>
                <a:off x="6134473" y="5322664"/>
                <a:ext cx="243209" cy="254936"/>
              </a:xfrm>
              <a:prstGeom prst="ellipse">
                <a:avLst/>
              </a:prstGeom>
              <a:solidFill>
                <a:srgbClr val="FF0000"/>
              </a:solidFill>
              <a:ln w="12700" cap="flat" cmpd="sng" algn="ctr">
                <a:noFill/>
                <a:prstDash val="solid"/>
                <a:miter lim="800000"/>
              </a:ln>
              <a:effectLst/>
            </p:spPr>
            <p:txBody>
              <a:bodyPr lIns="0" tIns="0" rIns="0" bIns="0" rtlCol="0" anchor="ctr"/>
              <a:lstStyle/>
              <a:p>
                <a:pPr algn="ctr" eaLnBrk="1" fontAlgn="auto" hangingPunct="1">
                  <a:spcBef>
                    <a:spcPts val="0"/>
                  </a:spcBef>
                  <a:spcAft>
                    <a:spcPts val="0"/>
                  </a:spcAft>
                  <a:defRPr/>
                </a:pPr>
                <a:endParaRPr lang="ja-JP" altLang="en-US" sz="825" kern="0" dirty="0">
                  <a:solidFill>
                    <a:prstClr val="white"/>
                  </a:solidFill>
                  <a:latin typeface="Calibri" panose="020F0502020204030204"/>
                  <a:ea typeface="游ゴシック" panose="020B0400000000000000" pitchFamily="50" charset="-128"/>
                </a:endParaRPr>
              </a:p>
            </p:txBody>
          </p:sp>
          <p:sp>
            <p:nvSpPr>
              <p:cNvPr id="92" name="正方形/長方形 91">
                <a:extLst>
                  <a:ext uri="{FF2B5EF4-FFF2-40B4-BE49-F238E27FC236}">
                    <a16:creationId xmlns:a16="http://schemas.microsoft.com/office/drawing/2014/main" id="{AA1FDCB1-8D11-47D9-BC06-CB9794E5EA3E}"/>
                  </a:ext>
                </a:extLst>
              </p:cNvPr>
              <p:cNvSpPr/>
              <p:nvPr/>
            </p:nvSpPr>
            <p:spPr>
              <a:xfrm>
                <a:off x="6010128" y="5879165"/>
                <a:ext cx="934728" cy="585553"/>
              </a:xfrm>
              <a:prstGeom prst="rect">
                <a:avLst/>
              </a:prstGeom>
              <a:noFill/>
              <a:ln w="12700" cap="flat" cmpd="sng" algn="ctr">
                <a:noFill/>
                <a:prstDash val="solid"/>
                <a:miter lim="800000"/>
              </a:ln>
              <a:effectLst/>
            </p:spPr>
            <p:txBody>
              <a:bodyPr rtlCol="0" anchor="ctr"/>
              <a:lstStyle/>
              <a:p>
                <a:pPr algn="ctr" eaLnBrk="1" fontAlgn="auto" hangingPunct="1">
                  <a:lnSpc>
                    <a:spcPts val="825"/>
                  </a:lnSpc>
                  <a:spcBef>
                    <a:spcPts val="0"/>
                  </a:spcBef>
                  <a:spcAft>
                    <a:spcPts val="0"/>
                  </a:spcAft>
                  <a:defRPr/>
                </a:pPr>
                <a:r>
                  <a:rPr lang="en-US" altLang="ja-JP" sz="825" kern="0" dirty="0">
                    <a:solidFill>
                      <a:prstClr val="black"/>
                    </a:solidFill>
                    <a:latin typeface="Calibri" panose="020F0502020204030204"/>
                    <a:ea typeface="游ゴシック" panose="020B0400000000000000" pitchFamily="50" charset="-128"/>
                  </a:rPr>
                  <a:t>Support tool /machine, </a:t>
                </a:r>
              </a:p>
              <a:p>
                <a:pPr algn="ctr" eaLnBrk="1" fontAlgn="auto" hangingPunct="1">
                  <a:lnSpc>
                    <a:spcPts val="825"/>
                  </a:lnSpc>
                  <a:spcBef>
                    <a:spcPts val="0"/>
                  </a:spcBef>
                  <a:spcAft>
                    <a:spcPts val="0"/>
                  </a:spcAft>
                  <a:defRPr/>
                </a:pPr>
                <a:r>
                  <a:rPr lang="en-US" altLang="ja-JP" sz="825" kern="0" dirty="0">
                    <a:solidFill>
                      <a:prstClr val="black"/>
                    </a:solidFill>
                    <a:latin typeface="Calibri" panose="020F0502020204030204"/>
                    <a:ea typeface="游ゴシック" panose="020B0400000000000000" pitchFamily="50" charset="-128"/>
                  </a:rPr>
                  <a:t>Bed, etc.</a:t>
                </a:r>
              </a:p>
            </p:txBody>
          </p:sp>
          <p:sp>
            <p:nvSpPr>
              <p:cNvPr id="93" name="二等辺三角形 92">
                <a:extLst>
                  <a:ext uri="{FF2B5EF4-FFF2-40B4-BE49-F238E27FC236}">
                    <a16:creationId xmlns:a16="http://schemas.microsoft.com/office/drawing/2014/main" id="{58223576-66C9-4FF8-8351-4B25DD3A7B37}"/>
                  </a:ext>
                </a:extLst>
              </p:cNvPr>
              <p:cNvSpPr/>
              <p:nvPr/>
            </p:nvSpPr>
            <p:spPr>
              <a:xfrm>
                <a:off x="6127926" y="5075646"/>
                <a:ext cx="233059" cy="216739"/>
              </a:xfrm>
              <a:prstGeom prst="triangle">
                <a:avLst/>
              </a:prstGeom>
              <a:solidFill>
                <a:srgbClr val="0066CC"/>
              </a:solidFill>
              <a:ln w="12700" cap="flat" cmpd="sng" algn="ctr">
                <a:solidFill>
                  <a:sysClr val="windowText" lastClr="000000"/>
                </a:solidFill>
                <a:prstDash val="solid"/>
                <a:miter lim="800000"/>
              </a:ln>
              <a:effectLst/>
            </p:spPr>
            <p:txBody>
              <a:bodyPr rtlCol="0" anchor="ctr"/>
              <a:lstStyle/>
              <a:p>
                <a:pPr algn="ctr" eaLnBrk="1" fontAlgn="auto" hangingPunct="1">
                  <a:spcBef>
                    <a:spcPts val="0"/>
                  </a:spcBef>
                  <a:spcAft>
                    <a:spcPts val="0"/>
                  </a:spcAft>
                  <a:defRPr/>
                </a:pPr>
                <a:endParaRPr lang="ja-JP" altLang="en-US" sz="825" kern="0" dirty="0">
                  <a:solidFill>
                    <a:prstClr val="white"/>
                  </a:solidFill>
                  <a:latin typeface="Calibri" panose="020F0502020204030204"/>
                  <a:ea typeface="游ゴシック" panose="020B0400000000000000" pitchFamily="50" charset="-128"/>
                </a:endParaRPr>
              </a:p>
            </p:txBody>
          </p:sp>
        </p:grpSp>
        <p:sp>
          <p:nvSpPr>
            <p:cNvPr id="34" name="二等辺三角形 33">
              <a:extLst>
                <a:ext uri="{FF2B5EF4-FFF2-40B4-BE49-F238E27FC236}">
                  <a16:creationId xmlns:a16="http://schemas.microsoft.com/office/drawing/2014/main" id="{9043FCF9-F0E3-4934-9E0C-1346254CC34C}"/>
                </a:ext>
              </a:extLst>
            </p:cNvPr>
            <p:cNvSpPr/>
            <p:nvPr/>
          </p:nvSpPr>
          <p:spPr>
            <a:xfrm>
              <a:off x="7859919" y="4616535"/>
              <a:ext cx="233059" cy="216739"/>
            </a:xfrm>
            <a:prstGeom prst="triangle">
              <a:avLst/>
            </a:prstGeom>
            <a:solidFill>
              <a:srgbClr val="0066CC"/>
            </a:solidFill>
            <a:ln w="12700" cap="flat" cmpd="sng" algn="ctr">
              <a:solidFill>
                <a:sysClr val="windowText" lastClr="000000"/>
              </a:solidFill>
              <a:prstDash val="solid"/>
              <a:miter lim="800000"/>
            </a:ln>
            <a:effectLst/>
          </p:spPr>
          <p:txBody>
            <a:bodyPr rtlCol="0" anchor="ctr"/>
            <a:lstStyle/>
            <a:p>
              <a:pPr algn="ctr" eaLnBrk="1" fontAlgn="auto" hangingPunct="1">
                <a:spcBef>
                  <a:spcPts val="0"/>
                </a:spcBef>
                <a:spcAft>
                  <a:spcPts val="0"/>
                </a:spcAft>
                <a:defRPr/>
              </a:pPr>
              <a:endParaRPr lang="ja-JP" altLang="en-US" sz="825" kern="0" dirty="0">
                <a:solidFill>
                  <a:prstClr val="white"/>
                </a:solidFill>
                <a:latin typeface="Calibri" panose="020F0502020204030204"/>
                <a:ea typeface="游ゴシック" panose="020B0400000000000000" pitchFamily="50" charset="-128"/>
              </a:endParaRPr>
            </a:p>
          </p:txBody>
        </p:sp>
        <p:sp>
          <p:nvSpPr>
            <p:cNvPr id="35" name="二等辺三角形 34">
              <a:extLst>
                <a:ext uri="{FF2B5EF4-FFF2-40B4-BE49-F238E27FC236}">
                  <a16:creationId xmlns:a16="http://schemas.microsoft.com/office/drawing/2014/main" id="{D9C469D3-D01D-4344-B7D1-F4DAF016B5FF}"/>
                </a:ext>
              </a:extLst>
            </p:cNvPr>
            <p:cNvSpPr/>
            <p:nvPr/>
          </p:nvSpPr>
          <p:spPr>
            <a:xfrm>
              <a:off x="10502196" y="3847721"/>
              <a:ext cx="233059" cy="216739"/>
            </a:xfrm>
            <a:prstGeom prst="triangle">
              <a:avLst/>
            </a:prstGeom>
            <a:solidFill>
              <a:srgbClr val="0066CC"/>
            </a:solidFill>
            <a:ln w="12700" cap="flat" cmpd="sng" algn="ctr">
              <a:solidFill>
                <a:sysClr val="windowText" lastClr="000000"/>
              </a:solidFill>
              <a:prstDash val="solid"/>
              <a:miter lim="800000"/>
            </a:ln>
            <a:effectLst/>
          </p:spPr>
          <p:txBody>
            <a:bodyPr rtlCol="0" anchor="ctr"/>
            <a:lstStyle/>
            <a:p>
              <a:pPr algn="ctr" eaLnBrk="1" fontAlgn="auto" hangingPunct="1">
                <a:spcBef>
                  <a:spcPts val="0"/>
                </a:spcBef>
                <a:spcAft>
                  <a:spcPts val="0"/>
                </a:spcAft>
                <a:defRPr/>
              </a:pPr>
              <a:endParaRPr lang="ja-JP" altLang="en-US" sz="825" kern="0" dirty="0">
                <a:solidFill>
                  <a:prstClr val="white"/>
                </a:solidFill>
                <a:latin typeface="Calibri" panose="020F0502020204030204"/>
                <a:ea typeface="游ゴシック" panose="020B0400000000000000" pitchFamily="50" charset="-128"/>
              </a:endParaRPr>
            </a:p>
          </p:txBody>
        </p:sp>
        <p:grpSp>
          <p:nvGrpSpPr>
            <p:cNvPr id="36" name="グループ化 35">
              <a:extLst>
                <a:ext uri="{FF2B5EF4-FFF2-40B4-BE49-F238E27FC236}">
                  <a16:creationId xmlns:a16="http://schemas.microsoft.com/office/drawing/2014/main" id="{139F278A-9C67-4B2C-9455-76289A937228}"/>
                </a:ext>
              </a:extLst>
            </p:cNvPr>
            <p:cNvGrpSpPr/>
            <p:nvPr/>
          </p:nvGrpSpPr>
          <p:grpSpPr>
            <a:xfrm>
              <a:off x="7143873" y="2482643"/>
              <a:ext cx="338256" cy="322492"/>
              <a:chOff x="7204647" y="2446521"/>
              <a:chExt cx="338256" cy="322492"/>
            </a:xfrm>
          </p:grpSpPr>
          <p:sp>
            <p:nvSpPr>
              <p:cNvPr id="88" name="正方形/長方形 87">
                <a:extLst>
                  <a:ext uri="{FF2B5EF4-FFF2-40B4-BE49-F238E27FC236}">
                    <a16:creationId xmlns:a16="http://schemas.microsoft.com/office/drawing/2014/main" id="{7902CFD7-6A2D-4540-B488-D19CEAD3C55E}"/>
                  </a:ext>
                </a:extLst>
              </p:cNvPr>
              <p:cNvSpPr/>
              <p:nvPr/>
            </p:nvSpPr>
            <p:spPr>
              <a:xfrm>
                <a:off x="7204647" y="2446521"/>
                <a:ext cx="338256" cy="322492"/>
              </a:xfrm>
              <a:prstGeom prst="rect">
                <a:avLst/>
              </a:prstGeom>
              <a:solidFill>
                <a:srgbClr val="0066CC"/>
              </a:solidFill>
              <a:ln w="12700" cap="flat" cmpd="sng" algn="ctr">
                <a:solidFill>
                  <a:sysClr val="windowText" lastClr="000000"/>
                </a:solidFill>
                <a:prstDash val="solid"/>
                <a:miter lim="800000"/>
              </a:ln>
              <a:effectLst/>
            </p:spPr>
            <p:txBody>
              <a:bodyPr rtlCol="0" anchor="ctr"/>
              <a:lstStyle/>
              <a:p>
                <a:pPr algn="ctr" eaLnBrk="1" fontAlgn="auto" hangingPunct="1">
                  <a:spcBef>
                    <a:spcPts val="0"/>
                  </a:spcBef>
                  <a:spcAft>
                    <a:spcPts val="0"/>
                  </a:spcAft>
                  <a:defRPr/>
                </a:pPr>
                <a:endParaRPr lang="ja-JP" altLang="en-US" sz="825" kern="0" dirty="0">
                  <a:solidFill>
                    <a:prstClr val="white"/>
                  </a:solidFill>
                  <a:latin typeface="Calibri" panose="020F0502020204030204"/>
                  <a:ea typeface="游ゴシック" panose="020B0400000000000000" pitchFamily="50" charset="-128"/>
                </a:endParaRPr>
              </a:p>
            </p:txBody>
          </p:sp>
          <p:sp>
            <p:nvSpPr>
              <p:cNvPr id="89" name="正方形/長方形 88">
                <a:extLst>
                  <a:ext uri="{FF2B5EF4-FFF2-40B4-BE49-F238E27FC236}">
                    <a16:creationId xmlns:a16="http://schemas.microsoft.com/office/drawing/2014/main" id="{F7BF8D0C-2E14-4F52-AFF6-7B5F6DEA87DB}"/>
                  </a:ext>
                </a:extLst>
              </p:cNvPr>
              <p:cNvSpPr/>
              <p:nvPr/>
            </p:nvSpPr>
            <p:spPr>
              <a:xfrm>
                <a:off x="7245570" y="2481137"/>
                <a:ext cx="259958" cy="248965"/>
              </a:xfrm>
              <a:prstGeom prst="rect">
                <a:avLst/>
              </a:prstGeom>
              <a:solidFill>
                <a:srgbClr val="0066CC"/>
              </a:solidFill>
              <a:ln w="12700" cap="flat" cmpd="sng" algn="ctr">
                <a:solidFill>
                  <a:sysClr val="windowText" lastClr="000000"/>
                </a:solidFill>
                <a:prstDash val="solid"/>
                <a:miter lim="800000"/>
              </a:ln>
              <a:effectLst/>
            </p:spPr>
            <p:txBody>
              <a:bodyPr rtlCol="0" anchor="ctr"/>
              <a:lstStyle/>
              <a:p>
                <a:pPr algn="ctr" eaLnBrk="1" fontAlgn="auto" hangingPunct="1">
                  <a:spcBef>
                    <a:spcPts val="0"/>
                  </a:spcBef>
                  <a:spcAft>
                    <a:spcPts val="0"/>
                  </a:spcAft>
                  <a:defRPr/>
                </a:pPr>
                <a:endParaRPr lang="ja-JP" altLang="en-US" sz="825" kern="0" dirty="0">
                  <a:solidFill>
                    <a:prstClr val="white"/>
                  </a:solidFill>
                  <a:latin typeface="Calibri" panose="020F0502020204030204"/>
                  <a:ea typeface="游ゴシック" panose="020B0400000000000000" pitchFamily="50" charset="-128"/>
                </a:endParaRPr>
              </a:p>
            </p:txBody>
          </p:sp>
        </p:grpSp>
        <p:grpSp>
          <p:nvGrpSpPr>
            <p:cNvPr id="37" name="グループ化 36">
              <a:extLst>
                <a:ext uri="{FF2B5EF4-FFF2-40B4-BE49-F238E27FC236}">
                  <a16:creationId xmlns:a16="http://schemas.microsoft.com/office/drawing/2014/main" id="{7F58B990-A02C-4DD6-9514-C6AF0E9EF4D4}"/>
                </a:ext>
              </a:extLst>
            </p:cNvPr>
            <p:cNvGrpSpPr/>
            <p:nvPr/>
          </p:nvGrpSpPr>
          <p:grpSpPr>
            <a:xfrm>
              <a:off x="9936547" y="5598583"/>
              <a:ext cx="1716875" cy="276073"/>
              <a:chOff x="8454332" y="5157192"/>
              <a:chExt cx="1716875" cy="276073"/>
            </a:xfrm>
          </p:grpSpPr>
          <p:grpSp>
            <p:nvGrpSpPr>
              <p:cNvPr id="81" name="グループ化 80">
                <a:extLst>
                  <a:ext uri="{FF2B5EF4-FFF2-40B4-BE49-F238E27FC236}">
                    <a16:creationId xmlns:a16="http://schemas.microsoft.com/office/drawing/2014/main" id="{78905EA2-988A-4D8D-AEF7-F60A37BC82BB}"/>
                  </a:ext>
                </a:extLst>
              </p:cNvPr>
              <p:cNvGrpSpPr>
                <a:grpSpLocks noChangeAspect="1"/>
              </p:cNvGrpSpPr>
              <p:nvPr/>
            </p:nvGrpSpPr>
            <p:grpSpPr>
              <a:xfrm>
                <a:off x="8472264" y="5157192"/>
                <a:ext cx="1698943" cy="275804"/>
                <a:chOff x="9088160" y="5272467"/>
                <a:chExt cx="1698943" cy="275804"/>
              </a:xfrm>
            </p:grpSpPr>
            <p:sp>
              <p:nvSpPr>
                <p:cNvPr id="84" name="楕円 83">
                  <a:extLst>
                    <a:ext uri="{FF2B5EF4-FFF2-40B4-BE49-F238E27FC236}">
                      <a16:creationId xmlns:a16="http://schemas.microsoft.com/office/drawing/2014/main" id="{59BB9B2D-BCD3-4256-A1EA-73D17ACC9D15}"/>
                    </a:ext>
                  </a:extLst>
                </p:cNvPr>
                <p:cNvSpPr/>
                <p:nvPr/>
              </p:nvSpPr>
              <p:spPr>
                <a:xfrm rot="5400000">
                  <a:off x="10509637" y="5270805"/>
                  <a:ext cx="275804" cy="279128"/>
                </a:xfrm>
                <a:prstGeom prst="ellipse">
                  <a:avLst/>
                </a:prstGeom>
                <a:solidFill>
                  <a:sysClr val="windowText" lastClr="000000"/>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lang="ja-JP" altLang="en-US" sz="1350" kern="0">
                    <a:solidFill>
                      <a:prstClr val="white"/>
                    </a:solidFill>
                    <a:latin typeface="Calibri" panose="020F0502020204030204"/>
                    <a:ea typeface="游ゴシック" panose="020B0400000000000000" pitchFamily="50" charset="-128"/>
                  </a:endParaRPr>
                </a:p>
              </p:txBody>
            </p:sp>
            <p:sp>
              <p:nvSpPr>
                <p:cNvPr id="85" name="正方形/長方形 84">
                  <a:extLst>
                    <a:ext uri="{FF2B5EF4-FFF2-40B4-BE49-F238E27FC236}">
                      <a16:creationId xmlns:a16="http://schemas.microsoft.com/office/drawing/2014/main" id="{3D460428-113A-4192-9227-8E69BF0C66D7}"/>
                    </a:ext>
                  </a:extLst>
                </p:cNvPr>
                <p:cNvSpPr/>
                <p:nvPr/>
              </p:nvSpPr>
              <p:spPr>
                <a:xfrm rot="5400000">
                  <a:off x="9997974" y="5059113"/>
                  <a:ext cx="195912" cy="734371"/>
                </a:xfrm>
                <a:prstGeom prst="rect">
                  <a:avLst/>
                </a:prstGeom>
                <a:solidFill>
                  <a:sysClr val="windowText" lastClr="000000"/>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lang="ja-JP" altLang="en-US" sz="1350" kern="0">
                    <a:solidFill>
                      <a:prstClr val="white"/>
                    </a:solidFill>
                    <a:latin typeface="Calibri" panose="020F0502020204030204"/>
                    <a:ea typeface="游ゴシック" panose="020B0400000000000000" pitchFamily="50" charset="-128"/>
                  </a:endParaRPr>
                </a:p>
              </p:txBody>
            </p:sp>
            <p:sp>
              <p:nvSpPr>
                <p:cNvPr id="86" name="正方形/長方形 85">
                  <a:extLst>
                    <a:ext uri="{FF2B5EF4-FFF2-40B4-BE49-F238E27FC236}">
                      <a16:creationId xmlns:a16="http://schemas.microsoft.com/office/drawing/2014/main" id="{E1900CBB-3B66-44C1-BAFC-0718D88C4044}"/>
                    </a:ext>
                  </a:extLst>
                </p:cNvPr>
                <p:cNvSpPr/>
                <p:nvPr/>
              </p:nvSpPr>
              <p:spPr>
                <a:xfrm rot="6144105">
                  <a:off x="9483375" y="5233326"/>
                  <a:ext cx="133749" cy="337129"/>
                </a:xfrm>
                <a:prstGeom prst="rect">
                  <a:avLst/>
                </a:prstGeom>
                <a:solidFill>
                  <a:sysClr val="windowText" lastClr="000000"/>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lang="ja-JP" altLang="en-US" sz="1350" kern="0">
                    <a:solidFill>
                      <a:prstClr val="white"/>
                    </a:solidFill>
                    <a:latin typeface="Calibri" panose="020F0502020204030204"/>
                    <a:ea typeface="游ゴシック" panose="020B0400000000000000" pitchFamily="50" charset="-128"/>
                  </a:endParaRPr>
                </a:p>
              </p:txBody>
            </p:sp>
            <p:sp>
              <p:nvSpPr>
                <p:cNvPr id="87" name="正方形/長方形 86">
                  <a:extLst>
                    <a:ext uri="{FF2B5EF4-FFF2-40B4-BE49-F238E27FC236}">
                      <a16:creationId xmlns:a16="http://schemas.microsoft.com/office/drawing/2014/main" id="{C1EBECBC-0B53-4E17-AC9E-4FC446D90E5B}"/>
                    </a:ext>
                  </a:extLst>
                </p:cNvPr>
                <p:cNvSpPr/>
                <p:nvPr/>
              </p:nvSpPr>
              <p:spPr>
                <a:xfrm rot="4483354">
                  <a:off x="9189850" y="5240058"/>
                  <a:ext cx="133749" cy="337129"/>
                </a:xfrm>
                <a:prstGeom prst="rect">
                  <a:avLst/>
                </a:prstGeom>
                <a:solidFill>
                  <a:sysClr val="windowText" lastClr="000000"/>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lang="ja-JP" altLang="en-US" sz="1350" kern="0">
                    <a:solidFill>
                      <a:prstClr val="white"/>
                    </a:solidFill>
                    <a:latin typeface="Calibri" panose="020F0502020204030204"/>
                    <a:ea typeface="游ゴシック" panose="020B0400000000000000" pitchFamily="50" charset="-128"/>
                  </a:endParaRPr>
                </a:p>
              </p:txBody>
            </p:sp>
          </p:grpSp>
          <p:sp>
            <p:nvSpPr>
              <p:cNvPr id="82" name="二等辺三角形 81">
                <a:extLst>
                  <a:ext uri="{FF2B5EF4-FFF2-40B4-BE49-F238E27FC236}">
                    <a16:creationId xmlns:a16="http://schemas.microsoft.com/office/drawing/2014/main" id="{FBB02B64-1480-48EA-8876-278153D97DA6}"/>
                  </a:ext>
                </a:extLst>
              </p:cNvPr>
              <p:cNvSpPr/>
              <p:nvPr/>
            </p:nvSpPr>
            <p:spPr>
              <a:xfrm>
                <a:off x="8454332" y="5163514"/>
                <a:ext cx="233059" cy="216739"/>
              </a:xfrm>
              <a:prstGeom prst="triangle">
                <a:avLst/>
              </a:prstGeom>
              <a:solidFill>
                <a:srgbClr val="0066CC"/>
              </a:solidFill>
              <a:ln w="12700" cap="flat" cmpd="sng" algn="ctr">
                <a:solidFill>
                  <a:sysClr val="windowText" lastClr="000000"/>
                </a:solidFill>
                <a:prstDash val="solid"/>
                <a:miter lim="800000"/>
              </a:ln>
              <a:effectLst/>
            </p:spPr>
            <p:txBody>
              <a:bodyPr rtlCol="0" anchor="ctr"/>
              <a:lstStyle/>
              <a:p>
                <a:pPr algn="ctr" eaLnBrk="1" fontAlgn="auto" hangingPunct="1">
                  <a:spcBef>
                    <a:spcPts val="0"/>
                  </a:spcBef>
                  <a:spcAft>
                    <a:spcPts val="0"/>
                  </a:spcAft>
                  <a:defRPr/>
                </a:pPr>
                <a:endParaRPr lang="ja-JP" altLang="en-US" sz="825" kern="0" dirty="0">
                  <a:solidFill>
                    <a:prstClr val="white"/>
                  </a:solidFill>
                  <a:latin typeface="Calibri" panose="020F0502020204030204"/>
                  <a:ea typeface="游ゴシック" panose="020B0400000000000000" pitchFamily="50" charset="-128"/>
                </a:endParaRPr>
              </a:p>
            </p:txBody>
          </p:sp>
          <p:sp>
            <p:nvSpPr>
              <p:cNvPr id="83" name="正方形/長方形 82">
                <a:extLst>
                  <a:ext uri="{FF2B5EF4-FFF2-40B4-BE49-F238E27FC236}">
                    <a16:creationId xmlns:a16="http://schemas.microsoft.com/office/drawing/2014/main" id="{096E27FC-EFF9-41C8-B676-5C6B3E26B326}"/>
                  </a:ext>
                </a:extLst>
              </p:cNvPr>
              <p:cNvSpPr/>
              <p:nvPr/>
            </p:nvSpPr>
            <p:spPr>
              <a:xfrm>
                <a:off x="9545476" y="5184300"/>
                <a:ext cx="259958" cy="248965"/>
              </a:xfrm>
              <a:prstGeom prst="rect">
                <a:avLst/>
              </a:prstGeom>
              <a:solidFill>
                <a:srgbClr val="0066CC"/>
              </a:solidFill>
              <a:ln w="12700" cap="flat" cmpd="sng" algn="ctr">
                <a:solidFill>
                  <a:sysClr val="windowText" lastClr="000000"/>
                </a:solidFill>
                <a:prstDash val="solid"/>
                <a:miter lim="800000"/>
              </a:ln>
              <a:effectLst/>
            </p:spPr>
            <p:txBody>
              <a:bodyPr rtlCol="0" anchor="ctr"/>
              <a:lstStyle/>
              <a:p>
                <a:pPr algn="ctr" eaLnBrk="1" fontAlgn="auto" hangingPunct="1">
                  <a:spcBef>
                    <a:spcPts val="0"/>
                  </a:spcBef>
                  <a:spcAft>
                    <a:spcPts val="0"/>
                  </a:spcAft>
                  <a:defRPr/>
                </a:pPr>
                <a:endParaRPr lang="ja-JP" altLang="en-US" sz="825" kern="0" dirty="0">
                  <a:solidFill>
                    <a:prstClr val="white"/>
                  </a:solidFill>
                  <a:latin typeface="Calibri" panose="020F0502020204030204"/>
                  <a:ea typeface="游ゴシック" panose="020B0400000000000000" pitchFamily="50" charset="-128"/>
                </a:endParaRPr>
              </a:p>
            </p:txBody>
          </p:sp>
        </p:grpSp>
        <p:grpSp>
          <p:nvGrpSpPr>
            <p:cNvPr id="38" name="グループ化 37">
              <a:extLst>
                <a:ext uri="{FF2B5EF4-FFF2-40B4-BE49-F238E27FC236}">
                  <a16:creationId xmlns:a16="http://schemas.microsoft.com/office/drawing/2014/main" id="{8A464F79-F83A-46DB-B7C7-ABD61FEA6414}"/>
                </a:ext>
              </a:extLst>
            </p:cNvPr>
            <p:cNvGrpSpPr/>
            <p:nvPr/>
          </p:nvGrpSpPr>
          <p:grpSpPr>
            <a:xfrm>
              <a:off x="10868728" y="4201147"/>
              <a:ext cx="577955" cy="1280199"/>
              <a:chOff x="10681852" y="4381049"/>
              <a:chExt cx="577955" cy="1280199"/>
            </a:xfrm>
          </p:grpSpPr>
          <p:grpSp>
            <p:nvGrpSpPr>
              <p:cNvPr id="73" name="グループ化 72">
                <a:extLst>
                  <a:ext uri="{FF2B5EF4-FFF2-40B4-BE49-F238E27FC236}">
                    <a16:creationId xmlns:a16="http://schemas.microsoft.com/office/drawing/2014/main" id="{DE187E92-CEFC-482B-9BB9-030B2272C5CD}"/>
                  </a:ext>
                </a:extLst>
              </p:cNvPr>
              <p:cNvGrpSpPr>
                <a:grpSpLocks noChangeAspect="1"/>
              </p:cNvGrpSpPr>
              <p:nvPr/>
            </p:nvGrpSpPr>
            <p:grpSpPr>
              <a:xfrm>
                <a:off x="10737871" y="4381049"/>
                <a:ext cx="521936" cy="1280199"/>
                <a:chOff x="11025903" y="3794721"/>
                <a:chExt cx="521936" cy="1280199"/>
              </a:xfrm>
            </p:grpSpPr>
            <p:sp>
              <p:nvSpPr>
                <p:cNvPr id="76" name="正方形/長方形 75">
                  <a:extLst>
                    <a:ext uri="{FF2B5EF4-FFF2-40B4-BE49-F238E27FC236}">
                      <a16:creationId xmlns:a16="http://schemas.microsoft.com/office/drawing/2014/main" id="{977FE28F-4474-41DD-81B9-3F448BCCCC6E}"/>
                    </a:ext>
                  </a:extLst>
                </p:cNvPr>
                <p:cNvSpPr/>
                <p:nvPr/>
              </p:nvSpPr>
              <p:spPr>
                <a:xfrm rot="2663881">
                  <a:off x="11230338" y="4067928"/>
                  <a:ext cx="123922" cy="492597"/>
                </a:xfrm>
                <a:prstGeom prst="rect">
                  <a:avLst/>
                </a:prstGeom>
                <a:solidFill>
                  <a:sysClr val="windowText" lastClr="000000"/>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lang="ja-JP" altLang="en-US" sz="1350" kern="0">
                    <a:solidFill>
                      <a:prstClr val="white"/>
                    </a:solidFill>
                    <a:latin typeface="Calibri" panose="020F0502020204030204"/>
                    <a:ea typeface="游ゴシック" panose="020B0400000000000000" pitchFamily="50" charset="-128"/>
                  </a:endParaRPr>
                </a:p>
              </p:txBody>
            </p:sp>
            <p:sp>
              <p:nvSpPr>
                <p:cNvPr id="77" name="楕円 76">
                  <a:extLst>
                    <a:ext uri="{FF2B5EF4-FFF2-40B4-BE49-F238E27FC236}">
                      <a16:creationId xmlns:a16="http://schemas.microsoft.com/office/drawing/2014/main" id="{8956557E-B2BB-4BA2-A023-7BE6AE7957B1}"/>
                    </a:ext>
                  </a:extLst>
                </p:cNvPr>
                <p:cNvSpPr/>
                <p:nvPr/>
              </p:nvSpPr>
              <p:spPr>
                <a:xfrm>
                  <a:off x="11292299" y="3794721"/>
                  <a:ext cx="255540" cy="258613"/>
                </a:xfrm>
                <a:prstGeom prst="ellipse">
                  <a:avLst/>
                </a:prstGeom>
                <a:solidFill>
                  <a:sysClr val="windowText" lastClr="000000"/>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lang="ja-JP" altLang="en-US" sz="1350" kern="0">
                    <a:solidFill>
                      <a:prstClr val="white"/>
                    </a:solidFill>
                    <a:latin typeface="Calibri" panose="020F0502020204030204"/>
                    <a:ea typeface="游ゴシック" panose="020B0400000000000000" pitchFamily="50" charset="-128"/>
                  </a:endParaRPr>
                </a:p>
              </p:txBody>
            </p:sp>
            <p:sp>
              <p:nvSpPr>
                <p:cNvPr id="78" name="正方形/長方形 77">
                  <a:extLst>
                    <a:ext uri="{FF2B5EF4-FFF2-40B4-BE49-F238E27FC236}">
                      <a16:creationId xmlns:a16="http://schemas.microsoft.com/office/drawing/2014/main" id="{5A7AB199-AFB1-49E9-B57B-3E690FAE1FEF}"/>
                    </a:ext>
                  </a:extLst>
                </p:cNvPr>
                <p:cNvSpPr/>
                <p:nvPr/>
              </p:nvSpPr>
              <p:spPr>
                <a:xfrm>
                  <a:off x="11344069" y="4094897"/>
                  <a:ext cx="181518" cy="680399"/>
                </a:xfrm>
                <a:prstGeom prst="rect">
                  <a:avLst/>
                </a:prstGeom>
                <a:solidFill>
                  <a:sysClr val="windowText" lastClr="000000"/>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lang="ja-JP" altLang="en-US" sz="1350" kern="0">
                    <a:solidFill>
                      <a:prstClr val="white"/>
                    </a:solidFill>
                    <a:latin typeface="Calibri" panose="020F0502020204030204"/>
                    <a:ea typeface="游ゴシック" panose="020B0400000000000000" pitchFamily="50" charset="-128"/>
                  </a:endParaRPr>
                </a:p>
              </p:txBody>
            </p:sp>
            <p:sp>
              <p:nvSpPr>
                <p:cNvPr id="79" name="正方形/長方形 78">
                  <a:extLst>
                    <a:ext uri="{FF2B5EF4-FFF2-40B4-BE49-F238E27FC236}">
                      <a16:creationId xmlns:a16="http://schemas.microsoft.com/office/drawing/2014/main" id="{EFC51844-3E74-418A-A845-078E6AB6CCC1}"/>
                    </a:ext>
                  </a:extLst>
                </p:cNvPr>
                <p:cNvSpPr/>
                <p:nvPr/>
              </p:nvSpPr>
              <p:spPr>
                <a:xfrm rot="5400000">
                  <a:off x="11132390" y="4557157"/>
                  <a:ext cx="123919" cy="312360"/>
                </a:xfrm>
                <a:prstGeom prst="rect">
                  <a:avLst/>
                </a:prstGeom>
                <a:solidFill>
                  <a:sysClr val="windowText" lastClr="000000"/>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lang="ja-JP" altLang="en-US" sz="1350" kern="0">
                    <a:solidFill>
                      <a:prstClr val="white"/>
                    </a:solidFill>
                    <a:latin typeface="Calibri" panose="020F0502020204030204"/>
                    <a:ea typeface="游ゴシック" panose="020B0400000000000000" pitchFamily="50" charset="-128"/>
                  </a:endParaRPr>
                </a:p>
              </p:txBody>
            </p:sp>
            <p:sp>
              <p:nvSpPr>
                <p:cNvPr id="80" name="正方形/長方形 79">
                  <a:extLst>
                    <a:ext uri="{FF2B5EF4-FFF2-40B4-BE49-F238E27FC236}">
                      <a16:creationId xmlns:a16="http://schemas.microsoft.com/office/drawing/2014/main" id="{355C7477-BB56-45E3-885E-930B401B20DD}"/>
                    </a:ext>
                  </a:extLst>
                </p:cNvPr>
                <p:cNvSpPr/>
                <p:nvPr/>
              </p:nvSpPr>
              <p:spPr>
                <a:xfrm rot="217384">
                  <a:off x="11025903" y="4762568"/>
                  <a:ext cx="123922" cy="312352"/>
                </a:xfrm>
                <a:prstGeom prst="rect">
                  <a:avLst/>
                </a:prstGeom>
                <a:solidFill>
                  <a:sysClr val="windowText" lastClr="000000"/>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lang="ja-JP" altLang="en-US" sz="1350" kern="0">
                    <a:solidFill>
                      <a:prstClr val="white"/>
                    </a:solidFill>
                    <a:latin typeface="Calibri" panose="020F0502020204030204"/>
                    <a:ea typeface="游ゴシック" panose="020B0400000000000000" pitchFamily="50" charset="-128"/>
                  </a:endParaRPr>
                </a:p>
              </p:txBody>
            </p:sp>
          </p:grpSp>
          <p:sp>
            <p:nvSpPr>
              <p:cNvPr id="74" name="二等辺三角形 73">
                <a:extLst>
                  <a:ext uri="{FF2B5EF4-FFF2-40B4-BE49-F238E27FC236}">
                    <a16:creationId xmlns:a16="http://schemas.microsoft.com/office/drawing/2014/main" id="{31683E97-065C-46E5-903D-7FB0C52EE40B}"/>
                  </a:ext>
                </a:extLst>
              </p:cNvPr>
              <p:cNvSpPr/>
              <p:nvPr/>
            </p:nvSpPr>
            <p:spPr>
              <a:xfrm>
                <a:off x="10681852" y="5389291"/>
                <a:ext cx="233059" cy="216739"/>
              </a:xfrm>
              <a:prstGeom prst="triangle">
                <a:avLst/>
              </a:prstGeom>
              <a:solidFill>
                <a:srgbClr val="0066CC"/>
              </a:solidFill>
              <a:ln w="12700" cap="flat" cmpd="sng" algn="ctr">
                <a:solidFill>
                  <a:sysClr val="windowText" lastClr="000000"/>
                </a:solidFill>
                <a:prstDash val="solid"/>
                <a:miter lim="800000"/>
              </a:ln>
              <a:effectLst/>
            </p:spPr>
            <p:txBody>
              <a:bodyPr rtlCol="0" anchor="ctr"/>
              <a:lstStyle/>
              <a:p>
                <a:pPr algn="ctr" eaLnBrk="1" fontAlgn="auto" hangingPunct="1">
                  <a:spcBef>
                    <a:spcPts val="0"/>
                  </a:spcBef>
                  <a:spcAft>
                    <a:spcPts val="0"/>
                  </a:spcAft>
                  <a:defRPr/>
                </a:pPr>
                <a:endParaRPr lang="ja-JP" altLang="en-US" sz="825" kern="0" dirty="0">
                  <a:solidFill>
                    <a:prstClr val="white"/>
                  </a:solidFill>
                  <a:latin typeface="Calibri" panose="020F0502020204030204"/>
                  <a:ea typeface="游ゴシック" panose="020B0400000000000000" pitchFamily="50" charset="-128"/>
                </a:endParaRPr>
              </a:p>
            </p:txBody>
          </p:sp>
          <p:sp>
            <p:nvSpPr>
              <p:cNvPr id="75" name="正方形/長方形 74">
                <a:extLst>
                  <a:ext uri="{FF2B5EF4-FFF2-40B4-BE49-F238E27FC236}">
                    <a16:creationId xmlns:a16="http://schemas.microsoft.com/office/drawing/2014/main" id="{98F65938-9508-44BB-B1CB-97A08AE0D763}"/>
                  </a:ext>
                </a:extLst>
              </p:cNvPr>
              <p:cNvSpPr/>
              <p:nvPr/>
            </p:nvSpPr>
            <p:spPr>
              <a:xfrm>
                <a:off x="10999849" y="4736643"/>
                <a:ext cx="259958" cy="248965"/>
              </a:xfrm>
              <a:prstGeom prst="rect">
                <a:avLst/>
              </a:prstGeom>
              <a:solidFill>
                <a:srgbClr val="0066CC"/>
              </a:solidFill>
              <a:ln w="12700" cap="flat" cmpd="sng" algn="ctr">
                <a:solidFill>
                  <a:sysClr val="windowText" lastClr="000000"/>
                </a:solidFill>
                <a:prstDash val="solid"/>
                <a:miter lim="800000"/>
              </a:ln>
              <a:effectLst/>
            </p:spPr>
            <p:txBody>
              <a:bodyPr rtlCol="0" anchor="ctr"/>
              <a:lstStyle/>
              <a:p>
                <a:pPr algn="ctr" eaLnBrk="1" fontAlgn="auto" hangingPunct="1">
                  <a:spcBef>
                    <a:spcPts val="0"/>
                  </a:spcBef>
                  <a:spcAft>
                    <a:spcPts val="0"/>
                  </a:spcAft>
                  <a:defRPr/>
                </a:pPr>
                <a:endParaRPr lang="ja-JP" altLang="en-US" sz="825" kern="0" dirty="0">
                  <a:solidFill>
                    <a:prstClr val="white"/>
                  </a:solidFill>
                  <a:latin typeface="Calibri" panose="020F0502020204030204"/>
                  <a:ea typeface="游ゴシック" panose="020B0400000000000000" pitchFamily="50" charset="-128"/>
                </a:endParaRPr>
              </a:p>
            </p:txBody>
          </p:sp>
        </p:grpSp>
        <p:grpSp>
          <p:nvGrpSpPr>
            <p:cNvPr id="39" name="グループ化 38">
              <a:extLst>
                <a:ext uri="{FF2B5EF4-FFF2-40B4-BE49-F238E27FC236}">
                  <a16:creationId xmlns:a16="http://schemas.microsoft.com/office/drawing/2014/main" id="{62266DF3-B2DA-43DD-BF3E-E01AD0A440CA}"/>
                </a:ext>
              </a:extLst>
            </p:cNvPr>
            <p:cNvGrpSpPr/>
            <p:nvPr/>
          </p:nvGrpSpPr>
          <p:grpSpPr>
            <a:xfrm>
              <a:off x="9375807" y="2481956"/>
              <a:ext cx="338256" cy="322492"/>
              <a:chOff x="7204647" y="2446521"/>
              <a:chExt cx="338256" cy="322492"/>
            </a:xfrm>
            <a:solidFill>
              <a:srgbClr val="00B050"/>
            </a:solidFill>
          </p:grpSpPr>
          <p:sp>
            <p:nvSpPr>
              <p:cNvPr id="71" name="正方形/長方形 70">
                <a:extLst>
                  <a:ext uri="{FF2B5EF4-FFF2-40B4-BE49-F238E27FC236}">
                    <a16:creationId xmlns:a16="http://schemas.microsoft.com/office/drawing/2014/main" id="{E3B0528E-E367-4518-9C3F-369E1BA35968}"/>
                  </a:ext>
                </a:extLst>
              </p:cNvPr>
              <p:cNvSpPr/>
              <p:nvPr/>
            </p:nvSpPr>
            <p:spPr>
              <a:xfrm>
                <a:off x="7204647" y="2446521"/>
                <a:ext cx="338256" cy="322492"/>
              </a:xfrm>
              <a:prstGeom prst="rect">
                <a:avLst/>
              </a:prstGeom>
              <a:grpFill/>
              <a:ln w="12700" cap="flat" cmpd="sng" algn="ctr">
                <a:solidFill>
                  <a:sysClr val="windowText" lastClr="000000"/>
                </a:solidFill>
                <a:prstDash val="solid"/>
                <a:miter lim="800000"/>
              </a:ln>
              <a:effectLst/>
            </p:spPr>
            <p:txBody>
              <a:bodyPr rtlCol="0" anchor="ctr"/>
              <a:lstStyle/>
              <a:p>
                <a:pPr algn="ctr" eaLnBrk="1" fontAlgn="auto" hangingPunct="1">
                  <a:spcBef>
                    <a:spcPts val="0"/>
                  </a:spcBef>
                  <a:spcAft>
                    <a:spcPts val="0"/>
                  </a:spcAft>
                  <a:defRPr/>
                </a:pPr>
                <a:endParaRPr lang="ja-JP" altLang="en-US" sz="825" kern="0" dirty="0">
                  <a:solidFill>
                    <a:prstClr val="white"/>
                  </a:solidFill>
                  <a:latin typeface="Calibri" panose="020F0502020204030204"/>
                  <a:ea typeface="游ゴシック" panose="020B0400000000000000" pitchFamily="50" charset="-128"/>
                </a:endParaRPr>
              </a:p>
            </p:txBody>
          </p:sp>
          <p:sp>
            <p:nvSpPr>
              <p:cNvPr id="72" name="正方形/長方形 71">
                <a:extLst>
                  <a:ext uri="{FF2B5EF4-FFF2-40B4-BE49-F238E27FC236}">
                    <a16:creationId xmlns:a16="http://schemas.microsoft.com/office/drawing/2014/main" id="{B6A60931-7161-441F-AE0C-990542EE1124}"/>
                  </a:ext>
                </a:extLst>
              </p:cNvPr>
              <p:cNvSpPr/>
              <p:nvPr/>
            </p:nvSpPr>
            <p:spPr>
              <a:xfrm>
                <a:off x="7245570" y="2481137"/>
                <a:ext cx="259958" cy="248965"/>
              </a:xfrm>
              <a:prstGeom prst="rect">
                <a:avLst/>
              </a:prstGeom>
              <a:grpFill/>
              <a:ln w="12700" cap="flat" cmpd="sng" algn="ctr">
                <a:solidFill>
                  <a:sysClr val="windowText" lastClr="000000"/>
                </a:solidFill>
                <a:prstDash val="solid"/>
                <a:miter lim="800000"/>
              </a:ln>
              <a:effectLst/>
            </p:spPr>
            <p:txBody>
              <a:bodyPr rtlCol="0" anchor="ctr"/>
              <a:lstStyle/>
              <a:p>
                <a:pPr algn="ctr" eaLnBrk="1" fontAlgn="auto" hangingPunct="1">
                  <a:spcBef>
                    <a:spcPts val="0"/>
                  </a:spcBef>
                  <a:spcAft>
                    <a:spcPts val="0"/>
                  </a:spcAft>
                  <a:defRPr/>
                </a:pPr>
                <a:endParaRPr lang="ja-JP" altLang="en-US" sz="825" kern="0" dirty="0">
                  <a:solidFill>
                    <a:prstClr val="white"/>
                  </a:solidFill>
                  <a:latin typeface="Calibri" panose="020F0502020204030204"/>
                  <a:ea typeface="游ゴシック" panose="020B0400000000000000" pitchFamily="50" charset="-128"/>
                </a:endParaRPr>
              </a:p>
            </p:txBody>
          </p:sp>
        </p:grpSp>
        <p:grpSp>
          <p:nvGrpSpPr>
            <p:cNvPr id="40" name="グループ化 39">
              <a:extLst>
                <a:ext uri="{FF2B5EF4-FFF2-40B4-BE49-F238E27FC236}">
                  <a16:creationId xmlns:a16="http://schemas.microsoft.com/office/drawing/2014/main" id="{94144528-609B-4020-B9E3-24182079181D}"/>
                </a:ext>
              </a:extLst>
            </p:cNvPr>
            <p:cNvGrpSpPr/>
            <p:nvPr/>
          </p:nvGrpSpPr>
          <p:grpSpPr>
            <a:xfrm>
              <a:off x="10442027" y="2486240"/>
              <a:ext cx="338256" cy="322492"/>
              <a:chOff x="7204647" y="2446521"/>
              <a:chExt cx="338256" cy="322492"/>
            </a:xfrm>
          </p:grpSpPr>
          <p:sp>
            <p:nvSpPr>
              <p:cNvPr id="69" name="正方形/長方形 68">
                <a:extLst>
                  <a:ext uri="{FF2B5EF4-FFF2-40B4-BE49-F238E27FC236}">
                    <a16:creationId xmlns:a16="http://schemas.microsoft.com/office/drawing/2014/main" id="{FC370D3D-6419-4E55-8C85-D63B2EF6FB72}"/>
                  </a:ext>
                </a:extLst>
              </p:cNvPr>
              <p:cNvSpPr/>
              <p:nvPr/>
            </p:nvSpPr>
            <p:spPr>
              <a:xfrm>
                <a:off x="7204647" y="2446521"/>
                <a:ext cx="338256" cy="322492"/>
              </a:xfrm>
              <a:prstGeom prst="rect">
                <a:avLst/>
              </a:prstGeom>
              <a:solidFill>
                <a:srgbClr val="0066CC"/>
              </a:solidFill>
              <a:ln w="12700" cap="flat" cmpd="sng" algn="ctr">
                <a:solidFill>
                  <a:sysClr val="windowText" lastClr="000000"/>
                </a:solidFill>
                <a:prstDash val="solid"/>
                <a:miter lim="800000"/>
              </a:ln>
              <a:effectLst/>
            </p:spPr>
            <p:txBody>
              <a:bodyPr rtlCol="0" anchor="ctr"/>
              <a:lstStyle/>
              <a:p>
                <a:pPr algn="ctr" eaLnBrk="1" fontAlgn="auto" hangingPunct="1">
                  <a:spcBef>
                    <a:spcPts val="0"/>
                  </a:spcBef>
                  <a:spcAft>
                    <a:spcPts val="0"/>
                  </a:spcAft>
                  <a:defRPr/>
                </a:pPr>
                <a:endParaRPr lang="ja-JP" altLang="en-US" sz="825" kern="0" dirty="0">
                  <a:solidFill>
                    <a:prstClr val="white"/>
                  </a:solidFill>
                  <a:latin typeface="Calibri" panose="020F0502020204030204"/>
                  <a:ea typeface="游ゴシック" panose="020B0400000000000000" pitchFamily="50" charset="-128"/>
                </a:endParaRPr>
              </a:p>
            </p:txBody>
          </p:sp>
          <p:sp>
            <p:nvSpPr>
              <p:cNvPr id="70" name="正方形/長方形 69">
                <a:extLst>
                  <a:ext uri="{FF2B5EF4-FFF2-40B4-BE49-F238E27FC236}">
                    <a16:creationId xmlns:a16="http://schemas.microsoft.com/office/drawing/2014/main" id="{A57CB36E-130A-42D1-95E0-60C2990D8E96}"/>
                  </a:ext>
                </a:extLst>
              </p:cNvPr>
              <p:cNvSpPr/>
              <p:nvPr/>
            </p:nvSpPr>
            <p:spPr>
              <a:xfrm>
                <a:off x="7245570" y="2481137"/>
                <a:ext cx="259958" cy="248965"/>
              </a:xfrm>
              <a:prstGeom prst="rect">
                <a:avLst/>
              </a:prstGeom>
              <a:solidFill>
                <a:srgbClr val="0066CC"/>
              </a:solidFill>
              <a:ln w="12700" cap="flat" cmpd="sng" algn="ctr">
                <a:solidFill>
                  <a:sysClr val="windowText" lastClr="000000"/>
                </a:solidFill>
                <a:prstDash val="solid"/>
                <a:miter lim="800000"/>
              </a:ln>
              <a:effectLst/>
            </p:spPr>
            <p:txBody>
              <a:bodyPr rtlCol="0" anchor="ctr"/>
              <a:lstStyle/>
              <a:p>
                <a:pPr algn="ctr" eaLnBrk="1" fontAlgn="auto" hangingPunct="1">
                  <a:spcBef>
                    <a:spcPts val="0"/>
                  </a:spcBef>
                  <a:spcAft>
                    <a:spcPts val="0"/>
                  </a:spcAft>
                  <a:defRPr/>
                </a:pPr>
                <a:endParaRPr lang="ja-JP" altLang="en-US" sz="825" kern="0" dirty="0">
                  <a:solidFill>
                    <a:prstClr val="white"/>
                  </a:solidFill>
                  <a:latin typeface="Calibri" panose="020F0502020204030204"/>
                  <a:ea typeface="游ゴシック" panose="020B0400000000000000" pitchFamily="50" charset="-128"/>
                </a:endParaRPr>
              </a:p>
            </p:txBody>
          </p:sp>
        </p:grpSp>
        <p:sp>
          <p:nvSpPr>
            <p:cNvPr id="41" name="正方形/長方形 40">
              <a:extLst>
                <a:ext uri="{FF2B5EF4-FFF2-40B4-BE49-F238E27FC236}">
                  <a16:creationId xmlns:a16="http://schemas.microsoft.com/office/drawing/2014/main" id="{64659D4E-BE69-40EA-B824-F4781FD73AE1}"/>
                </a:ext>
              </a:extLst>
            </p:cNvPr>
            <p:cNvSpPr/>
            <p:nvPr/>
          </p:nvSpPr>
          <p:spPr>
            <a:xfrm>
              <a:off x="6672861" y="4589997"/>
              <a:ext cx="476589" cy="279635"/>
            </a:xfrm>
            <a:prstGeom prst="rect">
              <a:avLst/>
            </a:prstGeom>
            <a:solidFill>
              <a:srgbClr val="FFFFFF">
                <a:lumMod val="75000"/>
              </a:srgbClr>
            </a:solidFill>
            <a:ln w="12700" cap="flat" cmpd="sng" algn="ctr">
              <a:solidFill>
                <a:srgbClr val="FFFFFF">
                  <a:lumMod val="65000"/>
                </a:srgbClr>
              </a:solidFill>
              <a:prstDash val="solid"/>
              <a:miter lim="800000"/>
            </a:ln>
            <a:effectLst/>
          </p:spPr>
          <p:txBody>
            <a:bodyPr lIns="27000" tIns="27000" rIns="27000" bIns="27000" rtlCol="0" anchor="ctr"/>
            <a:lstStyle/>
            <a:p>
              <a:pPr algn="ctr" defTabSz="685800" eaLnBrk="1" fontAlgn="auto" hangingPunct="1">
                <a:lnSpc>
                  <a:spcPts val="675"/>
                </a:lnSpc>
                <a:spcBef>
                  <a:spcPts val="0"/>
                </a:spcBef>
                <a:spcAft>
                  <a:spcPts val="0"/>
                </a:spcAft>
                <a:defRPr/>
              </a:pPr>
              <a:r>
                <a:rPr lang="en-US" altLang="ja-JP" sz="825" kern="0" dirty="0">
                  <a:solidFill>
                    <a:srgbClr val="000000"/>
                  </a:solidFill>
                  <a:latin typeface="Calibri" panose="020F0502020204030204"/>
                  <a:ea typeface="游ゴシック" panose="020B0400000000000000" pitchFamily="50" charset="-128"/>
                </a:rPr>
                <a:t>Smart</a:t>
              </a:r>
              <a:r>
                <a:rPr lang="ja-JP" altLang="en-US" sz="825" kern="0" dirty="0">
                  <a:solidFill>
                    <a:srgbClr val="000000"/>
                  </a:solidFill>
                  <a:latin typeface="Calibri" panose="020F0502020204030204"/>
                  <a:ea typeface="游ゴシック" panose="020B0400000000000000" pitchFamily="50" charset="-128"/>
                </a:rPr>
                <a:t>　</a:t>
              </a:r>
              <a:r>
                <a:rPr lang="en-US" altLang="ja-JP" sz="825" kern="0" dirty="0">
                  <a:solidFill>
                    <a:srgbClr val="000000"/>
                  </a:solidFill>
                  <a:latin typeface="Calibri" panose="020F0502020204030204"/>
                  <a:ea typeface="游ゴシック" panose="020B0400000000000000" pitchFamily="50" charset="-128"/>
                </a:rPr>
                <a:t>Phone</a:t>
              </a:r>
              <a:endParaRPr lang="ja-JP" altLang="en-US" sz="825" kern="0" dirty="0">
                <a:solidFill>
                  <a:srgbClr val="000000"/>
                </a:solidFill>
                <a:latin typeface="Calibri" panose="020F0502020204030204"/>
                <a:ea typeface="游ゴシック" panose="020B0400000000000000" pitchFamily="50" charset="-128"/>
              </a:endParaRPr>
            </a:p>
          </p:txBody>
        </p:sp>
        <p:cxnSp>
          <p:nvCxnSpPr>
            <p:cNvPr id="42" name="直線矢印コネクタ 41">
              <a:extLst>
                <a:ext uri="{FF2B5EF4-FFF2-40B4-BE49-F238E27FC236}">
                  <a16:creationId xmlns:a16="http://schemas.microsoft.com/office/drawing/2014/main" id="{0A0B603E-7B31-4FB4-A083-BF9D968C41CA}"/>
                </a:ext>
              </a:extLst>
            </p:cNvPr>
            <p:cNvCxnSpPr>
              <a:cxnSpLocks/>
            </p:cNvCxnSpPr>
            <p:nvPr/>
          </p:nvCxnSpPr>
          <p:spPr>
            <a:xfrm flipH="1" flipV="1">
              <a:off x="7491845" y="2843829"/>
              <a:ext cx="1509129" cy="1696707"/>
            </a:xfrm>
            <a:prstGeom prst="straightConnector1">
              <a:avLst/>
            </a:prstGeom>
            <a:noFill/>
            <a:ln w="38100" cap="flat" cmpd="sng" algn="ctr">
              <a:solidFill>
                <a:srgbClr val="66CCFF"/>
              </a:solidFill>
              <a:prstDash val="solid"/>
              <a:miter lim="800000"/>
              <a:headEnd type="triangle" w="med" len="med"/>
              <a:tailEnd type="triangle" w="med" len="med"/>
            </a:ln>
            <a:effectLst/>
          </p:spPr>
        </p:cxnSp>
        <p:cxnSp>
          <p:nvCxnSpPr>
            <p:cNvPr id="43" name="直線矢印コネクタ 42">
              <a:extLst>
                <a:ext uri="{FF2B5EF4-FFF2-40B4-BE49-F238E27FC236}">
                  <a16:creationId xmlns:a16="http://schemas.microsoft.com/office/drawing/2014/main" id="{D7A5DFA1-F823-45FE-B78B-E809F9E61E77}"/>
                </a:ext>
              </a:extLst>
            </p:cNvPr>
            <p:cNvCxnSpPr>
              <a:cxnSpLocks/>
              <a:stCxn id="100" idx="1"/>
            </p:cNvCxnSpPr>
            <p:nvPr/>
          </p:nvCxnSpPr>
          <p:spPr>
            <a:xfrm flipV="1">
              <a:off x="6973768" y="4150351"/>
              <a:ext cx="416443" cy="412978"/>
            </a:xfrm>
            <a:prstGeom prst="straightConnector1">
              <a:avLst/>
            </a:prstGeom>
            <a:noFill/>
            <a:ln w="38100" cap="flat" cmpd="sng" algn="ctr">
              <a:solidFill>
                <a:srgbClr val="00B050"/>
              </a:solidFill>
              <a:prstDash val="solid"/>
              <a:miter lim="800000"/>
              <a:headEnd type="triangle" w="med" len="med"/>
              <a:tailEnd type="triangle" w="med" len="med"/>
            </a:ln>
            <a:effectLst/>
          </p:spPr>
        </p:cxnSp>
        <p:cxnSp>
          <p:nvCxnSpPr>
            <p:cNvPr id="44" name="直線矢印コネクタ 43">
              <a:extLst>
                <a:ext uri="{FF2B5EF4-FFF2-40B4-BE49-F238E27FC236}">
                  <a16:creationId xmlns:a16="http://schemas.microsoft.com/office/drawing/2014/main" id="{14B2C3E0-8205-4E47-8577-4B8C41E3684A}"/>
                </a:ext>
              </a:extLst>
            </p:cNvPr>
            <p:cNvCxnSpPr>
              <a:cxnSpLocks/>
              <a:endCxn id="41" idx="0"/>
            </p:cNvCxnSpPr>
            <p:nvPr/>
          </p:nvCxnSpPr>
          <p:spPr>
            <a:xfrm>
              <a:off x="6474659" y="1278253"/>
              <a:ext cx="436497" cy="3311744"/>
            </a:xfrm>
            <a:prstGeom prst="straightConnector1">
              <a:avLst/>
            </a:prstGeom>
            <a:noFill/>
            <a:ln w="28575" cap="flat" cmpd="sng" algn="ctr">
              <a:solidFill>
                <a:schemeClr val="tx1"/>
              </a:solidFill>
              <a:prstDash val="solid"/>
              <a:miter lim="800000"/>
              <a:headEnd type="triangle" w="med" len="med"/>
              <a:tailEnd type="triangle" w="med" len="med"/>
            </a:ln>
            <a:effectLst/>
          </p:spPr>
        </p:cxnSp>
        <p:cxnSp>
          <p:nvCxnSpPr>
            <p:cNvPr id="45" name="直線矢印コネクタ 44">
              <a:extLst>
                <a:ext uri="{FF2B5EF4-FFF2-40B4-BE49-F238E27FC236}">
                  <a16:creationId xmlns:a16="http://schemas.microsoft.com/office/drawing/2014/main" id="{A3F0F2BC-32BF-41E2-BE62-8A90245AC1C2}"/>
                </a:ext>
              </a:extLst>
            </p:cNvPr>
            <p:cNvCxnSpPr>
              <a:cxnSpLocks/>
              <a:endCxn id="24" idx="0"/>
            </p:cNvCxnSpPr>
            <p:nvPr/>
          </p:nvCxnSpPr>
          <p:spPr>
            <a:xfrm>
              <a:off x="8611243" y="1220747"/>
              <a:ext cx="72247" cy="588767"/>
            </a:xfrm>
            <a:prstGeom prst="straightConnector1">
              <a:avLst/>
            </a:prstGeom>
            <a:noFill/>
            <a:ln w="28575" cap="flat" cmpd="sng" algn="ctr">
              <a:solidFill>
                <a:schemeClr val="tx1"/>
              </a:solidFill>
              <a:prstDash val="solid"/>
              <a:miter lim="800000"/>
              <a:headEnd type="triangle" w="med" len="med"/>
              <a:tailEnd type="triangle" w="med" len="med"/>
            </a:ln>
            <a:effectLst/>
          </p:spPr>
        </p:cxnSp>
        <p:cxnSp>
          <p:nvCxnSpPr>
            <p:cNvPr id="46" name="直線矢印コネクタ 45">
              <a:extLst>
                <a:ext uri="{FF2B5EF4-FFF2-40B4-BE49-F238E27FC236}">
                  <a16:creationId xmlns:a16="http://schemas.microsoft.com/office/drawing/2014/main" id="{44811DB5-69A7-4C41-A52B-275698F47639}"/>
                </a:ext>
              </a:extLst>
            </p:cNvPr>
            <p:cNvCxnSpPr>
              <a:cxnSpLocks/>
              <a:endCxn id="22" idx="0"/>
            </p:cNvCxnSpPr>
            <p:nvPr/>
          </p:nvCxnSpPr>
          <p:spPr>
            <a:xfrm>
              <a:off x="9461980" y="1247897"/>
              <a:ext cx="82242" cy="561617"/>
            </a:xfrm>
            <a:prstGeom prst="straightConnector1">
              <a:avLst/>
            </a:prstGeom>
            <a:noFill/>
            <a:ln w="28575" cap="flat" cmpd="sng" algn="ctr">
              <a:solidFill>
                <a:schemeClr val="tx1"/>
              </a:solidFill>
              <a:prstDash val="solid"/>
              <a:miter lim="800000"/>
              <a:headEnd type="triangle" w="med" len="med"/>
              <a:tailEnd type="triangle" w="med" len="med"/>
            </a:ln>
            <a:effectLst/>
          </p:spPr>
        </p:cxnSp>
        <p:sp>
          <p:nvSpPr>
            <p:cNvPr id="47" name="正方形/長方形 46">
              <a:extLst>
                <a:ext uri="{FF2B5EF4-FFF2-40B4-BE49-F238E27FC236}">
                  <a16:creationId xmlns:a16="http://schemas.microsoft.com/office/drawing/2014/main" id="{7025536B-B80E-421F-8323-CBEB0F35FB81}"/>
                </a:ext>
              </a:extLst>
            </p:cNvPr>
            <p:cNvSpPr/>
            <p:nvPr/>
          </p:nvSpPr>
          <p:spPr>
            <a:xfrm>
              <a:off x="6280634" y="5855486"/>
              <a:ext cx="897836" cy="334010"/>
            </a:xfrm>
            <a:prstGeom prst="rect">
              <a:avLst/>
            </a:prstGeom>
            <a:noFill/>
            <a:ln w="12700" cap="flat" cmpd="sng" algn="ctr">
              <a:noFill/>
              <a:prstDash val="solid"/>
              <a:miter lim="800000"/>
            </a:ln>
            <a:effectLst/>
          </p:spPr>
          <p:txBody>
            <a:bodyPr lIns="0" tIns="0" rIns="0" bIns="0" rtlCol="0" anchor="ctr"/>
            <a:lstStyle/>
            <a:p>
              <a:pPr algn="r" eaLnBrk="1" fontAlgn="auto" hangingPunct="1">
                <a:lnSpc>
                  <a:spcPts val="675"/>
                </a:lnSpc>
                <a:spcBef>
                  <a:spcPts val="0"/>
                </a:spcBef>
                <a:spcAft>
                  <a:spcPts val="0"/>
                </a:spcAft>
                <a:defRPr/>
              </a:pPr>
              <a:r>
                <a:rPr lang="en-US" altLang="ja-JP" sz="825" kern="0" dirty="0">
                  <a:solidFill>
                    <a:schemeClr val="bg1"/>
                  </a:solidFill>
                  <a:latin typeface="Calibri" panose="020F0502020204030204"/>
                  <a:ea typeface="游ゴシック" panose="020B0400000000000000" pitchFamily="50" charset="-128"/>
                </a:rPr>
                <a:t>Bluetooth/BLE</a:t>
              </a:r>
              <a:r>
                <a:rPr lang="ja-JP" altLang="en-US" sz="825" kern="0" dirty="0">
                  <a:solidFill>
                    <a:schemeClr val="bg1"/>
                  </a:solidFill>
                  <a:latin typeface="Calibri" panose="020F0502020204030204"/>
                  <a:ea typeface="游ゴシック" panose="020B0400000000000000" pitchFamily="50" charset="-128"/>
                </a:rPr>
                <a:t> </a:t>
              </a:r>
              <a:r>
                <a:rPr lang="en-US" altLang="ja-JP" sz="825" kern="0" dirty="0">
                  <a:solidFill>
                    <a:schemeClr val="bg1"/>
                  </a:solidFill>
                  <a:latin typeface="Calibri" panose="020F0502020204030204"/>
                  <a:ea typeface="游ゴシック" panose="020B0400000000000000" pitchFamily="50" charset="-128"/>
                </a:rPr>
                <a:t>Device</a:t>
              </a:r>
              <a:endParaRPr lang="ja-JP" altLang="en-US" sz="825" kern="0" dirty="0">
                <a:solidFill>
                  <a:schemeClr val="bg1"/>
                </a:solidFill>
                <a:latin typeface="Calibri" panose="020F0502020204030204"/>
                <a:ea typeface="游ゴシック" panose="020B0400000000000000" pitchFamily="50" charset="-128"/>
              </a:endParaRPr>
            </a:p>
          </p:txBody>
        </p:sp>
        <p:sp>
          <p:nvSpPr>
            <p:cNvPr id="48" name="正方形/長方形 47">
              <a:extLst>
                <a:ext uri="{FF2B5EF4-FFF2-40B4-BE49-F238E27FC236}">
                  <a16:creationId xmlns:a16="http://schemas.microsoft.com/office/drawing/2014/main" id="{CAFDCF57-86C3-4F8A-9E3A-C4C66A3B5391}"/>
                </a:ext>
              </a:extLst>
            </p:cNvPr>
            <p:cNvSpPr/>
            <p:nvPr/>
          </p:nvSpPr>
          <p:spPr>
            <a:xfrm>
              <a:off x="8151789" y="4618736"/>
              <a:ext cx="560448" cy="325742"/>
            </a:xfrm>
            <a:prstGeom prst="rect">
              <a:avLst/>
            </a:prstGeom>
            <a:noFill/>
            <a:ln w="12700" cap="flat" cmpd="sng" algn="ctr">
              <a:noFill/>
              <a:prstDash val="solid"/>
              <a:miter lim="800000"/>
            </a:ln>
            <a:effectLst/>
          </p:spPr>
          <p:txBody>
            <a:bodyPr lIns="0" tIns="0" rIns="0" bIns="0" rtlCol="0" anchor="ctr"/>
            <a:lstStyle/>
            <a:p>
              <a:pPr eaLnBrk="1" fontAlgn="auto" hangingPunct="1">
                <a:lnSpc>
                  <a:spcPts val="675"/>
                </a:lnSpc>
                <a:spcBef>
                  <a:spcPts val="0"/>
                </a:spcBef>
                <a:spcAft>
                  <a:spcPts val="0"/>
                </a:spcAft>
                <a:defRPr/>
              </a:pPr>
              <a:r>
                <a:rPr lang="en-US" altLang="ja-JP" sz="825" kern="0" dirty="0">
                  <a:solidFill>
                    <a:schemeClr val="bg1"/>
                  </a:solidFill>
                  <a:latin typeface="Calibri" panose="020F0502020204030204"/>
                  <a:ea typeface="游ゴシック" panose="020B0400000000000000" pitchFamily="50" charset="-128"/>
                </a:rPr>
                <a:t>UWB Device</a:t>
              </a:r>
              <a:endParaRPr lang="ja-JP" altLang="en-US" sz="825" kern="0" dirty="0">
                <a:solidFill>
                  <a:schemeClr val="bg1"/>
                </a:solidFill>
                <a:latin typeface="Calibri" panose="020F0502020204030204"/>
                <a:ea typeface="游ゴシック" panose="020B0400000000000000" pitchFamily="50" charset="-128"/>
              </a:endParaRPr>
            </a:p>
          </p:txBody>
        </p:sp>
        <p:sp>
          <p:nvSpPr>
            <p:cNvPr id="49" name="正方形/長方形 48">
              <a:extLst>
                <a:ext uri="{FF2B5EF4-FFF2-40B4-BE49-F238E27FC236}">
                  <a16:creationId xmlns:a16="http://schemas.microsoft.com/office/drawing/2014/main" id="{37EA89D2-A07E-4EE8-BBF6-9B381D82EB39}"/>
                </a:ext>
              </a:extLst>
            </p:cNvPr>
            <p:cNvSpPr/>
            <p:nvPr/>
          </p:nvSpPr>
          <p:spPr>
            <a:xfrm>
              <a:off x="9247163" y="4456811"/>
              <a:ext cx="731084" cy="322004"/>
            </a:xfrm>
            <a:prstGeom prst="rect">
              <a:avLst/>
            </a:prstGeom>
            <a:noFill/>
            <a:ln w="12700" cap="flat" cmpd="sng" algn="ctr">
              <a:noFill/>
              <a:prstDash val="solid"/>
              <a:miter lim="800000"/>
            </a:ln>
            <a:effectLst/>
          </p:spPr>
          <p:txBody>
            <a:bodyPr lIns="0" tIns="0" rIns="0" bIns="0" rtlCol="0" anchor="ctr"/>
            <a:lstStyle/>
            <a:p>
              <a:pPr eaLnBrk="1" fontAlgn="auto" hangingPunct="1">
                <a:lnSpc>
                  <a:spcPts val="675"/>
                </a:lnSpc>
                <a:spcBef>
                  <a:spcPts val="0"/>
                </a:spcBef>
                <a:spcAft>
                  <a:spcPts val="0"/>
                </a:spcAft>
                <a:defRPr/>
              </a:pPr>
              <a:r>
                <a:rPr lang="en-US" altLang="ja-JP" sz="825" kern="0" dirty="0">
                  <a:solidFill>
                    <a:srgbClr val="000000"/>
                  </a:solidFill>
                  <a:latin typeface="Calibri" panose="020F0502020204030204"/>
                  <a:ea typeface="游ゴシック" panose="020B0400000000000000" pitchFamily="50" charset="-128"/>
                </a:rPr>
                <a:t>UWB/WLAN Device</a:t>
              </a:r>
              <a:endParaRPr lang="ja-JP" altLang="en-US" sz="825" kern="0" dirty="0">
                <a:solidFill>
                  <a:srgbClr val="000000"/>
                </a:solidFill>
                <a:latin typeface="Calibri" panose="020F0502020204030204"/>
                <a:ea typeface="游ゴシック" panose="020B0400000000000000" pitchFamily="50" charset="-128"/>
              </a:endParaRPr>
            </a:p>
          </p:txBody>
        </p:sp>
        <p:sp>
          <p:nvSpPr>
            <p:cNvPr id="50" name="正方形/長方形 49">
              <a:extLst>
                <a:ext uri="{FF2B5EF4-FFF2-40B4-BE49-F238E27FC236}">
                  <a16:creationId xmlns:a16="http://schemas.microsoft.com/office/drawing/2014/main" id="{CFBE5FE8-B2DA-4C8B-9A63-B7F41F7D65EE}"/>
                </a:ext>
              </a:extLst>
            </p:cNvPr>
            <p:cNvSpPr/>
            <p:nvPr/>
          </p:nvSpPr>
          <p:spPr>
            <a:xfrm>
              <a:off x="9724228" y="3885310"/>
              <a:ext cx="731084" cy="353423"/>
            </a:xfrm>
            <a:prstGeom prst="rect">
              <a:avLst/>
            </a:prstGeom>
            <a:noFill/>
            <a:ln w="12700" cap="flat" cmpd="sng" algn="ctr">
              <a:noFill/>
              <a:prstDash val="solid"/>
              <a:miter lim="800000"/>
            </a:ln>
            <a:effectLst/>
          </p:spPr>
          <p:txBody>
            <a:bodyPr lIns="0" tIns="0" rIns="0" bIns="0" rtlCol="0" anchor="ctr"/>
            <a:lstStyle/>
            <a:p>
              <a:pPr algn="r" eaLnBrk="1" fontAlgn="auto" hangingPunct="1">
                <a:lnSpc>
                  <a:spcPts val="675"/>
                </a:lnSpc>
                <a:spcBef>
                  <a:spcPts val="0"/>
                </a:spcBef>
                <a:spcAft>
                  <a:spcPts val="0"/>
                </a:spcAft>
                <a:defRPr/>
              </a:pPr>
              <a:r>
                <a:rPr lang="en-US" altLang="ja-JP" sz="825" kern="0" dirty="0">
                  <a:solidFill>
                    <a:srgbClr val="000000"/>
                  </a:solidFill>
                  <a:latin typeface="Calibri" panose="020F0502020204030204"/>
                  <a:ea typeface="游ゴシック" panose="020B0400000000000000" pitchFamily="50" charset="-128"/>
                </a:rPr>
                <a:t>UWB/WLAN Device</a:t>
              </a:r>
              <a:endParaRPr lang="ja-JP" altLang="en-US" sz="825" kern="0" dirty="0">
                <a:solidFill>
                  <a:srgbClr val="000000"/>
                </a:solidFill>
                <a:latin typeface="Calibri" panose="020F0502020204030204"/>
                <a:ea typeface="游ゴシック" panose="020B0400000000000000" pitchFamily="50" charset="-128"/>
              </a:endParaRPr>
            </a:p>
          </p:txBody>
        </p:sp>
        <p:sp>
          <p:nvSpPr>
            <p:cNvPr id="51" name="正方形/長方形 50">
              <a:extLst>
                <a:ext uri="{FF2B5EF4-FFF2-40B4-BE49-F238E27FC236}">
                  <a16:creationId xmlns:a16="http://schemas.microsoft.com/office/drawing/2014/main" id="{D9E5A078-CFFA-429A-BD2C-65031CA6318A}"/>
                </a:ext>
              </a:extLst>
            </p:cNvPr>
            <p:cNvSpPr/>
            <p:nvPr/>
          </p:nvSpPr>
          <p:spPr>
            <a:xfrm>
              <a:off x="7576411" y="2540314"/>
              <a:ext cx="775758" cy="312311"/>
            </a:xfrm>
            <a:prstGeom prst="rect">
              <a:avLst/>
            </a:prstGeom>
            <a:noFill/>
            <a:ln w="12700" cap="flat" cmpd="sng" algn="ctr">
              <a:noFill/>
              <a:prstDash val="solid"/>
              <a:miter lim="800000"/>
            </a:ln>
            <a:effectLst/>
          </p:spPr>
          <p:txBody>
            <a:bodyPr lIns="0" tIns="0" rIns="0" bIns="0" rtlCol="0" anchor="ctr"/>
            <a:lstStyle/>
            <a:p>
              <a:pPr eaLnBrk="1" fontAlgn="auto" hangingPunct="1">
                <a:lnSpc>
                  <a:spcPts val="675"/>
                </a:lnSpc>
                <a:spcBef>
                  <a:spcPts val="0"/>
                </a:spcBef>
                <a:spcAft>
                  <a:spcPts val="0"/>
                </a:spcAft>
                <a:defRPr/>
              </a:pPr>
              <a:r>
                <a:rPr lang="en-US" altLang="ja-JP" sz="825" kern="0" dirty="0">
                  <a:solidFill>
                    <a:srgbClr val="000000"/>
                  </a:solidFill>
                  <a:latin typeface="Calibri" panose="020F0502020204030204"/>
                  <a:ea typeface="游ゴシック" panose="020B0400000000000000" pitchFamily="50" charset="-128"/>
                </a:rPr>
                <a:t>UWB Coordinator (Fixed)</a:t>
              </a:r>
            </a:p>
          </p:txBody>
        </p:sp>
        <p:sp>
          <p:nvSpPr>
            <p:cNvPr id="52" name="正方形/長方形 51">
              <a:extLst>
                <a:ext uri="{FF2B5EF4-FFF2-40B4-BE49-F238E27FC236}">
                  <a16:creationId xmlns:a16="http://schemas.microsoft.com/office/drawing/2014/main" id="{CA9A326B-9E5B-48F7-B41C-65C3EA082145}"/>
                </a:ext>
              </a:extLst>
            </p:cNvPr>
            <p:cNvSpPr/>
            <p:nvPr/>
          </p:nvSpPr>
          <p:spPr>
            <a:xfrm>
              <a:off x="10844975" y="2500635"/>
              <a:ext cx="832400" cy="330178"/>
            </a:xfrm>
            <a:prstGeom prst="rect">
              <a:avLst/>
            </a:prstGeom>
            <a:noFill/>
            <a:ln w="12700" cap="flat" cmpd="sng" algn="ctr">
              <a:noFill/>
              <a:prstDash val="solid"/>
              <a:miter lim="800000"/>
            </a:ln>
            <a:effectLst/>
          </p:spPr>
          <p:txBody>
            <a:bodyPr lIns="0" tIns="0" rIns="0" bIns="0" rtlCol="0" anchor="ctr"/>
            <a:lstStyle/>
            <a:p>
              <a:pPr eaLnBrk="1" fontAlgn="auto" hangingPunct="1">
                <a:lnSpc>
                  <a:spcPts val="675"/>
                </a:lnSpc>
                <a:spcBef>
                  <a:spcPts val="0"/>
                </a:spcBef>
                <a:spcAft>
                  <a:spcPts val="0"/>
                </a:spcAft>
                <a:defRPr/>
              </a:pPr>
              <a:r>
                <a:rPr lang="en-US" altLang="ja-JP" sz="825" kern="0" dirty="0">
                  <a:solidFill>
                    <a:srgbClr val="000000"/>
                  </a:solidFill>
                  <a:latin typeface="Calibri" panose="020F0502020204030204"/>
                  <a:ea typeface="游ゴシック" panose="020B0400000000000000" pitchFamily="50" charset="-128"/>
                </a:rPr>
                <a:t>UWB Coordinator</a:t>
              </a:r>
              <a:r>
                <a:rPr lang="ja-JP" altLang="en-US" sz="825" kern="0" dirty="0">
                  <a:solidFill>
                    <a:srgbClr val="000000"/>
                  </a:solidFill>
                  <a:latin typeface="Calibri" panose="020F0502020204030204"/>
                  <a:ea typeface="游ゴシック" panose="020B0400000000000000" pitchFamily="50" charset="-128"/>
                </a:rPr>
                <a:t> </a:t>
              </a:r>
              <a:r>
                <a:rPr lang="en-US" altLang="ja-JP" sz="825" kern="0" dirty="0">
                  <a:solidFill>
                    <a:srgbClr val="000000"/>
                  </a:solidFill>
                  <a:latin typeface="Calibri" panose="020F0502020204030204"/>
                  <a:ea typeface="游ゴシック" panose="020B0400000000000000" pitchFamily="50" charset="-128"/>
                </a:rPr>
                <a:t>(fixed)</a:t>
              </a:r>
              <a:endParaRPr lang="ja-JP" altLang="en-US" sz="825" kern="0" dirty="0">
                <a:solidFill>
                  <a:srgbClr val="000000"/>
                </a:solidFill>
                <a:latin typeface="Calibri" panose="020F0502020204030204"/>
                <a:ea typeface="游ゴシック" panose="020B0400000000000000" pitchFamily="50" charset="-128"/>
              </a:endParaRPr>
            </a:p>
          </p:txBody>
        </p:sp>
        <p:sp>
          <p:nvSpPr>
            <p:cNvPr id="53" name="正方形/長方形 52">
              <a:extLst>
                <a:ext uri="{FF2B5EF4-FFF2-40B4-BE49-F238E27FC236}">
                  <a16:creationId xmlns:a16="http://schemas.microsoft.com/office/drawing/2014/main" id="{5496C409-1D69-4A89-9948-26F1FB834FAC}"/>
                </a:ext>
              </a:extLst>
            </p:cNvPr>
            <p:cNvSpPr/>
            <p:nvPr/>
          </p:nvSpPr>
          <p:spPr>
            <a:xfrm>
              <a:off x="8611243" y="2530768"/>
              <a:ext cx="711041" cy="248965"/>
            </a:xfrm>
            <a:prstGeom prst="rect">
              <a:avLst/>
            </a:prstGeom>
            <a:noFill/>
            <a:ln w="12700" cap="flat" cmpd="sng" algn="ctr">
              <a:noFill/>
              <a:prstDash val="solid"/>
              <a:miter lim="800000"/>
            </a:ln>
            <a:effectLst/>
          </p:spPr>
          <p:txBody>
            <a:bodyPr lIns="0" tIns="0" rIns="0" bIns="0" rtlCol="0" anchor="ctr"/>
            <a:lstStyle/>
            <a:p>
              <a:pPr algn="r" eaLnBrk="1" fontAlgn="auto" hangingPunct="1">
                <a:lnSpc>
                  <a:spcPts val="675"/>
                </a:lnSpc>
                <a:spcBef>
                  <a:spcPts val="0"/>
                </a:spcBef>
                <a:spcAft>
                  <a:spcPts val="0"/>
                </a:spcAft>
                <a:defRPr/>
              </a:pPr>
              <a:r>
                <a:rPr lang="en-US" altLang="ja-JP" sz="825" kern="0" dirty="0">
                  <a:solidFill>
                    <a:srgbClr val="000000"/>
                  </a:solidFill>
                  <a:latin typeface="Calibri" panose="020F0502020204030204"/>
                  <a:ea typeface="游ゴシック" panose="020B0400000000000000" pitchFamily="50" charset="-128"/>
                </a:rPr>
                <a:t>WLAN AP</a:t>
              </a:r>
              <a:endParaRPr lang="ja-JP" altLang="en-US" sz="825" kern="0" dirty="0">
                <a:solidFill>
                  <a:srgbClr val="000000"/>
                </a:solidFill>
                <a:latin typeface="Calibri" panose="020F0502020204030204"/>
                <a:ea typeface="游ゴシック" panose="020B0400000000000000" pitchFamily="50" charset="-128"/>
              </a:endParaRPr>
            </a:p>
          </p:txBody>
        </p:sp>
        <p:sp>
          <p:nvSpPr>
            <p:cNvPr id="54" name="正方形/長方形 53">
              <a:extLst>
                <a:ext uri="{FF2B5EF4-FFF2-40B4-BE49-F238E27FC236}">
                  <a16:creationId xmlns:a16="http://schemas.microsoft.com/office/drawing/2014/main" id="{59F6496C-B74F-4920-AED8-463750E24DE8}"/>
                </a:ext>
              </a:extLst>
            </p:cNvPr>
            <p:cNvSpPr/>
            <p:nvPr/>
          </p:nvSpPr>
          <p:spPr>
            <a:xfrm>
              <a:off x="6638682" y="6191564"/>
              <a:ext cx="734373" cy="337932"/>
            </a:xfrm>
            <a:prstGeom prst="rect">
              <a:avLst/>
            </a:prstGeom>
            <a:noFill/>
            <a:ln w="12700" cap="flat" cmpd="sng" algn="ctr">
              <a:noFill/>
              <a:prstDash val="solid"/>
              <a:miter lim="800000"/>
            </a:ln>
            <a:effectLst/>
          </p:spPr>
          <p:txBody>
            <a:bodyPr rtlCol="0" anchor="ctr"/>
            <a:lstStyle/>
            <a:p>
              <a:pPr eaLnBrk="1" fontAlgn="auto" hangingPunct="1">
                <a:lnSpc>
                  <a:spcPts val="675"/>
                </a:lnSpc>
                <a:spcBef>
                  <a:spcPts val="0"/>
                </a:spcBef>
                <a:spcAft>
                  <a:spcPts val="0"/>
                </a:spcAft>
                <a:defRPr/>
              </a:pPr>
              <a:r>
                <a:rPr lang="en-US" altLang="ja-JP" sz="825" kern="0" dirty="0">
                  <a:solidFill>
                    <a:schemeClr val="bg1"/>
                  </a:solidFill>
                  <a:latin typeface="Calibri" panose="020F0502020204030204"/>
                  <a:ea typeface="游ゴシック" panose="020B0400000000000000" pitchFamily="50" charset="-128"/>
                </a:rPr>
                <a:t>Sensor/</a:t>
              </a:r>
            </a:p>
            <a:p>
              <a:pPr eaLnBrk="1" fontAlgn="auto" hangingPunct="1">
                <a:lnSpc>
                  <a:spcPts val="675"/>
                </a:lnSpc>
                <a:spcBef>
                  <a:spcPts val="0"/>
                </a:spcBef>
                <a:spcAft>
                  <a:spcPts val="0"/>
                </a:spcAft>
                <a:defRPr/>
              </a:pPr>
              <a:r>
                <a:rPr lang="en-US" altLang="ja-JP" sz="825" kern="0" dirty="0">
                  <a:solidFill>
                    <a:schemeClr val="bg1"/>
                  </a:solidFill>
                  <a:latin typeface="Calibri" panose="020F0502020204030204"/>
                  <a:ea typeface="游ゴシック" panose="020B0400000000000000" pitchFamily="50" charset="-128"/>
                </a:rPr>
                <a:t>Actuator</a:t>
              </a:r>
            </a:p>
          </p:txBody>
        </p:sp>
        <p:sp>
          <p:nvSpPr>
            <p:cNvPr id="55" name="正方形/長方形 54">
              <a:extLst>
                <a:ext uri="{FF2B5EF4-FFF2-40B4-BE49-F238E27FC236}">
                  <a16:creationId xmlns:a16="http://schemas.microsoft.com/office/drawing/2014/main" id="{CBF62D9E-8FBA-4FEB-977D-C200830BAB72}"/>
                </a:ext>
              </a:extLst>
            </p:cNvPr>
            <p:cNvSpPr/>
            <p:nvPr/>
          </p:nvSpPr>
          <p:spPr>
            <a:xfrm>
              <a:off x="7867407" y="5083489"/>
              <a:ext cx="734373" cy="337932"/>
            </a:xfrm>
            <a:prstGeom prst="rect">
              <a:avLst/>
            </a:prstGeom>
            <a:noFill/>
            <a:ln w="12700" cap="flat" cmpd="sng" algn="ctr">
              <a:noFill/>
              <a:prstDash val="solid"/>
              <a:miter lim="800000"/>
            </a:ln>
            <a:effectLst/>
          </p:spPr>
          <p:txBody>
            <a:bodyPr rtlCol="0" anchor="ctr"/>
            <a:lstStyle/>
            <a:p>
              <a:pPr eaLnBrk="1" fontAlgn="auto" hangingPunct="1">
                <a:lnSpc>
                  <a:spcPts val="675"/>
                </a:lnSpc>
                <a:spcBef>
                  <a:spcPts val="0"/>
                </a:spcBef>
                <a:spcAft>
                  <a:spcPts val="0"/>
                </a:spcAft>
                <a:defRPr/>
              </a:pPr>
              <a:r>
                <a:rPr lang="en-US" altLang="ja-JP" sz="825" kern="0" dirty="0">
                  <a:solidFill>
                    <a:schemeClr val="bg1"/>
                  </a:solidFill>
                  <a:latin typeface="Calibri" panose="020F0502020204030204"/>
                  <a:ea typeface="游ゴシック" panose="020B0400000000000000" pitchFamily="50" charset="-128"/>
                </a:rPr>
                <a:t>Sensor/</a:t>
              </a:r>
            </a:p>
            <a:p>
              <a:pPr eaLnBrk="1" fontAlgn="auto" hangingPunct="1">
                <a:lnSpc>
                  <a:spcPts val="675"/>
                </a:lnSpc>
                <a:spcBef>
                  <a:spcPts val="0"/>
                </a:spcBef>
                <a:spcAft>
                  <a:spcPts val="0"/>
                </a:spcAft>
                <a:defRPr/>
              </a:pPr>
              <a:r>
                <a:rPr lang="en-US" altLang="ja-JP" sz="825" kern="0" dirty="0">
                  <a:solidFill>
                    <a:schemeClr val="bg1"/>
                  </a:solidFill>
                  <a:latin typeface="Calibri" panose="020F0502020204030204"/>
                  <a:ea typeface="游ゴシック" panose="020B0400000000000000" pitchFamily="50" charset="-128"/>
                </a:rPr>
                <a:t>Actuator</a:t>
              </a:r>
            </a:p>
          </p:txBody>
        </p:sp>
        <p:sp>
          <p:nvSpPr>
            <p:cNvPr id="56" name="正方形/長方形 55">
              <a:extLst>
                <a:ext uri="{FF2B5EF4-FFF2-40B4-BE49-F238E27FC236}">
                  <a16:creationId xmlns:a16="http://schemas.microsoft.com/office/drawing/2014/main" id="{DA386496-EFE2-41DE-9857-0AC1A1FCF8CE}"/>
                </a:ext>
              </a:extLst>
            </p:cNvPr>
            <p:cNvSpPr/>
            <p:nvPr/>
          </p:nvSpPr>
          <p:spPr>
            <a:xfrm>
              <a:off x="9172332" y="4762814"/>
              <a:ext cx="734373" cy="337932"/>
            </a:xfrm>
            <a:prstGeom prst="rect">
              <a:avLst/>
            </a:prstGeom>
            <a:noFill/>
            <a:ln w="12700" cap="flat" cmpd="sng" algn="ctr">
              <a:noFill/>
              <a:prstDash val="solid"/>
              <a:miter lim="800000"/>
            </a:ln>
            <a:effectLst/>
          </p:spPr>
          <p:txBody>
            <a:bodyPr rtlCol="0" anchor="ctr"/>
            <a:lstStyle/>
            <a:p>
              <a:pPr eaLnBrk="1" fontAlgn="auto" hangingPunct="1">
                <a:lnSpc>
                  <a:spcPts val="675"/>
                </a:lnSpc>
                <a:spcBef>
                  <a:spcPts val="0"/>
                </a:spcBef>
                <a:spcAft>
                  <a:spcPts val="0"/>
                </a:spcAft>
                <a:defRPr/>
              </a:pPr>
              <a:r>
                <a:rPr lang="en-US" altLang="ja-JP" sz="825" kern="0" dirty="0">
                  <a:latin typeface="Calibri" panose="020F0502020204030204"/>
                  <a:ea typeface="游ゴシック" panose="020B0400000000000000" pitchFamily="50" charset="-128"/>
                </a:rPr>
                <a:t>Sensor/</a:t>
              </a:r>
            </a:p>
            <a:p>
              <a:pPr eaLnBrk="1" fontAlgn="auto" hangingPunct="1">
                <a:lnSpc>
                  <a:spcPts val="675"/>
                </a:lnSpc>
                <a:spcBef>
                  <a:spcPts val="0"/>
                </a:spcBef>
                <a:spcAft>
                  <a:spcPts val="0"/>
                </a:spcAft>
                <a:defRPr/>
              </a:pPr>
              <a:r>
                <a:rPr lang="en-US" altLang="ja-JP" sz="825" kern="0" dirty="0">
                  <a:latin typeface="Calibri" panose="020F0502020204030204"/>
                  <a:ea typeface="游ゴシック" panose="020B0400000000000000" pitchFamily="50" charset="-128"/>
                </a:rPr>
                <a:t>Actuator</a:t>
              </a:r>
            </a:p>
          </p:txBody>
        </p:sp>
        <p:grpSp>
          <p:nvGrpSpPr>
            <p:cNvPr id="57" name="グループ化 56">
              <a:extLst>
                <a:ext uri="{FF2B5EF4-FFF2-40B4-BE49-F238E27FC236}">
                  <a16:creationId xmlns:a16="http://schemas.microsoft.com/office/drawing/2014/main" id="{EC90C28A-7E50-4E06-A057-5EFED36A8FA2}"/>
                </a:ext>
              </a:extLst>
            </p:cNvPr>
            <p:cNvGrpSpPr/>
            <p:nvPr/>
          </p:nvGrpSpPr>
          <p:grpSpPr>
            <a:xfrm>
              <a:off x="10236667" y="6041208"/>
              <a:ext cx="1866436" cy="479922"/>
              <a:chOff x="7994149" y="5981435"/>
              <a:chExt cx="1866436" cy="479922"/>
            </a:xfrm>
          </p:grpSpPr>
          <p:cxnSp>
            <p:nvCxnSpPr>
              <p:cNvPr id="63" name="直線矢印コネクタ 62">
                <a:extLst>
                  <a:ext uri="{FF2B5EF4-FFF2-40B4-BE49-F238E27FC236}">
                    <a16:creationId xmlns:a16="http://schemas.microsoft.com/office/drawing/2014/main" id="{D8868E6C-F0D1-4228-88FA-770D7DA10A2C}"/>
                  </a:ext>
                </a:extLst>
              </p:cNvPr>
              <p:cNvCxnSpPr>
                <a:cxnSpLocks/>
              </p:cNvCxnSpPr>
              <p:nvPr/>
            </p:nvCxnSpPr>
            <p:spPr>
              <a:xfrm flipH="1" flipV="1">
                <a:off x="7994149" y="6036549"/>
                <a:ext cx="699908" cy="4704"/>
              </a:xfrm>
              <a:prstGeom prst="straightConnector1">
                <a:avLst/>
              </a:prstGeom>
              <a:noFill/>
              <a:ln w="38100" cap="flat" cmpd="sng" algn="ctr">
                <a:solidFill>
                  <a:srgbClr val="66CCFF"/>
                </a:solidFill>
                <a:prstDash val="solid"/>
                <a:miter lim="800000"/>
                <a:headEnd type="triangle" w="med" len="med"/>
                <a:tailEnd type="triangle" w="med" len="med"/>
              </a:ln>
              <a:effectLst/>
            </p:spPr>
          </p:cxnSp>
          <p:cxnSp>
            <p:nvCxnSpPr>
              <p:cNvPr id="64" name="直線矢印コネクタ 63">
                <a:extLst>
                  <a:ext uri="{FF2B5EF4-FFF2-40B4-BE49-F238E27FC236}">
                    <a16:creationId xmlns:a16="http://schemas.microsoft.com/office/drawing/2014/main" id="{4EEA6C41-E0F5-408C-8A5A-E01B86F1E16D}"/>
                  </a:ext>
                </a:extLst>
              </p:cNvPr>
              <p:cNvCxnSpPr>
                <a:cxnSpLocks/>
              </p:cNvCxnSpPr>
              <p:nvPr/>
            </p:nvCxnSpPr>
            <p:spPr>
              <a:xfrm>
                <a:off x="8004258" y="6212531"/>
                <a:ext cx="689799" cy="0"/>
              </a:xfrm>
              <a:prstGeom prst="straightConnector1">
                <a:avLst/>
              </a:prstGeom>
              <a:noFill/>
              <a:ln w="38100" cap="flat" cmpd="sng" algn="ctr">
                <a:solidFill>
                  <a:srgbClr val="FF00FF"/>
                </a:solidFill>
                <a:prstDash val="solid"/>
                <a:miter lim="800000"/>
                <a:headEnd type="triangle" w="med" len="med"/>
                <a:tailEnd type="triangle" w="med" len="med"/>
              </a:ln>
              <a:effectLst/>
            </p:spPr>
          </p:cxnSp>
          <p:cxnSp>
            <p:nvCxnSpPr>
              <p:cNvPr id="65" name="直線矢印コネクタ 64">
                <a:extLst>
                  <a:ext uri="{FF2B5EF4-FFF2-40B4-BE49-F238E27FC236}">
                    <a16:creationId xmlns:a16="http://schemas.microsoft.com/office/drawing/2014/main" id="{E761D290-A9A7-485F-9579-C8A29B90B667}"/>
                  </a:ext>
                </a:extLst>
              </p:cNvPr>
              <p:cNvCxnSpPr>
                <a:cxnSpLocks/>
              </p:cNvCxnSpPr>
              <p:nvPr/>
            </p:nvCxnSpPr>
            <p:spPr>
              <a:xfrm>
                <a:off x="7998435" y="6372925"/>
                <a:ext cx="695622" cy="5650"/>
              </a:xfrm>
              <a:prstGeom prst="straightConnector1">
                <a:avLst/>
              </a:prstGeom>
              <a:noFill/>
              <a:ln w="38100" cap="flat" cmpd="sng" algn="ctr">
                <a:solidFill>
                  <a:srgbClr val="00B050"/>
                </a:solidFill>
                <a:prstDash val="solid"/>
                <a:miter lim="800000"/>
                <a:headEnd type="triangle" w="med" len="med"/>
                <a:tailEnd type="triangle" w="med" len="med"/>
              </a:ln>
              <a:effectLst/>
            </p:spPr>
          </p:cxnSp>
          <p:sp>
            <p:nvSpPr>
              <p:cNvPr id="66" name="正方形/長方形 65">
                <a:extLst>
                  <a:ext uri="{FF2B5EF4-FFF2-40B4-BE49-F238E27FC236}">
                    <a16:creationId xmlns:a16="http://schemas.microsoft.com/office/drawing/2014/main" id="{75E7C166-074E-4A67-B906-177BE6C8F89E}"/>
                  </a:ext>
                </a:extLst>
              </p:cNvPr>
              <p:cNvSpPr/>
              <p:nvPr/>
            </p:nvSpPr>
            <p:spPr>
              <a:xfrm>
                <a:off x="8723287" y="5981435"/>
                <a:ext cx="560448" cy="131575"/>
              </a:xfrm>
              <a:prstGeom prst="rect">
                <a:avLst/>
              </a:prstGeom>
              <a:noFill/>
              <a:ln w="12700" cap="flat" cmpd="sng" algn="ctr">
                <a:noFill/>
                <a:prstDash val="solid"/>
                <a:miter lim="800000"/>
              </a:ln>
              <a:effectLst/>
            </p:spPr>
            <p:txBody>
              <a:bodyPr lIns="0" tIns="0" rIns="0" bIns="0" rtlCol="0" anchor="ctr"/>
              <a:lstStyle/>
              <a:p>
                <a:pPr eaLnBrk="1" fontAlgn="auto" hangingPunct="1">
                  <a:lnSpc>
                    <a:spcPts val="675"/>
                  </a:lnSpc>
                  <a:spcBef>
                    <a:spcPts val="0"/>
                  </a:spcBef>
                  <a:spcAft>
                    <a:spcPts val="0"/>
                  </a:spcAft>
                  <a:defRPr/>
                </a:pPr>
                <a:r>
                  <a:rPr lang="en-US" altLang="ja-JP" sz="825" kern="0" dirty="0">
                    <a:solidFill>
                      <a:schemeClr val="bg1"/>
                    </a:solidFill>
                    <a:latin typeface="Calibri" panose="020F0502020204030204"/>
                    <a:ea typeface="游ゴシック" panose="020B0400000000000000" pitchFamily="50" charset="-128"/>
                  </a:rPr>
                  <a:t>UWB</a:t>
                </a:r>
                <a:endParaRPr lang="ja-JP" altLang="en-US" sz="825" kern="0" dirty="0">
                  <a:solidFill>
                    <a:schemeClr val="bg1"/>
                  </a:solidFill>
                  <a:latin typeface="Calibri" panose="020F0502020204030204"/>
                  <a:ea typeface="游ゴシック" panose="020B0400000000000000" pitchFamily="50" charset="-128"/>
                </a:endParaRPr>
              </a:p>
            </p:txBody>
          </p:sp>
          <p:sp>
            <p:nvSpPr>
              <p:cNvPr id="67" name="正方形/長方形 66">
                <a:extLst>
                  <a:ext uri="{FF2B5EF4-FFF2-40B4-BE49-F238E27FC236}">
                    <a16:creationId xmlns:a16="http://schemas.microsoft.com/office/drawing/2014/main" id="{402D2533-4444-4DE5-A43D-66BFE0644398}"/>
                  </a:ext>
                </a:extLst>
              </p:cNvPr>
              <p:cNvSpPr/>
              <p:nvPr/>
            </p:nvSpPr>
            <p:spPr>
              <a:xfrm>
                <a:off x="8728727" y="6133835"/>
                <a:ext cx="1131858" cy="183874"/>
              </a:xfrm>
              <a:prstGeom prst="rect">
                <a:avLst/>
              </a:prstGeom>
              <a:noFill/>
              <a:ln w="12700" cap="flat" cmpd="sng" algn="ctr">
                <a:noFill/>
                <a:prstDash val="solid"/>
                <a:miter lim="800000"/>
              </a:ln>
              <a:effectLst/>
            </p:spPr>
            <p:txBody>
              <a:bodyPr lIns="0" tIns="0" rIns="0" bIns="0" rtlCol="0" anchor="ctr"/>
              <a:lstStyle/>
              <a:p>
                <a:pPr eaLnBrk="1" fontAlgn="auto" hangingPunct="1">
                  <a:lnSpc>
                    <a:spcPts val="675"/>
                  </a:lnSpc>
                  <a:spcBef>
                    <a:spcPts val="0"/>
                  </a:spcBef>
                  <a:spcAft>
                    <a:spcPts val="0"/>
                  </a:spcAft>
                  <a:defRPr/>
                </a:pPr>
                <a:r>
                  <a:rPr lang="en-US" altLang="ja-JP" sz="825" kern="0" dirty="0">
                    <a:solidFill>
                      <a:schemeClr val="bg1"/>
                    </a:solidFill>
                    <a:latin typeface="Calibri" panose="020F0502020204030204"/>
                    <a:ea typeface="游ゴシック" panose="020B0400000000000000" pitchFamily="50" charset="-128"/>
                  </a:rPr>
                  <a:t>Bluetooth/BLE</a:t>
                </a:r>
                <a:endParaRPr lang="ja-JP" altLang="en-US" sz="825" kern="0" dirty="0">
                  <a:solidFill>
                    <a:schemeClr val="bg1"/>
                  </a:solidFill>
                  <a:latin typeface="Calibri" panose="020F0502020204030204"/>
                  <a:ea typeface="游ゴシック" panose="020B0400000000000000" pitchFamily="50" charset="-128"/>
                </a:endParaRPr>
              </a:p>
            </p:txBody>
          </p:sp>
          <p:sp>
            <p:nvSpPr>
              <p:cNvPr id="68" name="正方形/長方形 67">
                <a:extLst>
                  <a:ext uri="{FF2B5EF4-FFF2-40B4-BE49-F238E27FC236}">
                    <a16:creationId xmlns:a16="http://schemas.microsoft.com/office/drawing/2014/main" id="{D9973BF8-18A9-44F3-B513-707DE993D131}"/>
                  </a:ext>
                </a:extLst>
              </p:cNvPr>
              <p:cNvSpPr/>
              <p:nvPr/>
            </p:nvSpPr>
            <p:spPr>
              <a:xfrm>
                <a:off x="8723284" y="6329782"/>
                <a:ext cx="560448" cy="131575"/>
              </a:xfrm>
              <a:prstGeom prst="rect">
                <a:avLst/>
              </a:prstGeom>
              <a:noFill/>
              <a:ln w="12700" cap="flat" cmpd="sng" algn="ctr">
                <a:noFill/>
                <a:prstDash val="solid"/>
                <a:miter lim="800000"/>
              </a:ln>
              <a:effectLst/>
            </p:spPr>
            <p:txBody>
              <a:bodyPr lIns="0" tIns="0" rIns="0" bIns="0" rtlCol="0" anchor="ctr"/>
              <a:lstStyle/>
              <a:p>
                <a:pPr eaLnBrk="1" fontAlgn="auto" hangingPunct="1">
                  <a:lnSpc>
                    <a:spcPts val="675"/>
                  </a:lnSpc>
                  <a:spcBef>
                    <a:spcPts val="0"/>
                  </a:spcBef>
                  <a:spcAft>
                    <a:spcPts val="0"/>
                  </a:spcAft>
                  <a:defRPr/>
                </a:pPr>
                <a:r>
                  <a:rPr lang="en-US" altLang="ja-JP" sz="825" kern="0" dirty="0">
                    <a:solidFill>
                      <a:schemeClr val="bg1"/>
                    </a:solidFill>
                    <a:latin typeface="Calibri" panose="020F0502020204030204"/>
                    <a:ea typeface="游ゴシック" panose="020B0400000000000000" pitchFamily="50" charset="-128"/>
                  </a:rPr>
                  <a:t>WLAN</a:t>
                </a:r>
                <a:endParaRPr lang="ja-JP" altLang="en-US" sz="825" kern="0" dirty="0">
                  <a:solidFill>
                    <a:schemeClr val="bg1"/>
                  </a:solidFill>
                  <a:latin typeface="Calibri" panose="020F0502020204030204"/>
                  <a:ea typeface="游ゴシック" panose="020B0400000000000000" pitchFamily="50" charset="-128"/>
                </a:endParaRPr>
              </a:p>
            </p:txBody>
          </p:sp>
        </p:grpSp>
        <p:cxnSp>
          <p:nvCxnSpPr>
            <p:cNvPr id="58" name="直線矢印コネクタ 57">
              <a:extLst>
                <a:ext uri="{FF2B5EF4-FFF2-40B4-BE49-F238E27FC236}">
                  <a16:creationId xmlns:a16="http://schemas.microsoft.com/office/drawing/2014/main" id="{B00076AB-03CA-46D0-ACB3-3CCF082E09DD}"/>
                </a:ext>
              </a:extLst>
            </p:cNvPr>
            <p:cNvCxnSpPr>
              <a:cxnSpLocks/>
              <a:endCxn id="71" idx="2"/>
            </p:cNvCxnSpPr>
            <p:nvPr/>
          </p:nvCxnSpPr>
          <p:spPr>
            <a:xfrm flipV="1">
              <a:off x="9090221" y="2804448"/>
              <a:ext cx="454714" cy="1623422"/>
            </a:xfrm>
            <a:prstGeom prst="straightConnector1">
              <a:avLst/>
            </a:prstGeom>
            <a:noFill/>
            <a:ln w="38100" cap="flat" cmpd="sng" algn="ctr">
              <a:solidFill>
                <a:srgbClr val="00B050"/>
              </a:solidFill>
              <a:prstDash val="solid"/>
              <a:miter lim="800000"/>
              <a:headEnd type="triangle" w="med" len="med"/>
              <a:tailEnd type="triangle" w="med" len="med"/>
            </a:ln>
            <a:effectLst/>
          </p:spPr>
        </p:cxnSp>
        <p:cxnSp>
          <p:nvCxnSpPr>
            <p:cNvPr id="59" name="直線矢印コネクタ 58">
              <a:extLst>
                <a:ext uri="{FF2B5EF4-FFF2-40B4-BE49-F238E27FC236}">
                  <a16:creationId xmlns:a16="http://schemas.microsoft.com/office/drawing/2014/main" id="{39483020-F1CE-4D7D-AA27-37EBC06402C5}"/>
                </a:ext>
              </a:extLst>
            </p:cNvPr>
            <p:cNvCxnSpPr>
              <a:cxnSpLocks/>
              <a:stCxn id="35" idx="1"/>
            </p:cNvCxnSpPr>
            <p:nvPr/>
          </p:nvCxnSpPr>
          <p:spPr>
            <a:xfrm flipH="1" flipV="1">
              <a:off x="9726919" y="2814781"/>
              <a:ext cx="833542" cy="1141310"/>
            </a:xfrm>
            <a:prstGeom prst="straightConnector1">
              <a:avLst/>
            </a:prstGeom>
            <a:noFill/>
            <a:ln w="38100" cap="flat" cmpd="sng" algn="ctr">
              <a:solidFill>
                <a:srgbClr val="00B050"/>
              </a:solidFill>
              <a:prstDash val="solid"/>
              <a:miter lim="800000"/>
              <a:headEnd type="triangle" w="med" len="med"/>
              <a:tailEnd type="triangle" w="med" len="med"/>
            </a:ln>
            <a:effectLst/>
          </p:spPr>
        </p:cxnSp>
        <p:cxnSp>
          <p:nvCxnSpPr>
            <p:cNvPr id="60" name="直線矢印コネクタ 59">
              <a:extLst>
                <a:ext uri="{FF2B5EF4-FFF2-40B4-BE49-F238E27FC236}">
                  <a16:creationId xmlns:a16="http://schemas.microsoft.com/office/drawing/2014/main" id="{E4052068-1732-407B-AD94-94F92F8EB0BF}"/>
                </a:ext>
              </a:extLst>
            </p:cNvPr>
            <p:cNvCxnSpPr>
              <a:cxnSpLocks/>
            </p:cNvCxnSpPr>
            <p:nvPr/>
          </p:nvCxnSpPr>
          <p:spPr>
            <a:xfrm flipH="1">
              <a:off x="7796339" y="2837404"/>
              <a:ext cx="2658973" cy="1210778"/>
            </a:xfrm>
            <a:prstGeom prst="straightConnector1">
              <a:avLst/>
            </a:prstGeom>
            <a:noFill/>
            <a:ln w="38100" cap="flat" cmpd="sng" algn="ctr">
              <a:solidFill>
                <a:srgbClr val="66CCFF"/>
              </a:solidFill>
              <a:prstDash val="solid"/>
              <a:miter lim="800000"/>
              <a:headEnd type="triangle" w="med" len="med"/>
              <a:tailEnd type="triangle" w="med" len="med"/>
            </a:ln>
            <a:effectLst/>
          </p:spPr>
        </p:cxnSp>
        <p:sp>
          <p:nvSpPr>
            <p:cNvPr id="61" name="二等辺三角形 60">
              <a:extLst>
                <a:ext uri="{FF2B5EF4-FFF2-40B4-BE49-F238E27FC236}">
                  <a16:creationId xmlns:a16="http://schemas.microsoft.com/office/drawing/2014/main" id="{C3B48504-737A-45D3-B7EF-8B442700FA60}"/>
                </a:ext>
              </a:extLst>
            </p:cNvPr>
            <p:cNvSpPr/>
            <p:nvPr/>
          </p:nvSpPr>
          <p:spPr>
            <a:xfrm>
              <a:off x="7258947" y="5868976"/>
              <a:ext cx="233059" cy="216739"/>
            </a:xfrm>
            <a:prstGeom prst="triangle">
              <a:avLst/>
            </a:prstGeom>
            <a:solidFill>
              <a:srgbClr val="0066CC"/>
            </a:solidFill>
            <a:ln w="12700" cap="flat" cmpd="sng" algn="ctr">
              <a:solidFill>
                <a:sysClr val="windowText" lastClr="000000"/>
              </a:solidFill>
              <a:prstDash val="solid"/>
              <a:miter lim="800000"/>
            </a:ln>
            <a:effectLst/>
          </p:spPr>
          <p:txBody>
            <a:bodyPr rtlCol="0" anchor="ctr"/>
            <a:lstStyle/>
            <a:p>
              <a:pPr algn="ctr" eaLnBrk="1" fontAlgn="auto" hangingPunct="1">
                <a:spcBef>
                  <a:spcPts val="0"/>
                </a:spcBef>
                <a:spcAft>
                  <a:spcPts val="0"/>
                </a:spcAft>
                <a:defRPr/>
              </a:pPr>
              <a:endParaRPr lang="ja-JP" altLang="en-US" sz="825" kern="0" dirty="0">
                <a:solidFill>
                  <a:prstClr val="white"/>
                </a:solidFill>
                <a:latin typeface="Calibri" panose="020F0502020204030204"/>
                <a:ea typeface="游ゴシック" panose="020B0400000000000000" pitchFamily="50" charset="-128"/>
              </a:endParaRPr>
            </a:p>
          </p:txBody>
        </p:sp>
        <p:sp>
          <p:nvSpPr>
            <p:cNvPr id="62" name="正方形/長方形 61">
              <a:extLst>
                <a:ext uri="{FF2B5EF4-FFF2-40B4-BE49-F238E27FC236}">
                  <a16:creationId xmlns:a16="http://schemas.microsoft.com/office/drawing/2014/main" id="{1ABC941F-FA5E-42DE-B0EB-8DC3A3C570E2}"/>
                </a:ext>
              </a:extLst>
            </p:cNvPr>
            <p:cNvSpPr/>
            <p:nvPr/>
          </p:nvSpPr>
          <p:spPr>
            <a:xfrm>
              <a:off x="6554345" y="3842094"/>
              <a:ext cx="836730" cy="279635"/>
            </a:xfrm>
            <a:prstGeom prst="rect">
              <a:avLst/>
            </a:prstGeom>
            <a:noFill/>
            <a:ln w="12700" cap="flat" cmpd="sng" algn="ctr">
              <a:noFill/>
              <a:prstDash val="solid"/>
              <a:miter lim="800000"/>
            </a:ln>
            <a:effectLst/>
          </p:spPr>
          <p:txBody>
            <a:bodyPr lIns="0" tIns="0" rIns="0" bIns="0" rtlCol="0" anchor="ctr"/>
            <a:lstStyle/>
            <a:p>
              <a:pPr algn="r" eaLnBrk="1" fontAlgn="auto" hangingPunct="1">
                <a:lnSpc>
                  <a:spcPts val="675"/>
                </a:lnSpc>
                <a:spcBef>
                  <a:spcPts val="0"/>
                </a:spcBef>
                <a:spcAft>
                  <a:spcPts val="0"/>
                </a:spcAft>
                <a:defRPr/>
              </a:pPr>
              <a:r>
                <a:rPr lang="en-US" altLang="ja-JP" sz="825" kern="0" dirty="0">
                  <a:solidFill>
                    <a:schemeClr val="bg1"/>
                  </a:solidFill>
                  <a:latin typeface="Calibri" panose="020F0502020204030204"/>
                  <a:ea typeface="游ゴシック" panose="020B0400000000000000" pitchFamily="50" charset="-128"/>
                </a:rPr>
                <a:t>UWB Coordinator</a:t>
              </a:r>
              <a:endParaRPr lang="ja-JP" altLang="en-US" sz="825" kern="0" dirty="0">
                <a:solidFill>
                  <a:schemeClr val="bg1"/>
                </a:solidFill>
                <a:latin typeface="Calibri" panose="020F0502020204030204"/>
                <a:ea typeface="游ゴシック" panose="020B0400000000000000" pitchFamily="50" charset="-128"/>
              </a:endParaRPr>
            </a:p>
          </p:txBody>
        </p:sp>
      </p:grpSp>
      <p:sp>
        <p:nvSpPr>
          <p:cNvPr id="101" name="テキスト ボックス 100">
            <a:extLst>
              <a:ext uri="{FF2B5EF4-FFF2-40B4-BE49-F238E27FC236}">
                <a16:creationId xmlns:a16="http://schemas.microsoft.com/office/drawing/2014/main" id="{6F7DCB65-B6AE-4019-9C0C-77FEACCB3C4A}"/>
              </a:ext>
            </a:extLst>
          </p:cNvPr>
          <p:cNvSpPr txBox="1"/>
          <p:nvPr/>
        </p:nvSpPr>
        <p:spPr>
          <a:xfrm>
            <a:off x="412042" y="1700808"/>
            <a:ext cx="4278916" cy="4247317"/>
          </a:xfrm>
          <a:prstGeom prst="rect">
            <a:avLst/>
          </a:prstGeom>
          <a:noFill/>
        </p:spPr>
        <p:txBody>
          <a:bodyPr wrap="square" rtlCol="0">
            <a:spAutoFit/>
          </a:bodyPr>
          <a:lstStyle/>
          <a:p>
            <a:pPr marL="214313" indent="-214313">
              <a:buFont typeface="Wingdings" panose="05000000000000000000" pitchFamily="2" charset="2"/>
              <a:buChar char="p"/>
            </a:pPr>
            <a:r>
              <a:rPr lang="en-US" altLang="ja-JP" sz="1350" i="1" dirty="0"/>
              <a:t>UWB-based protocol which has the capability for both reliable wireless communications and high-resolution positioning.</a:t>
            </a:r>
          </a:p>
          <a:p>
            <a:pPr marL="214313" indent="-214313">
              <a:buFont typeface="Wingdings" panose="05000000000000000000" pitchFamily="2" charset="2"/>
              <a:buChar char="p"/>
            </a:pPr>
            <a:r>
              <a:rPr lang="en-US" altLang="ja-JP" sz="1350" i="1" dirty="0"/>
              <a:t>Multiple wireless connections with hierarchical coding to achieve higher reliability and higher security of radio interfaces.</a:t>
            </a:r>
          </a:p>
          <a:p>
            <a:pPr marL="404813" lvl="1" indent="-125016">
              <a:buFont typeface="Arial" panose="020B0604020202020204" pitchFamily="34" charset="0"/>
              <a:buChar char="•"/>
            </a:pPr>
            <a:r>
              <a:rPr lang="en-US" altLang="ja-JP" sz="1350" i="1" dirty="0"/>
              <a:t>Avoiding unstable communications due to changeable radio propagation path.</a:t>
            </a:r>
          </a:p>
          <a:p>
            <a:pPr marL="404813" lvl="1" indent="-125016">
              <a:buFont typeface="Arial" panose="020B0604020202020204" pitchFamily="34" charset="0"/>
              <a:buChar char="•"/>
            </a:pPr>
            <a:r>
              <a:rPr lang="en-US" altLang="ja-JP" sz="1350" i="1" dirty="0"/>
              <a:t>Protecting radio interfaces from cyber-attacks.</a:t>
            </a:r>
          </a:p>
          <a:p>
            <a:pPr marL="214313" indent="-214313">
              <a:buFont typeface="Wingdings" panose="05000000000000000000" pitchFamily="2" charset="2"/>
              <a:buChar char="p"/>
            </a:pPr>
            <a:r>
              <a:rPr lang="en-US" altLang="ja-JP" sz="1350" i="1" dirty="0"/>
              <a:t>Multiple radio interfaces</a:t>
            </a:r>
            <a:r>
              <a:rPr lang="ja-JP" altLang="en-US" sz="1350" i="1" dirty="0"/>
              <a:t> </a:t>
            </a:r>
            <a:r>
              <a:rPr lang="en-US" altLang="ja-JP" sz="1350" i="1" dirty="0"/>
              <a:t>based on time division multiple access.</a:t>
            </a:r>
          </a:p>
          <a:p>
            <a:pPr marL="404813" lvl="1" indent="-125016">
              <a:buFont typeface="Arial" panose="020B0604020202020204" pitchFamily="34" charset="0"/>
              <a:buChar char="•"/>
            </a:pPr>
            <a:r>
              <a:rPr lang="en-US" altLang="ja-JP" sz="1350" i="1" dirty="0"/>
              <a:t>Collision avoidance between UWB signals or between UWB and other radio signals.</a:t>
            </a:r>
          </a:p>
          <a:p>
            <a:pPr marL="404813" lvl="1" indent="-125016">
              <a:buFont typeface="Arial" panose="020B0604020202020204" pitchFamily="34" charset="0"/>
              <a:buChar char="•"/>
            </a:pPr>
            <a:r>
              <a:rPr lang="en-US" altLang="ja-JP" sz="1350" i="1" dirty="0"/>
              <a:t>Supporting various kinds of sensors/actuators with various radio interfaces.</a:t>
            </a:r>
          </a:p>
          <a:p>
            <a:pPr marL="214313" indent="-214313">
              <a:buFont typeface="Wingdings" panose="05000000000000000000" pitchFamily="2" charset="2"/>
              <a:buChar char="p"/>
            </a:pPr>
            <a:r>
              <a:rPr lang="en-US" altLang="ja-JP" sz="1350" i="1" dirty="0"/>
              <a:t>Localized certification protocol using position information to avoid unauthorized accesses. </a:t>
            </a:r>
          </a:p>
          <a:p>
            <a:pPr marL="404813" lvl="1" indent="-125016">
              <a:buFont typeface="Arial" panose="020B0604020202020204" pitchFamily="34" charset="0"/>
              <a:buChar char="•"/>
            </a:pPr>
            <a:r>
              <a:rPr lang="en-US" altLang="ja-JP" sz="1350" i="1" dirty="0"/>
              <a:t>Detecting unauthorized accesses from outside the pre-determined accessible area, e.g. outside the room, outside the building.</a:t>
            </a:r>
          </a:p>
        </p:txBody>
      </p:sp>
    </p:spTree>
    <p:extLst>
      <p:ext uri="{BB962C8B-B14F-4D97-AF65-F5344CB8AC3E}">
        <p14:creationId xmlns:p14="http://schemas.microsoft.com/office/powerpoint/2010/main" val="1212061428"/>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47025</TotalTime>
  <Words>474</Words>
  <Application>Microsoft Office PowerPoint</Application>
  <PresentationFormat>画面に合わせる (4:3)</PresentationFormat>
  <Paragraphs>70</Paragraphs>
  <Slides>3</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Arial</vt:lpstr>
      <vt:lpstr>Calibri</vt:lpstr>
      <vt:lpstr>Hiragino Sans W5</vt:lpstr>
      <vt:lpstr>Times New Roman</vt:lpstr>
      <vt:lpstr>Wingdings</vt:lpstr>
      <vt:lpstr>IEEE-P802_15</vt:lpstr>
      <vt:lpstr>PowerPoint プレゼンテーション</vt:lpstr>
      <vt:lpstr>Introduction of  UWB-Based Wireless Platform </vt:lpstr>
      <vt:lpstr>Features of our UWB-based wireless platform</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Kohno Ryuji</cp:lastModifiedBy>
  <cp:revision>157</cp:revision>
  <cp:lastPrinted>2013-04-17T07:57:49Z</cp:lastPrinted>
  <dcterms:created xsi:type="dcterms:W3CDTF">2013-04-16T01:38:08Z</dcterms:created>
  <dcterms:modified xsi:type="dcterms:W3CDTF">2020-11-12T02:01:16Z</dcterms:modified>
</cp:coreProperties>
</file>