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97" r:id="rId2"/>
    <p:sldId id="298" r:id="rId3"/>
    <p:sldId id="995" r:id="rId4"/>
    <p:sldId id="299" r:id="rId5"/>
    <p:sldId id="670" r:id="rId6"/>
    <p:sldId id="608" r:id="rId7"/>
    <p:sldId id="990" r:id="rId8"/>
    <p:sldId id="610" r:id="rId9"/>
    <p:sldId id="634" r:id="rId10"/>
    <p:sldId id="609" r:id="rId11"/>
    <p:sldId id="612" r:id="rId12"/>
    <p:sldId id="663" r:id="rId13"/>
    <p:sldId id="613" r:id="rId14"/>
    <p:sldId id="614" r:id="rId15"/>
    <p:sldId id="695" r:id="rId16"/>
    <p:sldId id="578" r:id="rId17"/>
    <p:sldId id="620" r:id="rId18"/>
    <p:sldId id="622" r:id="rId19"/>
    <p:sldId id="623" r:id="rId20"/>
    <p:sldId id="615" r:id="rId21"/>
    <p:sldId id="559" r:id="rId22"/>
    <p:sldId id="543" r:id="rId23"/>
    <p:sldId id="688" r:id="rId24"/>
    <p:sldId id="988" r:id="rId25"/>
    <p:sldId id="987" r:id="rId26"/>
    <p:sldId id="680" r:id="rId27"/>
    <p:sldId id="683" r:id="rId28"/>
    <p:sldId id="698" r:id="rId29"/>
    <p:sldId id="684" r:id="rId30"/>
    <p:sldId id="986" r:id="rId31"/>
    <p:sldId id="617" r:id="rId32"/>
    <p:sldId id="700" r:id="rId33"/>
    <p:sldId id="583" r:id="rId34"/>
    <p:sldId id="558" r:id="rId35"/>
    <p:sldId id="616" r:id="rId36"/>
    <p:sldId id="556" r:id="rId37"/>
    <p:sldId id="550" r:id="rId38"/>
    <p:sldId id="551" r:id="rId39"/>
    <p:sldId id="667" r:id="rId40"/>
    <p:sldId id="668" r:id="rId41"/>
    <p:sldId id="991" r:id="rId42"/>
    <p:sldId id="992" r:id="rId43"/>
    <p:sldId id="993" r:id="rId44"/>
    <p:sldId id="585" r:id="rId45"/>
    <p:sldId id="989" r:id="rId46"/>
    <p:sldId id="994" r:id="rId47"/>
    <p:sldId id="996" r:id="rId48"/>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タイトルなしのセクション" id="{8DE03CB0-0AD1-43D8-B699-DB1D38B167C5}">
          <p14:sldIdLst>
            <p14:sldId id="297"/>
            <p14:sldId id="298"/>
            <p14:sldId id="995"/>
            <p14:sldId id="299"/>
            <p14:sldId id="670"/>
            <p14:sldId id="608"/>
            <p14:sldId id="990"/>
            <p14:sldId id="610"/>
            <p14:sldId id="634"/>
            <p14:sldId id="609"/>
            <p14:sldId id="612"/>
            <p14:sldId id="663"/>
            <p14:sldId id="613"/>
            <p14:sldId id="614"/>
            <p14:sldId id="695"/>
            <p14:sldId id="578"/>
            <p14:sldId id="620"/>
            <p14:sldId id="622"/>
            <p14:sldId id="623"/>
            <p14:sldId id="615"/>
            <p14:sldId id="559"/>
            <p14:sldId id="543"/>
            <p14:sldId id="688"/>
            <p14:sldId id="988"/>
            <p14:sldId id="987"/>
            <p14:sldId id="680"/>
            <p14:sldId id="683"/>
            <p14:sldId id="698"/>
            <p14:sldId id="684"/>
            <p14:sldId id="986"/>
            <p14:sldId id="617"/>
            <p14:sldId id="700"/>
            <p14:sldId id="583"/>
            <p14:sldId id="558"/>
            <p14:sldId id="616"/>
            <p14:sldId id="556"/>
            <p14:sldId id="550"/>
            <p14:sldId id="551"/>
            <p14:sldId id="667"/>
            <p14:sldId id="668"/>
            <p14:sldId id="991"/>
            <p14:sldId id="992"/>
            <p14:sldId id="993"/>
            <p14:sldId id="585"/>
            <p14:sldId id="989"/>
            <p14:sldId id="994"/>
            <p14:sldId id="9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5" autoAdjust="0"/>
    <p:restoredTop sz="89594" autoAdjust="0"/>
  </p:normalViewPr>
  <p:slideViewPr>
    <p:cSldViewPr showGuides="1">
      <p:cViewPr varScale="1">
        <p:scale>
          <a:sx n="59" d="100"/>
          <a:sy n="59" d="100"/>
        </p:scale>
        <p:origin x="1404" y="44"/>
      </p:cViewPr>
      <p:guideLst>
        <p:guide orient="horz" pos="2160"/>
        <p:guide pos="2880"/>
      </p:guideLst>
    </p:cSldViewPr>
  </p:slideViewPr>
  <p:notesTextViewPr>
    <p:cViewPr>
      <p:scale>
        <a:sx n="1" d="1"/>
        <a:sy n="1" d="1"/>
      </p:scale>
      <p:origin x="0" y="0"/>
    </p:cViewPr>
  </p:notesTextViewPr>
  <p:sorterViewPr>
    <p:cViewPr>
      <p:scale>
        <a:sx n="100" d="100"/>
        <a:sy n="100" d="100"/>
      </p:scale>
      <p:origin x="0" y="-2644"/>
    </p:cViewPr>
  </p:sorterViewPr>
  <p:notesViewPr>
    <p:cSldViewPr showGuides="1">
      <p:cViewPr varScale="1">
        <p:scale>
          <a:sx n="67" d="100"/>
          <a:sy n="67" d="100"/>
        </p:scale>
        <p:origin x="-1830" y="-12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endParaRPr lang="en-US" altLang="ja-JP" dirty="0"/>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Shoichi Kitazawa (ATR)</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1C9E7F0A-1D88-47D1-B7ED-5CA346B4FD43}" type="slidenum">
              <a:rPr lang="en-US" altLang="ja-JP"/>
              <a:pPr/>
              <a: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487561" y="9549026"/>
            <a:ext cx="8771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Shoichi Kitazawa (ATR)</a:t>
            </a:r>
          </a:p>
        </p:txBody>
      </p:sp>
      <p:sp>
        <p:nvSpPr>
          <p:cNvPr id="2056" name="Rectangle 8"/>
          <p:cNvSpPr>
            <a:spLocks noChangeArrowheads="1"/>
          </p:cNvSpPr>
          <p:nvPr/>
        </p:nvSpPr>
        <p:spPr bwMode="auto">
          <a:xfrm>
            <a:off x="487562" y="9552401"/>
            <a:ext cx="9064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 name="ノート プレースホルダー 2"/>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p:cNvSpPr>
            <a:spLocks noGrp="1"/>
          </p:cNvSpPr>
          <p:nvPr>
            <p:ph type="sldNum" sz="quarter" idx="5"/>
          </p:nvPr>
        </p:nvSpPr>
        <p:spPr>
          <a:xfrm>
            <a:off x="2863825" y="9552401"/>
            <a:ext cx="1026865" cy="195430"/>
          </a:xfrm>
          <a:prstGeom prst="rect">
            <a:avLst/>
          </a:prstGeom>
        </p:spPr>
        <p:txBody>
          <a:bodyPr vert="horz" lIns="91440" tIns="45720" rIns="91440" bIns="45720" rtlCol="0" anchor="b"/>
          <a:lstStyle>
            <a:lvl1pPr algn="ctr">
              <a:defRPr sz="1200"/>
            </a:lvl1pPr>
          </a:lstStyle>
          <a:p>
            <a:fld id="{CD6D2E3F-5094-4468-9CC9-C689E0F636B7}" type="slidenum">
              <a:rPr kumimoji="1" lang="ja-JP" altLang="en-US" smtClean="0"/>
              <a:pPr/>
              <a:t>‹#›</a:t>
            </a:fld>
            <a:endParaRPr kumimoji="1" lang="ja-JP" altLang="en-US" dirty="0"/>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D6D2E3F-5094-4468-9CC9-C689E0F636B7}" type="slidenum">
              <a:rPr kumimoji="1" lang="ja-JP" alt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anose="020B0600070205080204" pitchFamily="50"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2805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C0C722D-5C22-44F0-9419-35DB7C0EBE7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57E9F96-0621-4D03-884A-C5F5D4D9A17D}" type="slidenum">
              <a:rPr lang="en-US" altLang="ja-JP" b="0">
                <a:ea typeface="ＭＳ Ｐゴシック" panose="020B0600070205080204" pitchFamily="50" charset="-128"/>
              </a:rPr>
              <a:pPr algn="r" eaLnBrk="1" hangingPunct="1">
                <a:spcBef>
                  <a:spcPct val="0"/>
                </a:spcBef>
              </a:pPr>
              <a:t>13</a:t>
            </a:fld>
            <a:endParaRPr lang="en-US" altLang="ja-JP" b="0">
              <a:ea typeface="ＭＳ Ｐゴシック" panose="020B0600070205080204" pitchFamily="50" charset="-128"/>
            </a:endParaRPr>
          </a:p>
        </p:txBody>
      </p:sp>
      <p:sp>
        <p:nvSpPr>
          <p:cNvPr id="46083" name="Rectangle 2">
            <a:extLst>
              <a:ext uri="{FF2B5EF4-FFF2-40B4-BE49-F238E27FC236}">
                <a16:creationId xmlns:a16="http://schemas.microsoft.com/office/drawing/2014/main" id="{EDE4CDB6-ABB8-4428-8311-2415E8EA9E3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E9A20B1-A1F7-451C-94C3-4F942CB9FF5A}"/>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3A1D028-2390-4543-B9EA-3912BE9F6B62}"/>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BCD358D-EFC9-44AB-89EA-9965FCA0EAB5}" type="slidenum">
              <a:rPr lang="en-US" altLang="ja-JP" b="0">
                <a:ea typeface="ＭＳ Ｐゴシック" panose="020B0600070205080204" pitchFamily="50" charset="-128"/>
              </a:rPr>
              <a:pPr algn="r" eaLnBrk="1" hangingPunct="1">
                <a:spcBef>
                  <a:spcPct val="0"/>
                </a:spcBef>
              </a:pPr>
              <a:t>14</a:t>
            </a:fld>
            <a:endParaRPr lang="en-US" altLang="ja-JP" b="0">
              <a:ea typeface="ＭＳ Ｐゴシック" panose="020B0600070205080204" pitchFamily="50" charset="-128"/>
            </a:endParaRPr>
          </a:p>
        </p:txBody>
      </p:sp>
      <p:sp>
        <p:nvSpPr>
          <p:cNvPr id="48131" name="Rectangle 2">
            <a:extLst>
              <a:ext uri="{FF2B5EF4-FFF2-40B4-BE49-F238E27FC236}">
                <a16:creationId xmlns:a16="http://schemas.microsoft.com/office/drawing/2014/main" id="{BCB74A7B-C4DD-412F-AC82-27195D728A03}"/>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862D1A7-BA31-469F-8AE6-1A58FE67BEFF}"/>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82F51DF-7927-4632-84A3-2D2F1593213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28577C2D-F142-48A5-9D12-9AE1ECB5FF1C}" type="slidenum">
              <a:rPr lang="en-US" altLang="ja-JP" b="0">
                <a:ea typeface="ＭＳ Ｐゴシック" panose="020B0600070205080204" pitchFamily="50" charset="-128"/>
              </a:rPr>
              <a:pPr algn="r" eaLnBrk="1" hangingPunct="1">
                <a:spcBef>
                  <a:spcPct val="0"/>
                </a:spcBef>
              </a:pPr>
              <a:t>15</a:t>
            </a:fld>
            <a:endParaRPr lang="en-US" altLang="ja-JP" b="0">
              <a:ea typeface="ＭＳ Ｐゴシック" panose="020B0600070205080204" pitchFamily="50" charset="-128"/>
            </a:endParaRPr>
          </a:p>
        </p:txBody>
      </p:sp>
      <p:sp>
        <p:nvSpPr>
          <p:cNvPr id="50179" name="Rectangle 2">
            <a:extLst>
              <a:ext uri="{FF2B5EF4-FFF2-40B4-BE49-F238E27FC236}">
                <a16:creationId xmlns:a16="http://schemas.microsoft.com/office/drawing/2014/main" id="{84987CB8-5071-4439-9E77-29E11390B65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EF6C407-6A65-40B9-85F5-42A4FF70BA23}"/>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AF358C0-B2E2-4142-AEC8-E98289CB467D}"/>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DD074D1C-F73A-4150-A58A-D235A6277FDA}" type="slidenum">
              <a:rPr lang="en-US" altLang="ja-JP" b="0">
                <a:ea typeface="ＭＳ Ｐゴシック" panose="020B0600070205080204" pitchFamily="50" charset="-128"/>
              </a:rPr>
              <a:pPr algn="r" eaLnBrk="1" hangingPunct="1">
                <a:spcBef>
                  <a:spcPct val="0"/>
                </a:spcBef>
              </a:pPr>
              <a:t>16</a:t>
            </a:fld>
            <a:endParaRPr lang="en-US" altLang="ja-JP" b="0">
              <a:ea typeface="ＭＳ Ｐゴシック" panose="020B0600070205080204" pitchFamily="50" charset="-128"/>
            </a:endParaRPr>
          </a:p>
        </p:txBody>
      </p:sp>
      <p:sp>
        <p:nvSpPr>
          <p:cNvPr id="52227" name="Rectangle 2">
            <a:extLst>
              <a:ext uri="{FF2B5EF4-FFF2-40B4-BE49-F238E27FC236}">
                <a16:creationId xmlns:a16="http://schemas.microsoft.com/office/drawing/2014/main" id="{2CA71B31-7BB2-46AB-B9B8-BFAD7E2B9DC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BD5F7D4-0B36-4969-9975-D78DD1469F3C}"/>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A6470A6-573E-4398-9178-310A8F618F4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6FD5796-7D1F-48CF-863F-C9B7D66C2D09}" type="slidenum">
              <a:rPr lang="en-US" altLang="ja-JP" b="0">
                <a:ea typeface="ＭＳ Ｐゴシック" panose="020B0600070205080204" pitchFamily="50" charset="-128"/>
              </a:rPr>
              <a:pPr algn="r" eaLnBrk="1" hangingPunct="1">
                <a:spcBef>
                  <a:spcPct val="0"/>
                </a:spcBef>
              </a:pPr>
              <a:t>17</a:t>
            </a:fld>
            <a:endParaRPr lang="en-US" altLang="ja-JP" b="0">
              <a:ea typeface="ＭＳ Ｐゴシック" panose="020B0600070205080204" pitchFamily="50" charset="-128"/>
            </a:endParaRPr>
          </a:p>
        </p:txBody>
      </p:sp>
      <p:sp>
        <p:nvSpPr>
          <p:cNvPr id="54275" name="Rectangle 2">
            <a:extLst>
              <a:ext uri="{FF2B5EF4-FFF2-40B4-BE49-F238E27FC236}">
                <a16:creationId xmlns:a16="http://schemas.microsoft.com/office/drawing/2014/main" id="{8A47BE06-A14B-4503-8B22-90CC126C9DB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E90EE77-9449-4F54-B195-9F6FBDC1914A}"/>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2BE2FAB-433E-477D-A93B-288EE5CD38D5}"/>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CBCF04F-EEA3-41C2-B8AF-661B8571D28D}" type="slidenum">
              <a:rPr lang="en-US" altLang="ja-JP" b="0">
                <a:ea typeface="ＭＳ Ｐゴシック" panose="020B0600070205080204" pitchFamily="50" charset="-128"/>
              </a:rPr>
              <a:pPr algn="r" eaLnBrk="1" hangingPunct="1">
                <a:spcBef>
                  <a:spcPct val="0"/>
                </a:spcBef>
              </a:pPr>
              <a:t>18</a:t>
            </a:fld>
            <a:endParaRPr lang="en-US" altLang="ja-JP" b="0">
              <a:ea typeface="ＭＳ Ｐゴシック" panose="020B0600070205080204" pitchFamily="50" charset="-128"/>
            </a:endParaRPr>
          </a:p>
        </p:txBody>
      </p:sp>
      <p:sp>
        <p:nvSpPr>
          <p:cNvPr id="56323" name="Rectangle 2">
            <a:extLst>
              <a:ext uri="{FF2B5EF4-FFF2-40B4-BE49-F238E27FC236}">
                <a16:creationId xmlns:a16="http://schemas.microsoft.com/office/drawing/2014/main" id="{79347829-7D3D-4CA8-9FAB-1BD53A850DF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31C13DF-7502-49DA-BB69-9DDCF35C1180}"/>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2DE8970-C998-4649-A319-B75A69EF37E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C6B750F-0C2E-4062-979A-7B88BC817101}" type="slidenum">
              <a:rPr lang="en-US" altLang="ja-JP" b="0">
                <a:ea typeface="ＭＳ Ｐゴシック" panose="020B0600070205080204" pitchFamily="50" charset="-128"/>
              </a:rPr>
              <a:pPr algn="r" eaLnBrk="1" hangingPunct="1">
                <a:spcBef>
                  <a:spcPct val="0"/>
                </a:spcBef>
              </a:pPr>
              <a:t>19</a:t>
            </a:fld>
            <a:endParaRPr lang="en-US" altLang="ja-JP" b="0">
              <a:ea typeface="ＭＳ Ｐゴシック" panose="020B0600070205080204" pitchFamily="50" charset="-128"/>
            </a:endParaRPr>
          </a:p>
        </p:txBody>
      </p:sp>
      <p:sp>
        <p:nvSpPr>
          <p:cNvPr id="58371" name="Rectangle 2">
            <a:extLst>
              <a:ext uri="{FF2B5EF4-FFF2-40B4-BE49-F238E27FC236}">
                <a16:creationId xmlns:a16="http://schemas.microsoft.com/office/drawing/2014/main" id="{6FC70CE5-64ED-463C-A353-F4D068C1F7EB}"/>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A895D1D-312B-4941-8D34-0CBC76646CDC}"/>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704A629-385C-44C8-AEB1-5CACFB8DFF12}"/>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3CD77DF-5BE6-4F82-92DB-C7D435DA5A03}" type="slidenum">
              <a:rPr lang="en-US" altLang="ja-JP" b="0">
                <a:ea typeface="ＭＳ Ｐゴシック" panose="020B0600070205080204" pitchFamily="50" charset="-128"/>
              </a:rPr>
              <a:pPr algn="r" eaLnBrk="1" hangingPunct="1">
                <a:spcBef>
                  <a:spcPct val="0"/>
                </a:spcBef>
              </a:pPr>
              <a:t>20</a:t>
            </a:fld>
            <a:endParaRPr lang="en-US" altLang="ja-JP" b="0">
              <a:ea typeface="ＭＳ Ｐゴシック" panose="020B0600070205080204" pitchFamily="50" charset="-128"/>
            </a:endParaRPr>
          </a:p>
        </p:txBody>
      </p:sp>
      <p:sp>
        <p:nvSpPr>
          <p:cNvPr id="60419" name="Rectangle 2">
            <a:extLst>
              <a:ext uri="{FF2B5EF4-FFF2-40B4-BE49-F238E27FC236}">
                <a16:creationId xmlns:a16="http://schemas.microsoft.com/office/drawing/2014/main" id="{E8E07CFC-F997-4486-A1F1-E464BB15B8C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7A8AFE1-C57B-4D99-A039-EC6637CB69E5}"/>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D13E247-5F4C-4A25-835A-EE3779800D0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511B516-07A9-47A6-8A7C-EFE08F0A2C50}" type="slidenum">
              <a:rPr lang="en-US" altLang="ja-JP" b="0">
                <a:ea typeface="ＭＳ Ｐゴシック" panose="020B0600070205080204" pitchFamily="50" charset="-128"/>
              </a:rPr>
              <a:pPr algn="r" eaLnBrk="1" hangingPunct="1">
                <a:spcBef>
                  <a:spcPct val="0"/>
                </a:spcBef>
              </a:pPr>
              <a:t>21</a:t>
            </a:fld>
            <a:endParaRPr lang="en-US" altLang="ja-JP" b="0">
              <a:ea typeface="ＭＳ Ｐゴシック" panose="020B0600070205080204" pitchFamily="50" charset="-128"/>
            </a:endParaRPr>
          </a:p>
        </p:txBody>
      </p:sp>
      <p:sp>
        <p:nvSpPr>
          <p:cNvPr id="62467" name="Rectangle 2">
            <a:extLst>
              <a:ext uri="{FF2B5EF4-FFF2-40B4-BE49-F238E27FC236}">
                <a16:creationId xmlns:a16="http://schemas.microsoft.com/office/drawing/2014/main" id="{52EE4CF0-978D-4927-BEF5-19A806974F7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73B6A70-860B-4F36-BCC8-D6D036E11B7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FE5553D-784D-4ED8-984F-F9C588CCBD1D}"/>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9B7E9564-72B4-49F2-8EF9-599ACBFD9113}" type="slidenum">
              <a:rPr lang="en-US" altLang="ja-JP" b="0">
                <a:ea typeface="ＭＳ Ｐゴシック" panose="020B0600070205080204" pitchFamily="50" charset="-128"/>
              </a:rPr>
              <a:pPr algn="r" eaLnBrk="1" hangingPunct="1">
                <a:spcBef>
                  <a:spcPct val="0"/>
                </a:spcBef>
              </a:pPr>
              <a:t>22</a:t>
            </a:fld>
            <a:endParaRPr lang="en-US" altLang="ja-JP" b="0">
              <a:ea typeface="ＭＳ Ｐゴシック" panose="020B0600070205080204" pitchFamily="50" charset="-128"/>
            </a:endParaRPr>
          </a:p>
        </p:txBody>
      </p:sp>
      <p:sp>
        <p:nvSpPr>
          <p:cNvPr id="64515" name="Rectangle 2">
            <a:extLst>
              <a:ext uri="{FF2B5EF4-FFF2-40B4-BE49-F238E27FC236}">
                <a16:creationId xmlns:a16="http://schemas.microsoft.com/office/drawing/2014/main" id="{F3005BE8-B76E-4999-BCBC-1A0C850A7F2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A93321A-CDFE-4B74-9C47-6F4E39889E5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8A2A584-711E-427A-AC96-E6FF2F86245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6C30D12-C54A-4AA0-8C9C-3D9C6678A8E3}" type="slidenum">
              <a:rPr lang="en-US" altLang="ja-JP" b="0">
                <a:ea typeface="ＭＳ Ｐゴシック" panose="020B0600070205080204" pitchFamily="50" charset="-128"/>
              </a:rPr>
              <a:pPr algn="r" eaLnBrk="1" hangingPunct="1">
                <a:spcBef>
                  <a:spcPct val="0"/>
                </a:spcBef>
              </a:pPr>
              <a:t>3</a:t>
            </a:fld>
            <a:endParaRPr lang="en-US" altLang="ja-JP" b="0">
              <a:ea typeface="ＭＳ Ｐゴシック" panose="020B0600070205080204" pitchFamily="50" charset="-128"/>
            </a:endParaRPr>
          </a:p>
        </p:txBody>
      </p:sp>
      <p:sp>
        <p:nvSpPr>
          <p:cNvPr id="31747" name="Rectangle 2">
            <a:extLst>
              <a:ext uri="{FF2B5EF4-FFF2-40B4-BE49-F238E27FC236}">
                <a16:creationId xmlns:a16="http://schemas.microsoft.com/office/drawing/2014/main" id="{1E4781BA-DF9F-493E-9431-F8CDD406031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53EA7F8-F473-443B-8684-B2DEDC6BD62B}"/>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792328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089234C-1059-41CF-AE7D-BB34D3E01C39}"/>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2" rIns="91362" bIns="45682"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5B61130-4769-4EE6-9BE3-CF4FD59EBF15}" type="slidenum">
              <a:rPr lang="en-US" altLang="ja-JP" b="0">
                <a:ea typeface="ＭＳ Ｐゴシック" panose="020B0600070205080204" pitchFamily="50" charset="-128"/>
              </a:rPr>
              <a:pPr algn="r" eaLnBrk="1" hangingPunct="1">
                <a:spcBef>
                  <a:spcPct val="0"/>
                </a:spcBef>
              </a:pPr>
              <a:t>23</a:t>
            </a:fld>
            <a:endParaRPr lang="en-US" altLang="ja-JP" b="0">
              <a:ea typeface="ＭＳ Ｐゴシック" panose="020B0600070205080204" pitchFamily="50" charset="-128"/>
            </a:endParaRPr>
          </a:p>
        </p:txBody>
      </p:sp>
      <p:sp>
        <p:nvSpPr>
          <p:cNvPr id="70659" name="Rectangle 2">
            <a:extLst>
              <a:ext uri="{FF2B5EF4-FFF2-40B4-BE49-F238E27FC236}">
                <a16:creationId xmlns:a16="http://schemas.microsoft.com/office/drawing/2014/main" id="{E637E779-85F7-4639-866C-1FC77186947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707D5C4-6A8F-4161-A8D8-CD4A2B780316}"/>
              </a:ext>
            </a:extLst>
          </p:cNvPr>
          <p:cNvSpPr>
            <a:spLocks noGrp="1" noChangeArrowheads="1"/>
          </p:cNvSpPr>
          <p:nvPr>
            <p:ph type="body" idx="1"/>
          </p:nvPr>
        </p:nvSpPr>
        <p:spPr>
          <a:noFill/>
        </p:spPr>
        <p:txBody>
          <a:bodyPr lIns="91362" tIns="45682" rIns="91362" bIns="45682"/>
          <a:lstStyle/>
          <a:p>
            <a:pPr eaLnBrk="1" hangingPunct="1"/>
            <a:endParaRPr lang="ja-JP" altLang="ja-JP">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0D9A0A5-5F17-4802-BEB5-C6115D89F5D8}"/>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17AD045-5E23-4303-8710-45D992300F4F}" type="slidenum">
              <a:rPr lang="en-US" altLang="ja-JP" b="0">
                <a:ea typeface="ＭＳ Ｐゴシック" panose="020B0600070205080204" pitchFamily="50" charset="-128"/>
              </a:rPr>
              <a:pPr algn="r" eaLnBrk="1" hangingPunct="1">
                <a:spcBef>
                  <a:spcPct val="0"/>
                </a:spcBef>
              </a:pPr>
              <a:t>26</a:t>
            </a:fld>
            <a:endParaRPr lang="en-US" altLang="ja-JP" b="0">
              <a:ea typeface="ＭＳ Ｐゴシック" panose="020B0600070205080204" pitchFamily="50" charset="-128"/>
            </a:endParaRPr>
          </a:p>
        </p:txBody>
      </p:sp>
      <p:sp>
        <p:nvSpPr>
          <p:cNvPr id="72707" name="Rectangle 2">
            <a:extLst>
              <a:ext uri="{FF2B5EF4-FFF2-40B4-BE49-F238E27FC236}">
                <a16:creationId xmlns:a16="http://schemas.microsoft.com/office/drawing/2014/main" id="{7A6DD1B8-5C89-4AA3-892B-62B6EE3C56BE}"/>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4B42A3CD-5EC1-4703-A214-16278E0CC2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73A1391-B0FC-491A-BA5D-7C72C6D5FEE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60E53F0-C8B8-4520-AACF-8EDC1A52192E}" type="slidenum">
              <a:rPr lang="en-US" altLang="ja-JP" b="0">
                <a:ea typeface="ＭＳ Ｐゴシック" panose="020B0600070205080204" pitchFamily="50" charset="-128"/>
              </a:rPr>
              <a:pPr algn="r" eaLnBrk="1" hangingPunct="1">
                <a:spcBef>
                  <a:spcPct val="0"/>
                </a:spcBef>
              </a:pPr>
              <a:t>27</a:t>
            </a:fld>
            <a:endParaRPr lang="en-US" altLang="ja-JP" b="0">
              <a:ea typeface="ＭＳ Ｐゴシック" panose="020B0600070205080204" pitchFamily="50" charset="-128"/>
            </a:endParaRPr>
          </a:p>
        </p:txBody>
      </p:sp>
      <p:sp>
        <p:nvSpPr>
          <p:cNvPr id="74755" name="Rectangle 2">
            <a:extLst>
              <a:ext uri="{FF2B5EF4-FFF2-40B4-BE49-F238E27FC236}">
                <a16:creationId xmlns:a16="http://schemas.microsoft.com/office/drawing/2014/main" id="{A0397E80-4F30-43FA-8B7E-ACEE12B8147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9595E50-17D0-4EEA-A0A5-98FFB1A16BAD}"/>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355FFAD-F435-49E9-9114-6FC620C2425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5DC641F-5B16-4C0B-8EF6-504E2D9D32A0}" type="slidenum">
              <a:rPr lang="en-US" altLang="ja-JP" b="0">
                <a:ea typeface="ＭＳ Ｐゴシック" panose="020B0600070205080204" pitchFamily="50" charset="-128"/>
              </a:rPr>
              <a:pPr algn="r" eaLnBrk="1" hangingPunct="1">
                <a:spcBef>
                  <a:spcPct val="0"/>
                </a:spcBef>
              </a:pPr>
              <a:t>28</a:t>
            </a:fld>
            <a:endParaRPr lang="en-US" altLang="ja-JP" b="0">
              <a:ea typeface="ＭＳ Ｐゴシック" panose="020B0600070205080204" pitchFamily="50" charset="-128"/>
            </a:endParaRPr>
          </a:p>
        </p:txBody>
      </p:sp>
      <p:sp>
        <p:nvSpPr>
          <p:cNvPr id="76803" name="Rectangle 2">
            <a:extLst>
              <a:ext uri="{FF2B5EF4-FFF2-40B4-BE49-F238E27FC236}">
                <a16:creationId xmlns:a16="http://schemas.microsoft.com/office/drawing/2014/main" id="{01B58CE4-088A-4BB7-83E7-5706871D295A}"/>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704EA72-ABD1-414D-889B-CBF4A55803A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513385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C3D0E3D-A793-41D4-81BE-73272C57B483}"/>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3389FD33-0E71-451A-8B17-9620F8C22B86}"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78851" name="Rectangle 2">
            <a:extLst>
              <a:ext uri="{FF2B5EF4-FFF2-40B4-BE49-F238E27FC236}">
                <a16:creationId xmlns:a16="http://schemas.microsoft.com/office/drawing/2014/main" id="{AE5796D5-77B8-46C4-9CE4-C11D6EDACBC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B94A8DD-E2AB-46B7-94B3-154A845817C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0DEF601-D49F-4E4F-9594-18ACF83949C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C1F0DC7-87F7-49F1-88A8-E03FFCCB7368}" type="slidenum">
              <a:rPr lang="en-US" altLang="ja-JP" b="0">
                <a:ea typeface="ＭＳ Ｐゴシック" panose="020B0600070205080204" pitchFamily="50" charset="-128"/>
              </a:rPr>
              <a:pPr algn="r" eaLnBrk="1" hangingPunct="1">
                <a:spcBef>
                  <a:spcPct val="0"/>
                </a:spcBef>
              </a:pPr>
              <a:t>31</a:t>
            </a:fld>
            <a:endParaRPr lang="en-US" altLang="ja-JP" b="0">
              <a:ea typeface="ＭＳ Ｐゴシック" panose="020B0600070205080204" pitchFamily="50" charset="-128"/>
            </a:endParaRPr>
          </a:p>
        </p:txBody>
      </p:sp>
      <p:sp>
        <p:nvSpPr>
          <p:cNvPr id="103427" name="Rectangle 2">
            <a:extLst>
              <a:ext uri="{FF2B5EF4-FFF2-40B4-BE49-F238E27FC236}">
                <a16:creationId xmlns:a16="http://schemas.microsoft.com/office/drawing/2014/main" id="{3BCCAFEF-FDBA-46BF-B725-20897A93FBE4}"/>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C3C53B8-2E59-4874-A2A5-844C5B0063F4}"/>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FD8021A-290F-4EFB-B577-F1B76DD2F7F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F67C217-7312-4972-BBE3-23C6AF1801FB}"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35843" name="Rectangle 2">
            <a:extLst>
              <a:ext uri="{FF2B5EF4-FFF2-40B4-BE49-F238E27FC236}">
                <a16:creationId xmlns:a16="http://schemas.microsoft.com/office/drawing/2014/main" id="{1D12FFC3-1742-4D7D-9968-F917FC95F6B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1647FA6-1EA1-41F0-9212-923C83E5AE93}"/>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47429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E5A95BA-356D-43B6-9EDF-8920A65A9DB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922FB015-431D-428B-8C68-0D974866F447}"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07523" name="Rectangle 2">
            <a:extLst>
              <a:ext uri="{FF2B5EF4-FFF2-40B4-BE49-F238E27FC236}">
                <a16:creationId xmlns:a16="http://schemas.microsoft.com/office/drawing/2014/main" id="{A1B24508-D530-404E-A6DE-240D495641E6}"/>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A70F3FE9-5FDF-48E0-B57C-1E66F3F3B953}"/>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9900EC7E-E5C1-4E11-9085-713A1210DF9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2DD0711-60E4-4569-8E37-21C797B87164}" type="slidenum">
              <a:rPr lang="en-US" altLang="ja-JP" b="0">
                <a:ea typeface="ＭＳ Ｐゴシック" panose="020B0600070205080204" pitchFamily="50" charset="-128"/>
              </a:rPr>
              <a:pPr algn="r" eaLnBrk="1" hangingPunct="1">
                <a:spcBef>
                  <a:spcPct val="0"/>
                </a:spcBef>
              </a:pPr>
              <a:t>35</a:t>
            </a:fld>
            <a:endParaRPr lang="en-US" altLang="ja-JP" b="0">
              <a:ea typeface="ＭＳ Ｐゴシック" panose="020B0600070205080204" pitchFamily="50" charset="-128"/>
            </a:endParaRPr>
          </a:p>
        </p:txBody>
      </p:sp>
      <p:sp>
        <p:nvSpPr>
          <p:cNvPr id="109571" name="Rectangle 2">
            <a:extLst>
              <a:ext uri="{FF2B5EF4-FFF2-40B4-BE49-F238E27FC236}">
                <a16:creationId xmlns:a16="http://schemas.microsoft.com/office/drawing/2014/main" id="{6AE7F912-3328-4BB8-B5B5-AB60B0080487}"/>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6B41DFC2-5919-456F-829E-9CC5E3853856}"/>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5</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953FFBA3-4EB5-4056-A07E-525F05329BE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665CAF4-0729-4AC9-A06C-387FDAB02B0C}" type="slidenum">
              <a:rPr lang="en-US" altLang="ja-JP" b="0">
                <a:ea typeface="ＭＳ Ｐゴシック" panose="020B0600070205080204" pitchFamily="50" charset="-128"/>
              </a:rPr>
              <a:pPr algn="r" eaLnBrk="1" hangingPunct="1">
                <a:spcBef>
                  <a:spcPct val="0"/>
                </a:spcBef>
              </a:pPr>
              <a:t>36</a:t>
            </a:fld>
            <a:endParaRPr lang="en-US" altLang="ja-JP" b="0">
              <a:ea typeface="ＭＳ Ｐゴシック" panose="020B0600070205080204" pitchFamily="50" charset="-128"/>
            </a:endParaRPr>
          </a:p>
        </p:txBody>
      </p:sp>
      <p:sp>
        <p:nvSpPr>
          <p:cNvPr id="111619" name="Rectangle 2">
            <a:extLst>
              <a:ext uri="{FF2B5EF4-FFF2-40B4-BE49-F238E27FC236}">
                <a16:creationId xmlns:a16="http://schemas.microsoft.com/office/drawing/2014/main" id="{09F52232-6A12-49DD-AAA3-445FA51B77C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E5816901-EEEB-46F3-8E4C-ABB571274F0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37</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C340DFF-8909-4DE8-BF0D-07ADCCB2DE7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D4FB4217-36B2-42B4-8232-EB80EEDD7985}" type="slidenum">
              <a:rPr lang="en-US" altLang="ja-JP" b="0">
                <a:ea typeface="ＭＳ Ｐゴシック" panose="020B0600070205080204" pitchFamily="50" charset="-128"/>
              </a:rPr>
              <a:pPr algn="r" eaLnBrk="1" hangingPunct="1">
                <a:spcBef>
                  <a:spcPct val="0"/>
                </a:spcBef>
              </a:pPr>
              <a:t>39</a:t>
            </a:fld>
            <a:endParaRPr lang="en-US" altLang="ja-JP" b="0">
              <a:ea typeface="ＭＳ Ｐゴシック" panose="020B0600070205080204" pitchFamily="50" charset="-128"/>
            </a:endParaRPr>
          </a:p>
        </p:txBody>
      </p:sp>
      <p:sp>
        <p:nvSpPr>
          <p:cNvPr id="117763" name="Rectangle 2">
            <a:extLst>
              <a:ext uri="{FF2B5EF4-FFF2-40B4-BE49-F238E27FC236}">
                <a16:creationId xmlns:a16="http://schemas.microsoft.com/office/drawing/2014/main" id="{BE8A02F0-84EF-42A2-8CFD-D0B9882D7590}"/>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EC8EF17-AD6D-4F37-9CFF-06C4640F4CD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97917A5-937A-4D85-8F56-26FE3267389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0D7594B1-767C-4818-9238-B602F2C73A08}" type="slidenum">
              <a:rPr lang="en-US" altLang="ja-JP" b="0">
                <a:ea typeface="ＭＳ Ｐゴシック" panose="020B0600070205080204" pitchFamily="50" charset="-128"/>
              </a:rPr>
              <a:pPr algn="r" eaLnBrk="1" hangingPunct="1">
                <a:spcBef>
                  <a:spcPct val="0"/>
                </a:spcBef>
              </a:pPr>
              <a:t>40</a:t>
            </a:fld>
            <a:endParaRPr lang="en-US" altLang="ja-JP" b="0">
              <a:ea typeface="ＭＳ Ｐゴシック" panose="020B0600070205080204" pitchFamily="50" charset="-128"/>
            </a:endParaRPr>
          </a:p>
        </p:txBody>
      </p:sp>
      <p:sp>
        <p:nvSpPr>
          <p:cNvPr id="119811" name="Rectangle 2">
            <a:extLst>
              <a:ext uri="{FF2B5EF4-FFF2-40B4-BE49-F238E27FC236}">
                <a16:creationId xmlns:a16="http://schemas.microsoft.com/office/drawing/2014/main" id="{D12455C3-2642-4E43-B8C3-06022F1823E1}"/>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C188E14-0136-43EA-9DBB-3B94F653E9AA}"/>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44</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8A2A584-711E-427A-AC96-E6FF2F86245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6C30D12-C54A-4AA0-8C9C-3D9C6678A8E3}" type="slidenum">
              <a:rPr lang="en-US" altLang="ja-JP" b="0">
                <a:ea typeface="ＭＳ Ｐゴシック" panose="020B0600070205080204" pitchFamily="50" charset="-128"/>
              </a:rPr>
              <a:pPr algn="r" eaLnBrk="1" hangingPunct="1">
                <a:spcBef>
                  <a:spcPct val="0"/>
                </a:spcBef>
              </a:pPr>
              <a:t>6</a:t>
            </a:fld>
            <a:endParaRPr lang="en-US" altLang="ja-JP" b="0">
              <a:ea typeface="ＭＳ Ｐゴシック" panose="020B0600070205080204" pitchFamily="50" charset="-128"/>
            </a:endParaRPr>
          </a:p>
        </p:txBody>
      </p:sp>
      <p:sp>
        <p:nvSpPr>
          <p:cNvPr id="31747" name="Rectangle 2">
            <a:extLst>
              <a:ext uri="{FF2B5EF4-FFF2-40B4-BE49-F238E27FC236}">
                <a16:creationId xmlns:a16="http://schemas.microsoft.com/office/drawing/2014/main" id="{1E4781BA-DF9F-493E-9431-F8CDD406031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53EA7F8-F473-443B-8684-B2DEDC6BD62B}"/>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8</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7D42C4B-7EF8-4531-BC27-75A36211E4E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4078248-5EF1-4916-9EE2-AA86242905D3}" type="slidenum">
              <a:rPr lang="en-US" altLang="ja-JP" b="0">
                <a:ea typeface="ＭＳ Ｐゴシック" panose="020B0600070205080204" pitchFamily="50" charset="-128"/>
              </a:rPr>
              <a:pPr algn="r" eaLnBrk="1" hangingPunct="1">
                <a:spcBef>
                  <a:spcPct val="0"/>
                </a:spcBef>
              </a:pPr>
              <a:t>9</a:t>
            </a:fld>
            <a:endParaRPr lang="en-US" altLang="ja-JP" b="0">
              <a:ea typeface="ＭＳ Ｐゴシック" panose="020B0600070205080204" pitchFamily="50" charset="-128"/>
            </a:endParaRPr>
          </a:p>
        </p:txBody>
      </p:sp>
      <p:sp>
        <p:nvSpPr>
          <p:cNvPr id="37891" name="Rectangle 2">
            <a:extLst>
              <a:ext uri="{FF2B5EF4-FFF2-40B4-BE49-F238E27FC236}">
                <a16:creationId xmlns:a16="http://schemas.microsoft.com/office/drawing/2014/main" id="{51E6195C-2FDC-4994-B07F-21FABB5BF07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6AE1108-A986-4036-B0A2-EDAA8C8AE31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21AC893-C2C4-44D5-B7F2-DC74FF61D70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67A6E8A-2B61-49BC-8AED-D2747AC5CEB2}" type="slidenum">
              <a:rPr lang="en-US" altLang="ja-JP" b="0">
                <a:ea typeface="ＭＳ Ｐゴシック" panose="020B0600070205080204" pitchFamily="50" charset="-128"/>
              </a:rPr>
              <a:pPr algn="r" eaLnBrk="1" hangingPunct="1">
                <a:spcBef>
                  <a:spcPct val="0"/>
                </a:spcBef>
              </a:pPr>
              <a:t>10</a:t>
            </a:fld>
            <a:endParaRPr lang="en-US" altLang="ja-JP" b="0">
              <a:ea typeface="ＭＳ Ｐゴシック" panose="020B0600070205080204" pitchFamily="50" charset="-128"/>
            </a:endParaRPr>
          </a:p>
        </p:txBody>
      </p:sp>
      <p:sp>
        <p:nvSpPr>
          <p:cNvPr id="39939" name="Rectangle 2">
            <a:extLst>
              <a:ext uri="{FF2B5EF4-FFF2-40B4-BE49-F238E27FC236}">
                <a16:creationId xmlns:a16="http://schemas.microsoft.com/office/drawing/2014/main" id="{51CB0862-8263-459C-B399-6F7F971036E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4E904EBB-9FD4-4DE9-8F19-CD3FCCABF46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FD8021A-290F-4EFB-B577-F1B76DD2F7F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F67C217-7312-4972-BBE3-23C6AF1801FB}" type="slidenum">
              <a:rPr lang="en-US" altLang="ja-JP" b="0">
                <a:ea typeface="ＭＳ Ｐゴシック" panose="020B0600070205080204" pitchFamily="50" charset="-128"/>
              </a:rPr>
              <a:pPr algn="r" eaLnBrk="1" hangingPunct="1">
                <a:spcBef>
                  <a:spcPct val="0"/>
                </a:spcBef>
              </a:pPr>
              <a:t>11</a:t>
            </a:fld>
            <a:endParaRPr lang="en-US" altLang="ja-JP" b="0">
              <a:ea typeface="ＭＳ Ｐゴシック" panose="020B0600070205080204" pitchFamily="50" charset="-128"/>
            </a:endParaRPr>
          </a:p>
        </p:txBody>
      </p:sp>
      <p:sp>
        <p:nvSpPr>
          <p:cNvPr id="35843" name="Rectangle 2">
            <a:extLst>
              <a:ext uri="{FF2B5EF4-FFF2-40B4-BE49-F238E27FC236}">
                <a16:creationId xmlns:a16="http://schemas.microsoft.com/office/drawing/2014/main" id="{1D12FFC3-1742-4D7D-9968-F917FC95F6B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1647FA6-1EA1-41F0-9212-923C83E5AE93}"/>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0DF533C-D3BC-444D-8C52-D0F62DAAA969}"/>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E02B49D-C91F-455A-B3F3-9CB0CCACB28E}" type="slidenum">
              <a:rPr lang="en-US" altLang="ja-JP" b="0">
                <a:ea typeface="ＭＳ Ｐゴシック" panose="020B0600070205080204" pitchFamily="50" charset="-128"/>
              </a:rPr>
              <a:pPr algn="r" eaLnBrk="1" hangingPunct="1">
                <a:spcBef>
                  <a:spcPct val="0"/>
                </a:spcBef>
              </a:pPr>
              <a:t>12</a:t>
            </a:fld>
            <a:endParaRPr lang="en-US" altLang="ja-JP" b="0">
              <a:ea typeface="ＭＳ Ｐゴシック" panose="020B0600070205080204" pitchFamily="50" charset="-128"/>
            </a:endParaRPr>
          </a:p>
        </p:txBody>
      </p:sp>
      <p:sp>
        <p:nvSpPr>
          <p:cNvPr id="44035" name="Rectangle 2">
            <a:extLst>
              <a:ext uri="{FF2B5EF4-FFF2-40B4-BE49-F238E27FC236}">
                <a16:creationId xmlns:a16="http://schemas.microsoft.com/office/drawing/2014/main" id="{9ABEB615-D63E-410C-90C5-A7D8CA7E2E5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4389016-6EE1-49B6-8172-8B96FF256CCF}"/>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8"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2020</a:t>
            </a:r>
            <a:endParaRPr lang="en-US" altLang="ja-JP" dirty="0"/>
          </a:p>
        </p:txBody>
      </p:sp>
      <p:sp>
        <p:nvSpPr>
          <p:cNvPr id="7" name="Rectangle 5">
            <a:extLst>
              <a:ext uri="{FF2B5EF4-FFF2-40B4-BE49-F238E27FC236}">
                <a16:creationId xmlns:a16="http://schemas.microsoft.com/office/drawing/2014/main" id="{4900B3EB-094F-4448-A1B4-477052B47CA1}"/>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 UofOulu)</a:t>
            </a:r>
            <a:endParaRPr lang="en-US" altLang="ja-JP" dirty="0"/>
          </a:p>
        </p:txBody>
      </p:sp>
    </p:spTree>
    <p:extLst>
      <p:ext uri="{BB962C8B-B14F-4D97-AF65-F5344CB8AC3E}">
        <p14:creationId xmlns:p14="http://schemas.microsoft.com/office/powerpoint/2010/main" val="428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5">
            <a:extLst>
              <a:ext uri="{FF2B5EF4-FFF2-40B4-BE49-F238E27FC236}">
                <a16:creationId xmlns:a16="http://schemas.microsoft.com/office/drawing/2014/main" id="{1F3C9B97-54FD-4B73-A403-71443ABF7346}"/>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 UofOulu)</a:t>
            </a:r>
            <a:endParaRPr lang="en-US" altLang="ja-JP" dirty="0"/>
          </a:p>
        </p:txBody>
      </p:sp>
      <p:sp>
        <p:nvSpPr>
          <p:cNvPr id="9" name="Rectangle 4">
            <a:extLst>
              <a:ext uri="{FF2B5EF4-FFF2-40B4-BE49-F238E27FC236}">
                <a16:creationId xmlns:a16="http://schemas.microsoft.com/office/drawing/2014/main" id="{7A8094A5-9854-4997-A198-F86A7BEBC23F}"/>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2020</a:t>
            </a:r>
            <a:endParaRPr lang="en-US" altLang="ja-JP" dirty="0"/>
          </a:p>
        </p:txBody>
      </p:sp>
    </p:spTree>
    <p:extLst>
      <p:ext uri="{BB962C8B-B14F-4D97-AF65-F5344CB8AC3E}">
        <p14:creationId xmlns:p14="http://schemas.microsoft.com/office/powerpoint/2010/main" val="355605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5">
            <a:extLst>
              <a:ext uri="{FF2B5EF4-FFF2-40B4-BE49-F238E27FC236}">
                <a16:creationId xmlns:a16="http://schemas.microsoft.com/office/drawing/2014/main" id="{973CDD3C-4A6E-43B1-A08D-D8A63ACB6D14}"/>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 UofOulu)</a:t>
            </a:r>
            <a:endParaRPr lang="en-US" altLang="ja-JP" dirty="0"/>
          </a:p>
        </p:txBody>
      </p:sp>
      <p:sp>
        <p:nvSpPr>
          <p:cNvPr id="10" name="Rectangle 4">
            <a:extLst>
              <a:ext uri="{FF2B5EF4-FFF2-40B4-BE49-F238E27FC236}">
                <a16:creationId xmlns:a16="http://schemas.microsoft.com/office/drawing/2014/main" id="{AAF77D5D-6C5D-4DD5-B494-B645091FCAFB}"/>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2020</a:t>
            </a:r>
            <a:endParaRPr lang="en-US" altLang="ja-JP" dirty="0"/>
          </a:p>
        </p:txBody>
      </p:sp>
    </p:spTree>
    <p:extLst>
      <p:ext uri="{BB962C8B-B14F-4D97-AF65-F5344CB8AC3E}">
        <p14:creationId xmlns:p14="http://schemas.microsoft.com/office/powerpoint/2010/main" val="107704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 UofOulu)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2020</a:t>
            </a:r>
            <a:endParaRPr lang="en-US" altLang="ja-JP" dirty="0"/>
          </a:p>
        </p:txBody>
      </p:sp>
    </p:spTree>
    <p:extLst>
      <p:ext uri="{BB962C8B-B14F-4D97-AF65-F5344CB8AC3E}">
        <p14:creationId xmlns:p14="http://schemas.microsoft.com/office/powerpoint/2010/main" val="218104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 UofOulu)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2020</a:t>
            </a:r>
            <a:endParaRPr lang="en-US" altLang="ja-JP" dirty="0"/>
          </a:p>
        </p:txBody>
      </p:sp>
    </p:spTree>
    <p:extLst>
      <p:ext uri="{BB962C8B-B14F-4D97-AF65-F5344CB8AC3E}">
        <p14:creationId xmlns:p14="http://schemas.microsoft.com/office/powerpoint/2010/main" val="2501620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AFD9030-C83D-42D9-9BFB-ADDEB84EB1F4}"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802.15-20-0359-00-0dep</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2020</a:t>
            </a:r>
            <a:endParaRPr lang="en-US" altLang="ja-JP" dirty="0"/>
          </a:p>
        </p:txBody>
      </p:sp>
      <p:sp>
        <p:nvSpPr>
          <p:cNvPr id="12" name="Rectangle 5">
            <a:extLst>
              <a:ext uri="{FF2B5EF4-FFF2-40B4-BE49-F238E27FC236}">
                <a16:creationId xmlns:a16="http://schemas.microsoft.com/office/drawing/2014/main" id="{2BC45AD9-9BF0-47C6-AC9A-04B3BB126B1B}"/>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a:t>Takumi Kobayashi(YNU), Ryuji Kohno(YNU, </a:t>
            </a:r>
            <a:r>
              <a:rPr lang="en-US" altLang="ja-JP" dirty="0" err="1"/>
              <a:t>UofOulu</a:t>
            </a:r>
            <a:r>
              <a:rPr lang="en-US" altLang="ja-JP" dirty="0"/>
              <a:t>)</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notesSlide" Target="../notesSlides/notesSlide14.xml"/><Relationship Id="rId21" Type="http://schemas.openxmlformats.org/officeDocument/2006/relationships/image" Target="../media/image25.png"/><Relationship Id="rId7" Type="http://schemas.openxmlformats.org/officeDocument/2006/relationships/image" Target="../media/image2.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5.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vmlDrawing" Target="../drawings/vmlDrawing2.vml"/><Relationship Id="rId6" Type="http://schemas.openxmlformats.org/officeDocument/2006/relationships/image" Target="../media/image1.png"/><Relationship Id="rId11" Type="http://schemas.openxmlformats.org/officeDocument/2006/relationships/image" Target="../media/image13.wmf"/><Relationship Id="rId24" Type="http://schemas.openxmlformats.org/officeDocument/2006/relationships/image" Target="../media/image28.png"/><Relationship Id="rId5" Type="http://schemas.openxmlformats.org/officeDocument/2006/relationships/image" Target="../media/image15.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oleObject" Target="../embeddings/oleObject3.bin"/><Relationship Id="rId19"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12.wmf"/><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8.png"/><Relationship Id="rId3" Type="http://schemas.openxmlformats.org/officeDocument/2006/relationships/notesSlide" Target="../notesSlides/notesSlide15.xml"/><Relationship Id="rId21" Type="http://schemas.openxmlformats.org/officeDocument/2006/relationships/image" Target="../media/image33.png"/><Relationship Id="rId7" Type="http://schemas.openxmlformats.org/officeDocument/2006/relationships/image" Target="../media/image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7.png"/><Relationship Id="rId2" Type="http://schemas.openxmlformats.org/officeDocument/2006/relationships/slideLayout" Target="../slideLayouts/slideLayout5.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41.png"/><Relationship Id="rId1" Type="http://schemas.openxmlformats.org/officeDocument/2006/relationships/vmlDrawing" Target="../drawings/vmlDrawing3.vml"/><Relationship Id="rId6" Type="http://schemas.openxmlformats.org/officeDocument/2006/relationships/image" Target="../media/image1.png"/><Relationship Id="rId11" Type="http://schemas.openxmlformats.org/officeDocument/2006/relationships/image" Target="../media/image13.wmf"/><Relationship Id="rId24"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20.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oleObject" Target="../embeddings/oleObject5.bin"/><Relationship Id="rId19"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12.wmf"/><Relationship Id="rId14" Type="http://schemas.openxmlformats.org/officeDocument/2006/relationships/image" Target="../media/image19.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notesSlide" Target="../notesSlides/notesSlide16.xml"/><Relationship Id="rId21" Type="http://schemas.openxmlformats.org/officeDocument/2006/relationships/image" Target="../media/image37.png"/><Relationship Id="rId7" Type="http://schemas.openxmlformats.org/officeDocument/2006/relationships/oleObject" Target="../embeddings/oleObject6.bin"/><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slideLayout" Target="../slideLayouts/slideLayout5.xml"/><Relationship Id="rId16" Type="http://schemas.openxmlformats.org/officeDocument/2006/relationships/image" Target="../media/image22.png"/><Relationship Id="rId20" Type="http://schemas.openxmlformats.org/officeDocument/2006/relationships/image" Target="../media/image36.png"/><Relationship Id="rId1" Type="http://schemas.openxmlformats.org/officeDocument/2006/relationships/vmlDrawing" Target="../drawings/vmlDrawing4.vml"/><Relationship Id="rId6" Type="http://schemas.openxmlformats.org/officeDocument/2006/relationships/image" Target="../media/image2.png"/><Relationship Id="rId11" Type="http://schemas.openxmlformats.org/officeDocument/2006/relationships/image" Target="../media/image17.png"/><Relationship Id="rId24" Type="http://schemas.openxmlformats.org/officeDocument/2006/relationships/image" Target="../media/image44.png"/><Relationship Id="rId5" Type="http://schemas.openxmlformats.org/officeDocument/2006/relationships/image" Target="../media/image1.png"/><Relationship Id="rId15" Type="http://schemas.openxmlformats.org/officeDocument/2006/relationships/image" Target="../media/image21.png"/><Relationship Id="rId23" Type="http://schemas.openxmlformats.org/officeDocument/2006/relationships/image" Target="../media/image43.png"/><Relationship Id="rId10" Type="http://schemas.openxmlformats.org/officeDocument/2006/relationships/image" Target="../media/image13.wmf"/><Relationship Id="rId19"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oleObject" Target="../embeddings/oleObject7.bin"/><Relationship Id="rId14" Type="http://schemas.openxmlformats.org/officeDocument/2006/relationships/image" Target="../media/image20.png"/><Relationship Id="rId22"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2.xml"/><Relationship Id="rId7" Type="http://schemas.openxmlformats.org/officeDocument/2006/relationships/image" Target="../media/image56.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58.wmf"/><Relationship Id="rId5" Type="http://schemas.openxmlformats.org/officeDocument/2006/relationships/image" Target="../media/image2.png"/><Relationship Id="rId10" Type="http://schemas.openxmlformats.org/officeDocument/2006/relationships/oleObject" Target="../embeddings/oleObject10.bin"/><Relationship Id="rId4" Type="http://schemas.openxmlformats.org/officeDocument/2006/relationships/image" Target="../media/image1.png"/><Relationship Id="rId9" Type="http://schemas.openxmlformats.org/officeDocument/2006/relationships/image" Target="../media/image57.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63.png"/><Relationship Id="rId3" Type="http://schemas.openxmlformats.org/officeDocument/2006/relationships/notesSlide" Target="../notesSlides/notesSlide23.xml"/><Relationship Id="rId7" Type="http://schemas.openxmlformats.org/officeDocument/2006/relationships/image" Target="../media/image2.png"/><Relationship Id="rId12"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png"/><Relationship Id="rId11" Type="http://schemas.openxmlformats.org/officeDocument/2006/relationships/image" Target="../media/image59.wmf"/><Relationship Id="rId5" Type="http://schemas.openxmlformats.org/officeDocument/2006/relationships/image" Target="../media/image61.png"/><Relationship Id="rId10" Type="http://schemas.openxmlformats.org/officeDocument/2006/relationships/oleObject" Target="../embeddings/oleObject12.bin"/><Relationship Id="rId4" Type="http://schemas.openxmlformats.org/officeDocument/2006/relationships/image" Target="../media/image60.png"/><Relationship Id="rId9" Type="http://schemas.openxmlformats.org/officeDocument/2006/relationships/image" Target="../media/image57.wmf"/><Relationship Id="rId14" Type="http://schemas.openxmlformats.org/officeDocument/2006/relationships/image" Target="../media/image64.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4.xml"/><Relationship Id="rId7" Type="http://schemas.openxmlformats.org/officeDocument/2006/relationships/image" Target="../media/image57.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png"/><Relationship Id="rId10" Type="http://schemas.openxmlformats.org/officeDocument/2006/relationships/image" Target="../media/image66.png"/><Relationship Id="rId4" Type="http://schemas.openxmlformats.org/officeDocument/2006/relationships/image" Target="../media/image1.png"/><Relationship Id="rId9" Type="http://schemas.openxmlformats.org/officeDocument/2006/relationships/image" Target="../media/image65.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68.png"/><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67.w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8.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1.png"/><Relationship Id="rId11" Type="http://schemas.openxmlformats.org/officeDocument/2006/relationships/image" Target="../media/image73.wmf"/><Relationship Id="rId5" Type="http://schemas.openxmlformats.org/officeDocument/2006/relationships/image" Target="../media/image75.emf"/><Relationship Id="rId10" Type="http://schemas.openxmlformats.org/officeDocument/2006/relationships/oleObject" Target="../embeddings/oleObject17.bin"/><Relationship Id="rId4" Type="http://schemas.openxmlformats.org/officeDocument/2006/relationships/image" Target="../media/image74.png"/><Relationship Id="rId9" Type="http://schemas.openxmlformats.org/officeDocument/2006/relationships/image" Target="../media/image72.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79.wmf"/><Relationship Id="rId18" Type="http://schemas.openxmlformats.org/officeDocument/2006/relationships/oleObject" Target="../embeddings/oleObject24.bin"/><Relationship Id="rId3" Type="http://schemas.openxmlformats.org/officeDocument/2006/relationships/notesSlide" Target="../notesSlides/notesSlide29.xml"/><Relationship Id="rId7" Type="http://schemas.openxmlformats.org/officeDocument/2006/relationships/image" Target="../media/image76.wmf"/><Relationship Id="rId12" Type="http://schemas.openxmlformats.org/officeDocument/2006/relationships/oleObject" Target="../embeddings/oleObject21.bin"/><Relationship Id="rId17" Type="http://schemas.openxmlformats.org/officeDocument/2006/relationships/image" Target="../media/image81.wmf"/><Relationship Id="rId2" Type="http://schemas.openxmlformats.org/officeDocument/2006/relationships/slideLayout" Target="../slideLayouts/slideLayout5.xml"/><Relationship Id="rId16" Type="http://schemas.openxmlformats.org/officeDocument/2006/relationships/oleObject" Target="../embeddings/oleObject23.bin"/><Relationship Id="rId1" Type="http://schemas.openxmlformats.org/officeDocument/2006/relationships/vmlDrawing" Target="../drawings/vmlDrawing10.vml"/><Relationship Id="rId6" Type="http://schemas.openxmlformats.org/officeDocument/2006/relationships/oleObject" Target="../embeddings/oleObject18.bin"/><Relationship Id="rId11" Type="http://schemas.openxmlformats.org/officeDocument/2006/relationships/image" Target="../media/image78.wmf"/><Relationship Id="rId5" Type="http://schemas.openxmlformats.org/officeDocument/2006/relationships/image" Target="../media/image2.png"/><Relationship Id="rId15" Type="http://schemas.openxmlformats.org/officeDocument/2006/relationships/image" Target="../media/image80.wmf"/><Relationship Id="rId10" Type="http://schemas.openxmlformats.org/officeDocument/2006/relationships/oleObject" Target="../embeddings/oleObject20.bin"/><Relationship Id="rId19" Type="http://schemas.openxmlformats.org/officeDocument/2006/relationships/image" Target="../media/image82.wmf"/><Relationship Id="rId4" Type="http://schemas.openxmlformats.org/officeDocument/2006/relationships/image" Target="../media/image1.png"/><Relationship Id="rId9" Type="http://schemas.openxmlformats.org/officeDocument/2006/relationships/image" Target="../media/image77.wmf"/><Relationship Id="rId1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emf"/><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6.emf"/></Relationships>
</file>

<file path=ppt/slides/_rels/slide3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8.em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8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270.png"/><Relationship Id="rId2"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260.png"/><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6.xml"/><Relationship Id="rId7"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62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lvl="0"/>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lvl="0"/>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Submission Title: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[IG </a:t>
            </a:r>
            <a:r>
              <a:rPr lang="en-US" altLang="ja-JP" sz="1600" dirty="0">
                <a:solidFill>
                  <a:srgbClr val="000000"/>
                </a:solidFill>
                <a:ea typeface="ＭＳ Ｐゴシック" charset="-128"/>
              </a:rPr>
              <a:t>DEP Space-time domain interference mitigation using based on OMF and TDL-AA for dependable UWB-BANs]</a:t>
            </a:r>
          </a:p>
          <a:p>
            <a:pPr lvl="0"/>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[11 November 2020]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[Takumi Kobayashi1, Ryuji Kohno1,2,3] [1;Yokohama National University, 2;Centre for Wireless Communications(CWC), University of Oulu]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Address [1; 79-5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Tokiwadai</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Hodogaya-</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ku</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Yokohama, Japan 240-8501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2;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Linnanmaa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P.O. Box 4500, FIN-90570 Oulu, Finland FI-90014]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Voice:[1; +81-45-339-4115, 2:+358-8-553-2849], FAX: [+81-45-338-1157],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Email:[1: kohno@ynu.ac.jp, 2: Ryuji.Kohno@oulu.fi] Re: []</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lvl="0">
              <a:spcBef>
                <a:spcPts val="100"/>
              </a:spcBef>
              <a:spcAft>
                <a:spcPts val="100"/>
              </a:spcAf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[As a dependable PHY technology for wireless body area network(WBAN), schemes </a:t>
            </a:r>
            <a:r>
              <a:rPr lang="en-US" altLang="ja-JP" sz="1600" dirty="0">
                <a:solidFill>
                  <a:srgbClr val="000000"/>
                </a:solidFill>
                <a:ea typeface="ＭＳ Ｐゴシック" charset="-128"/>
              </a:rPr>
              <a:t>of Space-time domain interference mitigation using based on OMF and TDL-Array Antenna are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introduced.]</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[information]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The contributor acknowledges and accepts that this contribution becomes the property of IEEE and may be made publicly available by P802.15.	</a:t>
            </a:r>
          </a:p>
        </p:txBody>
      </p:sp>
      <p:sp>
        <p:nvSpPr>
          <p:cNvPr id="3" name="スライド番号プレースホルダー 2">
            <a:extLst>
              <a:ext uri="{FF2B5EF4-FFF2-40B4-BE49-F238E27FC236}">
                <a16:creationId xmlns:a16="http://schemas.microsoft.com/office/drawing/2014/main" id="{F6E7C1A1-2531-4A3C-A702-2DED85CC1B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a:t>
            </a:fld>
            <a:endParaRPr lang="en-US" altLang="ja-JP" dirty="0"/>
          </a:p>
        </p:txBody>
      </p:sp>
      <p:sp>
        <p:nvSpPr>
          <p:cNvPr id="2" name="フッター プレースホルダー 1">
            <a:extLst>
              <a:ext uri="{FF2B5EF4-FFF2-40B4-BE49-F238E27FC236}">
                <a16:creationId xmlns:a16="http://schemas.microsoft.com/office/drawing/2014/main" id="{971F0A8D-1C8B-4C1A-ADD2-497DFF3E307A}"/>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7" name="Rectangle 4"/>
          <p:cNvSpPr>
            <a:spLocks noGrp="1" noChangeArrowheads="1"/>
          </p:cNvSpPr>
          <p:nvPr>
            <p:ph type="dt" sz="half" idx="2"/>
          </p:nvPr>
        </p:nvSpPr>
        <p:spPr/>
        <p:txBody>
          <a:bodyPr/>
          <a:lstStyle>
            <a:lvl1pPr>
              <a:defRPr sz="1400" b="1">
                <a:ea typeface="ＭＳ Ｐゴシック" charset="-128"/>
              </a:defRPr>
            </a:lvl1pPr>
          </a:lstStyle>
          <a:p>
            <a:pPr lvl="0"/>
            <a:r>
              <a:rPr lang="en-US" altLang="ja-JP" noProof="0"/>
              <a:t>November 2020</a:t>
            </a:r>
            <a:endParaRPr lang="en-US" altLang="ja-JP" noProof="0" dirty="0"/>
          </a:p>
        </p:txBody>
      </p:sp>
    </p:spTree>
    <p:extLst>
      <p:ext uri="{BB962C8B-B14F-4D97-AF65-F5344CB8AC3E}">
        <p14:creationId xmlns:p14="http://schemas.microsoft.com/office/powerpoint/2010/main" val="34083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FB6EA9C-AAFD-45F3-AD4C-6D889B1DE65E}"/>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pic>
        <p:nvPicPr>
          <p:cNvPr id="38920" name="Picture 5">
            <a:extLst>
              <a:ext uri="{FF2B5EF4-FFF2-40B4-BE49-F238E27FC236}">
                <a16:creationId xmlns:a16="http://schemas.microsoft.com/office/drawing/2014/main" id="{88D35257-18A4-4613-B21D-65C15D6912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0" y="3814763"/>
            <a:ext cx="34290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3">
            <a:extLst>
              <a:ext uri="{FF2B5EF4-FFF2-40B4-BE49-F238E27FC236}">
                <a16:creationId xmlns:a16="http://schemas.microsoft.com/office/drawing/2014/main" id="{882BBF97-055A-4B1E-9D0D-6626F152E1BD}"/>
              </a:ext>
            </a:extLst>
          </p:cNvPr>
          <p:cNvSpPr>
            <a:spLocks noChangeArrowheads="1"/>
          </p:cNvSpPr>
          <p:nvPr/>
        </p:nvSpPr>
        <p:spPr bwMode="auto">
          <a:xfrm>
            <a:off x="152400" y="1066800"/>
            <a:ext cx="537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sz="2400" b="0">
                <a:latin typeface="+mj-lt"/>
              </a:rPr>
              <a:t>Orthogonality of MHP</a:t>
            </a:r>
            <a:endParaRPr lang="ja-JP" altLang="en-US" sz="1800" b="0">
              <a:latin typeface="+mj-lt"/>
            </a:endParaRPr>
          </a:p>
        </p:txBody>
      </p:sp>
      <p:sp>
        <p:nvSpPr>
          <p:cNvPr id="38922" name="Rectangle 20">
            <a:extLst>
              <a:ext uri="{FF2B5EF4-FFF2-40B4-BE49-F238E27FC236}">
                <a16:creationId xmlns:a16="http://schemas.microsoft.com/office/drawing/2014/main" id="{94F5A8D7-B50E-47F9-B972-091B42D0441E}"/>
              </a:ext>
            </a:extLst>
          </p:cNvPr>
          <p:cNvSpPr>
            <a:spLocks noChangeArrowheads="1"/>
          </p:cNvSpPr>
          <p:nvPr/>
        </p:nvSpPr>
        <p:spPr bwMode="auto">
          <a:xfrm>
            <a:off x="-304800" y="1719263"/>
            <a:ext cx="54102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1800" b="0">
                <a:solidFill>
                  <a:srgbClr val="FF0000"/>
                </a:solidFill>
                <a:latin typeface="+mj-lt"/>
                <a:cs typeface="Times New Roman" panose="02020603050405020304" pitchFamily="18" charset="0"/>
              </a:rPr>
              <a:t>MHP: Modified Hermite Pulse</a:t>
            </a:r>
            <a:endParaRPr lang="ja-JP" altLang="en-US" sz="1800" b="0">
              <a:solidFill>
                <a:srgbClr val="FF0000"/>
              </a:solidFill>
              <a:latin typeface="+mj-lt"/>
              <a:cs typeface="Times New Roman" panose="02020603050405020304" pitchFamily="18" charset="0"/>
            </a:endParaRPr>
          </a:p>
          <a:p>
            <a:pPr lvl="1" eaLnBrk="1" hangingPunct="1"/>
            <a:r>
              <a:rPr lang="en-US" altLang="ja-JP" sz="1800" b="0">
                <a:latin typeface="+mj-lt"/>
                <a:cs typeface="Times New Roman" panose="02020603050405020304" pitchFamily="18" charset="0"/>
              </a:rPr>
              <a:t>Each user uses </a:t>
            </a:r>
            <a:r>
              <a:rPr lang="en-US" altLang="ja-JP" sz="1800" b="0">
                <a:solidFill>
                  <a:srgbClr val="FF0000"/>
                </a:solidFill>
                <a:latin typeface="+mj-lt"/>
                <a:cs typeface="Times New Roman" panose="02020603050405020304" pitchFamily="18" charset="0"/>
              </a:rPr>
              <a:t>unique order MHP </a:t>
            </a:r>
            <a:r>
              <a:rPr lang="en-US" altLang="ja-JP" sz="1800" b="0">
                <a:latin typeface="+mj-lt"/>
                <a:cs typeface="Times New Roman" panose="02020603050405020304" pitchFamily="18" charset="0"/>
              </a:rPr>
              <a:t>as its transmission signal.</a:t>
            </a:r>
          </a:p>
          <a:p>
            <a:pPr lvl="1" eaLnBrk="1" hangingPunct="1"/>
            <a:r>
              <a:rPr lang="en-US" altLang="ja-JP" sz="1800" b="0">
                <a:latin typeface="+mj-lt"/>
                <a:cs typeface="Times New Roman" panose="02020603050405020304" pitchFamily="18" charset="0"/>
              </a:rPr>
              <a:t> </a:t>
            </a:r>
            <a:r>
              <a:rPr lang="en-US" altLang="ja-JP" sz="1800" b="0" i="1">
                <a:latin typeface="+mj-lt"/>
                <a:cs typeface="Times New Roman" panose="02020603050405020304" pitchFamily="18" charset="0"/>
              </a:rPr>
              <a:t>n-</a:t>
            </a:r>
            <a:r>
              <a:rPr lang="en-US" altLang="ja-JP" sz="1800" b="0">
                <a:latin typeface="+mj-lt"/>
                <a:cs typeface="Times New Roman" panose="02020603050405020304" pitchFamily="18" charset="0"/>
              </a:rPr>
              <a:t>th order MHP is generated by </a:t>
            </a:r>
            <a:r>
              <a:rPr lang="en-US" altLang="ja-JP" sz="1800" b="0" i="1">
                <a:solidFill>
                  <a:srgbClr val="0000FF"/>
                </a:solidFill>
                <a:latin typeface="+mj-lt"/>
                <a:cs typeface="Times New Roman" panose="02020603050405020304" pitchFamily="18" charset="0"/>
              </a:rPr>
              <a:t>n</a:t>
            </a:r>
            <a:r>
              <a:rPr lang="en-US" altLang="ja-JP" sz="1800" b="0">
                <a:solidFill>
                  <a:srgbClr val="0000FF"/>
                </a:solidFill>
                <a:latin typeface="+mj-lt"/>
                <a:cs typeface="Times New Roman" panose="02020603050405020304" pitchFamily="18" charset="0"/>
              </a:rPr>
              <a:t>-th order modified Hermite polynomial</a:t>
            </a:r>
            <a:r>
              <a:rPr lang="en-US" altLang="ja-JP" sz="1800" b="0">
                <a:latin typeface="+mj-lt"/>
                <a:cs typeface="Times New Roman" panose="02020603050405020304" pitchFamily="18" charset="0"/>
              </a:rPr>
              <a:t>.</a:t>
            </a:r>
            <a:endParaRPr lang="ja-JP" altLang="en-US" sz="1800" b="0">
              <a:solidFill>
                <a:srgbClr val="FF0000"/>
              </a:solidFill>
              <a:latin typeface="+mj-lt"/>
              <a:cs typeface="Times New Roman" panose="02020603050405020304" pitchFamily="18" charset="0"/>
            </a:endParaRPr>
          </a:p>
          <a:p>
            <a:pPr lvl="1" eaLnBrk="1" hangingPunct="1"/>
            <a:r>
              <a:rPr lang="en-US" altLang="ja-JP" sz="2000" b="0">
                <a:latin typeface="+mj-lt"/>
                <a:cs typeface="Times New Roman" panose="02020603050405020304" pitchFamily="18" charset="0"/>
              </a:rPr>
              <a:t>In sync.</a:t>
            </a:r>
            <a:r>
              <a:rPr lang="ja-JP" altLang="en-US" sz="2000" b="0">
                <a:latin typeface="+mj-lt"/>
                <a:cs typeface="Times New Roman" panose="02020603050405020304" pitchFamily="18" charset="0"/>
              </a:rPr>
              <a:t>（</a:t>
            </a:r>
            <a:r>
              <a:rPr lang="en-US" altLang="ja-JP" sz="2000" b="0" i="1">
                <a:latin typeface="+mj-lt"/>
                <a:cs typeface="Times New Roman" panose="02020603050405020304" pitchFamily="18" charset="0"/>
              </a:rPr>
              <a:t>t</a:t>
            </a:r>
            <a:r>
              <a:rPr lang="en-US" altLang="ja-JP" sz="2000" b="0">
                <a:latin typeface="+mj-lt"/>
                <a:cs typeface="Times New Roman" panose="02020603050405020304" pitchFamily="18" charset="0"/>
              </a:rPr>
              <a:t>=0</a:t>
            </a:r>
            <a:r>
              <a:rPr lang="ja-JP" altLang="en-US" sz="2000" b="0">
                <a:latin typeface="+mj-lt"/>
                <a:cs typeface="Times New Roman" panose="02020603050405020304" pitchFamily="18" charset="0"/>
              </a:rPr>
              <a:t>） </a:t>
            </a:r>
            <a:r>
              <a:rPr lang="en-US" altLang="ja-JP" sz="2000" b="0">
                <a:latin typeface="+mj-lt"/>
                <a:cs typeface="Times New Roman" panose="02020603050405020304" pitchFamily="18" charset="0"/>
              </a:rPr>
              <a:t>and no distortion condition, MHPs are </a:t>
            </a:r>
            <a:r>
              <a:rPr lang="en-US" altLang="ja-JP" sz="2000" b="0">
                <a:solidFill>
                  <a:srgbClr val="FF0000"/>
                </a:solidFill>
                <a:latin typeface="+mj-lt"/>
                <a:cs typeface="Times New Roman" panose="02020603050405020304" pitchFamily="18" charset="0"/>
              </a:rPr>
              <a:t>orthogonal</a:t>
            </a:r>
            <a:r>
              <a:rPr lang="en-US" altLang="ja-JP" sz="2000" b="0">
                <a:latin typeface="+mj-lt"/>
                <a:cs typeface="Times New Roman" panose="02020603050405020304" pitchFamily="18" charset="0"/>
              </a:rPr>
              <a:t>.</a:t>
            </a:r>
            <a:br>
              <a:rPr lang="en-US" altLang="ja-JP" sz="2000" b="0">
                <a:latin typeface="+mj-lt"/>
                <a:cs typeface="Times New Roman" panose="02020603050405020304" pitchFamily="18" charset="0"/>
              </a:rPr>
            </a:br>
            <a:r>
              <a:rPr lang="en-US" altLang="ja-JP" sz="2000" b="0">
                <a:latin typeface="+mj-lt"/>
                <a:cs typeface="Times New Roman" panose="02020603050405020304" pitchFamily="18" charset="0"/>
              </a:rPr>
              <a:t>(cross correlation = 0)</a:t>
            </a:r>
          </a:p>
          <a:p>
            <a:pPr lvl="1" eaLnBrk="1" hangingPunct="1"/>
            <a:r>
              <a:rPr lang="en-US" altLang="ja-JP" sz="2000" b="0">
                <a:latin typeface="+mj-lt"/>
                <a:cs typeface="Times New Roman" panose="02020603050405020304" pitchFamily="18" charset="0"/>
              </a:rPr>
              <a:t>Channel propagation makes it distortion.</a:t>
            </a:r>
            <a:br>
              <a:rPr lang="en-US" altLang="ja-JP" sz="2000" b="0">
                <a:latin typeface="+mj-lt"/>
                <a:cs typeface="Times New Roman" panose="02020603050405020304" pitchFamily="18" charset="0"/>
              </a:rPr>
            </a:br>
            <a:r>
              <a:rPr lang="ja-JP" altLang="en-US" sz="2000" b="0">
                <a:latin typeface="+mj-lt"/>
                <a:cs typeface="Times New Roman" panose="02020603050405020304" pitchFamily="18" charset="0"/>
              </a:rPr>
              <a:t>⇒</a:t>
            </a:r>
            <a:r>
              <a:rPr lang="en-US" altLang="ja-JP" sz="2000" b="0">
                <a:latin typeface="+mj-lt"/>
                <a:cs typeface="Times New Roman" panose="02020603050405020304" pitchFamily="18" charset="0"/>
              </a:rPr>
              <a:t>NOT orthogonal.</a:t>
            </a:r>
          </a:p>
        </p:txBody>
      </p:sp>
      <p:pic>
        <p:nvPicPr>
          <p:cNvPr id="38923" name="Picture 25">
            <a:extLst>
              <a:ext uri="{FF2B5EF4-FFF2-40B4-BE49-F238E27FC236}">
                <a16:creationId xmlns:a16="http://schemas.microsoft.com/office/drawing/2014/main" id="{20F6713B-1FD8-41C1-A797-F9B1957CE6A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1219200"/>
            <a:ext cx="34671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Oval 7">
            <a:extLst>
              <a:ext uri="{FF2B5EF4-FFF2-40B4-BE49-F238E27FC236}">
                <a16:creationId xmlns:a16="http://schemas.microsoft.com/office/drawing/2014/main" id="{16D7C10E-9F75-4023-ACDE-58D141386F6E}"/>
              </a:ext>
            </a:extLst>
          </p:cNvPr>
          <p:cNvSpPr>
            <a:spLocks noChangeArrowheads="1"/>
          </p:cNvSpPr>
          <p:nvPr/>
        </p:nvSpPr>
        <p:spPr bwMode="auto">
          <a:xfrm>
            <a:off x="7143750" y="4886325"/>
            <a:ext cx="457200" cy="4572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latin typeface="+mj-lt"/>
            </a:endParaRPr>
          </a:p>
        </p:txBody>
      </p:sp>
      <p:sp>
        <p:nvSpPr>
          <p:cNvPr id="38925" name="AutoShape 11">
            <a:extLst>
              <a:ext uri="{FF2B5EF4-FFF2-40B4-BE49-F238E27FC236}">
                <a16:creationId xmlns:a16="http://schemas.microsoft.com/office/drawing/2014/main" id="{88003CB8-34FD-4890-99ED-B7ACA3313373}"/>
              </a:ext>
            </a:extLst>
          </p:cNvPr>
          <p:cNvSpPr>
            <a:spLocks noChangeArrowheads="1"/>
          </p:cNvSpPr>
          <p:nvPr/>
        </p:nvSpPr>
        <p:spPr bwMode="auto">
          <a:xfrm>
            <a:off x="1676400" y="5343525"/>
            <a:ext cx="2362200" cy="390525"/>
          </a:xfrm>
          <a:prstGeom prst="flowChartMerge">
            <a:avLst/>
          </a:prstGeom>
          <a:solidFill>
            <a:schemeClr val="bg1">
              <a:lumMod val="85000"/>
            </a:schemeClr>
          </a:solidFill>
          <a:ln w="9525">
            <a:solidFill>
              <a:schemeClr val="tx1"/>
            </a:solidFill>
            <a:miter lim="800000"/>
            <a:headEnd/>
            <a:tailEnd/>
          </a:ln>
          <a:effec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38926" name="Rectangle 12">
            <a:extLst>
              <a:ext uri="{FF2B5EF4-FFF2-40B4-BE49-F238E27FC236}">
                <a16:creationId xmlns:a16="http://schemas.microsoft.com/office/drawing/2014/main" id="{DD251629-C8D4-4B61-9505-B174F08305A6}"/>
              </a:ext>
            </a:extLst>
          </p:cNvPr>
          <p:cNvSpPr>
            <a:spLocks noChangeArrowheads="1"/>
          </p:cNvSpPr>
          <p:nvPr/>
        </p:nvSpPr>
        <p:spPr bwMode="auto">
          <a:xfrm>
            <a:off x="914400" y="5805264"/>
            <a:ext cx="3886200" cy="609600"/>
          </a:xfrm>
          <a:prstGeom prst="rect">
            <a:avLst/>
          </a:prstGeom>
          <a:solidFill>
            <a:schemeClr val="bg1">
              <a:lumMod val="65000"/>
            </a:schemeClr>
          </a:solidFill>
          <a:ln w="38100">
            <a:solidFill>
              <a:schemeClr val="tx1">
                <a:lumMod val="50000"/>
                <a:lumOff val="50000"/>
              </a:schemeClr>
            </a:solidFill>
            <a:miter lim="800000"/>
            <a:headEnd/>
            <a:tailEnd/>
          </a:ln>
          <a:effec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800">
                <a:solidFill>
                  <a:schemeClr val="bg1"/>
                </a:solidFill>
                <a:latin typeface="+mj-lt"/>
              </a:rPr>
              <a:t>Interference canceller</a:t>
            </a:r>
            <a:endParaRPr lang="ja-JP" altLang="en-US" sz="2800">
              <a:solidFill>
                <a:schemeClr val="bg1"/>
              </a:solidFill>
              <a:latin typeface="+mj-lt"/>
            </a:endParaRPr>
          </a:p>
        </p:txBody>
      </p:sp>
      <p:sp>
        <p:nvSpPr>
          <p:cNvPr id="4" name="フッター プレースホルダー 3">
            <a:extLst>
              <a:ext uri="{FF2B5EF4-FFF2-40B4-BE49-F238E27FC236}">
                <a16:creationId xmlns:a16="http://schemas.microsoft.com/office/drawing/2014/main" id="{C0F0ED38-CB5A-4FDA-81EF-B1AA99D623D7}"/>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88E71327-E178-4E56-933C-3F6DDFAD5FEF}"/>
              </a:ext>
            </a:extLst>
          </p:cNvPr>
          <p:cNvSpPr>
            <a:spLocks noGrp="1"/>
          </p:cNvSpPr>
          <p:nvPr>
            <p:ph type="sldNum" sz="quarter" idx="12"/>
          </p:nvPr>
        </p:nvSpPr>
        <p:spPr>
          <a:xfrm>
            <a:off x="4393695" y="6475413"/>
            <a:ext cx="432811" cy="184666"/>
          </a:xfrm>
        </p:spPr>
        <p:txBody>
          <a:bodyPr/>
          <a:lstStyle/>
          <a:p>
            <a:r>
              <a:rPr lang="en-US" altLang="ja-JP">
                <a:latin typeface="+mj-lt"/>
              </a:rPr>
              <a:t>Slide </a:t>
            </a:r>
            <a:fld id="{266A080E-4E30-4968-B029-7CF782D6220C}" type="slidenum">
              <a:rPr lang="en-US" altLang="ja-JP" smtClean="0">
                <a:latin typeface="+mj-lt"/>
              </a:rPr>
              <a:pPr/>
              <a:t>10</a:t>
            </a:fld>
            <a:endParaRPr lang="en-US" altLang="ja-JP"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13C177C-CFC0-4286-B4B5-BB90D17485AD}"/>
              </a:ext>
            </a:extLst>
          </p:cNvPr>
          <p:cNvSpPr>
            <a:spLocks noGrp="1"/>
          </p:cNvSpPr>
          <p:nvPr>
            <p:ph type="dt" sz="half" idx="2"/>
          </p:nvPr>
        </p:nvSpPr>
        <p:spPr/>
        <p:txBody>
          <a:bodyPr/>
          <a:lstStyle/>
          <a:p>
            <a:r>
              <a:rPr lang="en-US" altLang="ja-JP"/>
              <a:t>November 2020</a:t>
            </a:r>
            <a:endParaRPr lang="en-US" altLang="ja-JP" dirty="0"/>
          </a:p>
        </p:txBody>
      </p:sp>
      <p:pic>
        <p:nvPicPr>
          <p:cNvPr id="34820" name="Picture 12">
            <a:extLst>
              <a:ext uri="{FF2B5EF4-FFF2-40B4-BE49-F238E27FC236}">
                <a16:creationId xmlns:a16="http://schemas.microsoft.com/office/drawing/2014/main" id="{34CB1F07-FADC-43EA-84F5-3FCB77D302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241550"/>
            <a:ext cx="457200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3">
            <a:extLst>
              <a:ext uri="{FF2B5EF4-FFF2-40B4-BE49-F238E27FC236}">
                <a16:creationId xmlns:a16="http://schemas.microsoft.com/office/drawing/2014/main" id="{FA660DEC-DDB6-4154-BB7A-626930E72AF6}"/>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sz="2400" b="0"/>
              <a:t>TDL-AA</a:t>
            </a:r>
            <a:r>
              <a:rPr lang="ja-JP" altLang="en-US" sz="2400" b="0"/>
              <a:t>；</a:t>
            </a:r>
            <a:r>
              <a:rPr lang="en-US" altLang="ja-JP" sz="2400" b="0"/>
              <a:t>Tapped delay line array antenna</a:t>
            </a:r>
            <a:endParaRPr lang="en-US" altLang="ja-JP" b="0"/>
          </a:p>
        </p:txBody>
      </p:sp>
      <p:sp>
        <p:nvSpPr>
          <p:cNvPr id="34824" name="Rectangle 51">
            <a:extLst>
              <a:ext uri="{FF2B5EF4-FFF2-40B4-BE49-F238E27FC236}">
                <a16:creationId xmlns:a16="http://schemas.microsoft.com/office/drawing/2014/main" id="{CFC4506F-7B1E-4F19-99A1-3331484395AB}"/>
              </a:ext>
            </a:extLst>
          </p:cNvPr>
          <p:cNvSpPr>
            <a:spLocks noChangeArrowheads="1"/>
          </p:cNvSpPr>
          <p:nvPr/>
        </p:nvSpPr>
        <p:spPr bwMode="auto">
          <a:xfrm>
            <a:off x="-381000" y="1447800"/>
            <a:ext cx="495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Array antenna by using multiple antenna elements and tapped delay line.</a:t>
            </a:r>
            <a:endParaRPr lang="ja-JP" altLang="en-US"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Each antenna branch has coefficients “w”.</a:t>
            </a:r>
            <a:endParaRPr lang="ja-JP" altLang="en-US" sz="1800" b="0" dirty="0">
              <a:latin typeface="Times New Roman" panose="02020603050405020304" pitchFamily="18" charset="0"/>
            </a:endParaRPr>
          </a:p>
          <a:p>
            <a:pPr lvl="1" eaLnBrk="1" hangingPunct="1"/>
            <a:r>
              <a:rPr lang="en-US" altLang="ja-JP" sz="1800" b="0" dirty="0">
                <a:latin typeface="Times New Roman" panose="02020603050405020304" pitchFamily="18" charset="0"/>
              </a:rPr>
              <a:t>Transfer function of this antenna has parameters of signal incoming </a:t>
            </a:r>
            <a:r>
              <a:rPr lang="en-US" altLang="ja-JP" sz="1800" b="0" dirty="0" err="1">
                <a:solidFill>
                  <a:srgbClr val="FF0000"/>
                </a:solidFill>
                <a:latin typeface="Times New Roman" panose="02020603050405020304" pitchFamily="18" charset="0"/>
              </a:rPr>
              <a:t>angle;</a:t>
            </a:r>
            <a:r>
              <a:rPr lang="en-US" altLang="ja-JP" sz="1800" b="0" i="1" dirty="0" err="1">
                <a:solidFill>
                  <a:srgbClr val="FF0000"/>
                </a:solidFill>
                <a:latin typeface="Times New Roman" panose="02020603050405020304" pitchFamily="18" charset="0"/>
              </a:rPr>
              <a:t>θ</a:t>
            </a:r>
            <a:r>
              <a:rPr lang="en-US" altLang="ja-JP" sz="1800" b="0" i="1" dirty="0">
                <a:solidFill>
                  <a:srgbClr val="FF0000"/>
                </a:solidFill>
                <a:latin typeface="Times New Roman" panose="02020603050405020304" pitchFamily="18" charset="0"/>
              </a:rPr>
              <a:t> </a:t>
            </a:r>
            <a:r>
              <a:rPr lang="en-US" altLang="ja-JP" sz="1800" b="0" dirty="0">
                <a:solidFill>
                  <a:srgbClr val="FF0000"/>
                </a:solidFill>
                <a:latin typeface="Times New Roman" panose="02020603050405020304" pitchFamily="18" charset="0"/>
              </a:rPr>
              <a:t>and frequency; </a:t>
            </a:r>
            <a:r>
              <a:rPr lang="en-US" altLang="ja-JP" sz="1800" b="0" i="1" dirty="0">
                <a:solidFill>
                  <a:srgbClr val="FF0000"/>
                </a:solidFill>
                <a:latin typeface="Times New Roman" panose="02020603050405020304" pitchFamily="18" charset="0"/>
              </a:rPr>
              <a:t>ω</a:t>
            </a:r>
            <a:r>
              <a:rPr lang="en-US" altLang="ja-JP" sz="1800" b="0" dirty="0">
                <a:solidFill>
                  <a:srgbClr val="FF0000"/>
                </a:solidFill>
                <a:latin typeface="Times New Roman" panose="02020603050405020304" pitchFamily="18" charset="0"/>
              </a:rPr>
              <a:t>.</a:t>
            </a:r>
            <a:endParaRPr lang="ja-JP" altLang="en-US" sz="1800" b="0" dirty="0">
              <a:latin typeface="Times New Roman" panose="02020603050405020304" pitchFamily="18" charset="0"/>
            </a:endParaRPr>
          </a:p>
          <a:p>
            <a:pPr lvl="1" eaLnBrk="1" hangingPunct="1">
              <a:buFontTx/>
              <a:buNone/>
            </a:pPr>
            <a:r>
              <a:rPr lang="ja-JP" altLang="en-US" sz="1800" b="0" dirty="0">
                <a:latin typeface="Times New Roman" panose="02020603050405020304" pitchFamily="18" charset="0"/>
              </a:rPr>
              <a:t>	⇒</a:t>
            </a:r>
            <a:r>
              <a:rPr lang="en-US" altLang="ja-JP" sz="1800" b="0" dirty="0">
                <a:solidFill>
                  <a:srgbClr val="FF0000"/>
                </a:solidFill>
                <a:latin typeface="Times New Roman" panose="02020603050405020304" pitchFamily="18" charset="0"/>
              </a:rPr>
              <a:t>has characteristics of both of spatial and time domain.</a:t>
            </a:r>
            <a:endParaRPr lang="en-US" altLang="ja-JP" sz="1800" b="0" dirty="0">
              <a:latin typeface="Times New Roman" panose="02020603050405020304" pitchFamily="18" charset="0"/>
            </a:endParaRPr>
          </a:p>
        </p:txBody>
      </p:sp>
      <p:sp>
        <p:nvSpPr>
          <p:cNvPr id="34825" name="Rectangle 54">
            <a:extLst>
              <a:ext uri="{FF2B5EF4-FFF2-40B4-BE49-F238E27FC236}">
                <a16:creationId xmlns:a16="http://schemas.microsoft.com/office/drawing/2014/main" id="{A9E8BD3A-CB74-402E-A59D-1E409BE50D13}"/>
              </a:ext>
            </a:extLst>
          </p:cNvPr>
          <p:cNvSpPr>
            <a:spLocks noChangeArrowheads="1"/>
          </p:cNvSpPr>
          <p:nvPr/>
        </p:nvSpPr>
        <p:spPr bwMode="auto">
          <a:xfrm>
            <a:off x="4419600" y="17526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TDL-AA</a:t>
            </a:r>
          </a:p>
        </p:txBody>
      </p:sp>
      <p:sp>
        <p:nvSpPr>
          <p:cNvPr id="34826" name="Rectangle 55">
            <a:extLst>
              <a:ext uri="{FF2B5EF4-FFF2-40B4-BE49-F238E27FC236}">
                <a16:creationId xmlns:a16="http://schemas.microsoft.com/office/drawing/2014/main" id="{88473CF4-5C1A-426C-BF9A-876F64B41E69}"/>
              </a:ext>
            </a:extLst>
          </p:cNvPr>
          <p:cNvSpPr>
            <a:spLocks noChangeArrowheads="1"/>
          </p:cNvSpPr>
          <p:nvPr/>
        </p:nvSpPr>
        <p:spPr bwMode="auto">
          <a:xfrm>
            <a:off x="4419600" y="1828800"/>
            <a:ext cx="4572000" cy="383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4827" name="Rectangle 13">
            <a:extLst>
              <a:ext uri="{FF2B5EF4-FFF2-40B4-BE49-F238E27FC236}">
                <a16:creationId xmlns:a16="http://schemas.microsoft.com/office/drawing/2014/main" id="{1517C633-A11F-4AC0-8E76-9D3D65773190}"/>
              </a:ext>
            </a:extLst>
          </p:cNvPr>
          <p:cNvSpPr>
            <a:spLocks noChangeArrowheads="1"/>
          </p:cNvSpPr>
          <p:nvPr/>
        </p:nvSpPr>
        <p:spPr bwMode="auto">
          <a:xfrm>
            <a:off x="71438" y="6029325"/>
            <a:ext cx="867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1800" b="0" i="1">
                <a:solidFill>
                  <a:srgbClr val="FF0000"/>
                </a:solidFill>
              </a:rPr>
              <a:t>TDL-AA can work as interference canceller on both of time and space domains</a:t>
            </a:r>
            <a:endParaRPr lang="ja-JP" altLang="en-US" sz="1800" b="0" i="1">
              <a:solidFill>
                <a:srgbClr val="FF0000"/>
              </a:solidFill>
            </a:endParaRPr>
          </a:p>
        </p:txBody>
      </p:sp>
      <p:sp>
        <p:nvSpPr>
          <p:cNvPr id="34828" name="Rectangle 11">
            <a:extLst>
              <a:ext uri="{FF2B5EF4-FFF2-40B4-BE49-F238E27FC236}">
                <a16:creationId xmlns:a16="http://schemas.microsoft.com/office/drawing/2014/main" id="{2C09F688-BC0C-4F19-A893-F948810E8A33}"/>
              </a:ext>
            </a:extLst>
          </p:cNvPr>
          <p:cNvSpPr>
            <a:spLocks noChangeArrowheads="1"/>
          </p:cNvSpPr>
          <p:nvPr/>
        </p:nvSpPr>
        <p:spPr bwMode="auto">
          <a:xfrm>
            <a:off x="5137150" y="1325563"/>
            <a:ext cx="368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buFontTx/>
              <a:buNone/>
            </a:pPr>
            <a:r>
              <a:rPr lang="ja-JP" altLang="en-US" sz="1800" b="0"/>
              <a:t>（</a:t>
            </a:r>
            <a:r>
              <a:rPr lang="en-US" altLang="ja-JP" sz="1800" b="0"/>
              <a:t>Tapped delay line array antenna</a:t>
            </a:r>
            <a:r>
              <a:rPr lang="ja-JP" altLang="en-US" sz="1800" b="0"/>
              <a:t>）</a:t>
            </a:r>
          </a:p>
        </p:txBody>
      </p:sp>
      <p:pic>
        <p:nvPicPr>
          <p:cNvPr id="34829" name="Picture 13">
            <a:extLst>
              <a:ext uri="{FF2B5EF4-FFF2-40B4-BE49-F238E27FC236}">
                <a16:creationId xmlns:a16="http://schemas.microsoft.com/office/drawing/2014/main" id="{72FA172A-56C3-417D-B492-6AD3D9B4F4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5419725"/>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a:extLst>
              <a:ext uri="{FF2B5EF4-FFF2-40B4-BE49-F238E27FC236}">
                <a16:creationId xmlns:a16="http://schemas.microsoft.com/office/drawing/2014/main" id="{63ACA1D8-8775-41D5-B7E3-580D5976B1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7475" y="4567238"/>
            <a:ext cx="41497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1" name="Picture 15">
            <a:extLst>
              <a:ext uri="{FF2B5EF4-FFF2-40B4-BE49-F238E27FC236}">
                <a16:creationId xmlns:a16="http://schemas.microsoft.com/office/drawing/2014/main" id="{82EF3DC4-303C-4263-91C1-BBD77D7672A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9063" y="4092575"/>
            <a:ext cx="1219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E013A121-EC8A-45CF-B40D-DF16525F3A30}"/>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3AF50D8D-E88E-497E-BBE2-8A681A03F93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11</a:t>
            </a:fld>
            <a:endParaRPr lang="en-US" altLang="ja-JP"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BF5BA8-06B7-4747-BA69-8EF30FD6E16D}"/>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43012" name="Oval 2">
            <a:extLst>
              <a:ext uri="{FF2B5EF4-FFF2-40B4-BE49-F238E27FC236}">
                <a16:creationId xmlns:a16="http://schemas.microsoft.com/office/drawing/2014/main" id="{D0CDCCA5-C94A-4C19-875F-E18CA9B86358}"/>
              </a:ext>
            </a:extLst>
          </p:cNvPr>
          <p:cNvSpPr>
            <a:spLocks noChangeArrowheads="1"/>
          </p:cNvSpPr>
          <p:nvPr/>
        </p:nvSpPr>
        <p:spPr bwMode="auto">
          <a:xfrm>
            <a:off x="762000" y="3816350"/>
            <a:ext cx="3505200" cy="2438400"/>
          </a:xfrm>
          <a:prstGeom prst="ellipse">
            <a:avLst/>
          </a:prstGeom>
          <a:solidFill>
            <a:schemeClr val="bg1">
              <a:lumMod val="65000"/>
              <a:alpha val="41960"/>
            </a:schemeClr>
          </a:solidFill>
          <a:ln w="9525">
            <a:solidFill>
              <a:schemeClr val="tx1"/>
            </a:solidFill>
            <a:round/>
            <a:headEnd/>
            <a:tailEnd/>
          </a:ln>
          <a:effec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15" name="Rectangle 3">
            <a:extLst>
              <a:ext uri="{FF2B5EF4-FFF2-40B4-BE49-F238E27FC236}">
                <a16:creationId xmlns:a16="http://schemas.microsoft.com/office/drawing/2014/main" id="{E5A60001-2799-402A-8E83-E7695B959A3B}"/>
              </a:ext>
            </a:extLst>
          </p:cNvPr>
          <p:cNvSpPr>
            <a:spLocks noChangeArrowheads="1"/>
          </p:cNvSpPr>
          <p:nvPr/>
        </p:nvSpPr>
        <p:spPr bwMode="auto">
          <a:xfrm>
            <a:off x="152400" y="9525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a:latin typeface="+mj-lt"/>
              </a:rPr>
              <a:t>overview</a:t>
            </a:r>
            <a:endParaRPr lang="ja-JP" altLang="en-US" sz="2000" b="0">
              <a:latin typeface="+mj-lt"/>
            </a:endParaRPr>
          </a:p>
        </p:txBody>
      </p:sp>
      <p:sp>
        <p:nvSpPr>
          <p:cNvPr id="43016" name="Oval 7">
            <a:extLst>
              <a:ext uri="{FF2B5EF4-FFF2-40B4-BE49-F238E27FC236}">
                <a16:creationId xmlns:a16="http://schemas.microsoft.com/office/drawing/2014/main" id="{C6DC987D-71C4-4760-90BB-C276D70F12B6}"/>
              </a:ext>
            </a:extLst>
          </p:cNvPr>
          <p:cNvSpPr>
            <a:spLocks noChangeArrowheads="1"/>
          </p:cNvSpPr>
          <p:nvPr/>
        </p:nvSpPr>
        <p:spPr bwMode="auto">
          <a:xfrm>
            <a:off x="2514600" y="838200"/>
            <a:ext cx="3505200" cy="2438400"/>
          </a:xfrm>
          <a:prstGeom prst="ellipse">
            <a:avLst/>
          </a:prstGeom>
          <a:solidFill>
            <a:schemeClr val="bg1"/>
          </a:solidFill>
          <a:ln w="9525">
            <a:solidFill>
              <a:schemeClr val="tx1"/>
            </a:solidFill>
            <a:round/>
            <a:headEnd/>
            <a:tailEnd/>
          </a:ln>
          <a:effec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17" name="Oval 8">
            <a:extLst>
              <a:ext uri="{FF2B5EF4-FFF2-40B4-BE49-F238E27FC236}">
                <a16:creationId xmlns:a16="http://schemas.microsoft.com/office/drawing/2014/main" id="{0A7FBBC2-85D0-4370-9600-B2D52700FAD8}"/>
              </a:ext>
            </a:extLst>
          </p:cNvPr>
          <p:cNvSpPr>
            <a:spLocks noChangeArrowheads="1"/>
          </p:cNvSpPr>
          <p:nvPr/>
        </p:nvSpPr>
        <p:spPr bwMode="auto">
          <a:xfrm>
            <a:off x="4724400" y="3816350"/>
            <a:ext cx="3505200" cy="2438400"/>
          </a:xfrm>
          <a:prstGeom prst="ellipse">
            <a:avLst/>
          </a:prstGeom>
          <a:solidFill>
            <a:schemeClr val="bg1">
              <a:lumMod val="65000"/>
            </a:schemeClr>
          </a:solidFill>
          <a:ln w="9525">
            <a:solidFill>
              <a:schemeClr val="tx1"/>
            </a:solidFill>
            <a:round/>
            <a:headEnd/>
            <a:tailEnd/>
          </a:ln>
          <a:effec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21" name="Oval 15">
            <a:extLst>
              <a:ext uri="{FF2B5EF4-FFF2-40B4-BE49-F238E27FC236}">
                <a16:creationId xmlns:a16="http://schemas.microsoft.com/office/drawing/2014/main" id="{40050AC1-F24F-437E-B53B-19E5242BE9F0}"/>
              </a:ext>
            </a:extLst>
          </p:cNvPr>
          <p:cNvSpPr>
            <a:spLocks noChangeArrowheads="1"/>
          </p:cNvSpPr>
          <p:nvPr/>
        </p:nvSpPr>
        <p:spPr bwMode="auto">
          <a:xfrm>
            <a:off x="2697163" y="2108200"/>
            <a:ext cx="3444875" cy="2651125"/>
          </a:xfrm>
          <a:prstGeom prst="ellipse">
            <a:avLst/>
          </a:prstGeom>
          <a:solidFill>
            <a:schemeClr val="bg1">
              <a:lumMod val="95000"/>
            </a:schemeClr>
          </a:solidFill>
          <a:ln w="9525">
            <a:solidFill>
              <a:schemeClr val="tx1"/>
            </a:solidFill>
            <a:round/>
            <a:headEnd/>
            <a:tailEnd/>
          </a:ln>
          <a:effec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22" name="Rectangle 16">
            <a:extLst>
              <a:ext uri="{FF2B5EF4-FFF2-40B4-BE49-F238E27FC236}">
                <a16:creationId xmlns:a16="http://schemas.microsoft.com/office/drawing/2014/main" id="{F6FFF767-8E3E-4B7E-A4AE-3EC928BBAB45}"/>
              </a:ext>
            </a:extLst>
          </p:cNvPr>
          <p:cNvSpPr>
            <a:spLocks noChangeArrowheads="1"/>
          </p:cNvSpPr>
          <p:nvPr/>
        </p:nvSpPr>
        <p:spPr bwMode="auto">
          <a:xfrm>
            <a:off x="3313537" y="2190132"/>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800" i="1" dirty="0">
                <a:latin typeface="+mj-lt"/>
              </a:rPr>
              <a:t>Proposal 2</a:t>
            </a:r>
          </a:p>
          <a:p>
            <a:pPr algn="ctr" eaLnBrk="1" hangingPunct="1">
              <a:spcBef>
                <a:spcPct val="0"/>
              </a:spcBef>
              <a:buFontTx/>
              <a:buNone/>
            </a:pPr>
            <a:r>
              <a:rPr lang="en-US" altLang="ja-JP" sz="1800" i="1" dirty="0">
                <a:latin typeface="+mj-lt"/>
              </a:rPr>
              <a:t>Chapter 4</a:t>
            </a:r>
          </a:p>
        </p:txBody>
      </p:sp>
      <p:sp>
        <p:nvSpPr>
          <p:cNvPr id="43023" name="Rectangle 17">
            <a:extLst>
              <a:ext uri="{FF2B5EF4-FFF2-40B4-BE49-F238E27FC236}">
                <a16:creationId xmlns:a16="http://schemas.microsoft.com/office/drawing/2014/main" id="{575F7531-C95F-4F4D-AA1F-58BFCFB7DD18}"/>
              </a:ext>
            </a:extLst>
          </p:cNvPr>
          <p:cNvSpPr>
            <a:spLocks noChangeArrowheads="1"/>
          </p:cNvSpPr>
          <p:nvPr/>
        </p:nvSpPr>
        <p:spPr bwMode="auto">
          <a:xfrm>
            <a:off x="3002953" y="2836862"/>
            <a:ext cx="30130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Space-Temporal interference mitigation using TDL AA based on OMF using pulse orthogonality</a:t>
            </a:r>
            <a:endParaRPr lang="ja-JP" altLang="en-US" sz="2000" b="0" dirty="0">
              <a:latin typeface="+mj-lt"/>
            </a:endParaRPr>
          </a:p>
        </p:txBody>
      </p:sp>
      <p:sp>
        <p:nvSpPr>
          <p:cNvPr id="43026" name="Rectangle 8">
            <a:extLst>
              <a:ext uri="{FF2B5EF4-FFF2-40B4-BE49-F238E27FC236}">
                <a16:creationId xmlns:a16="http://schemas.microsoft.com/office/drawing/2014/main" id="{4C2BF1DF-A6E5-4779-B026-7DB8F72C8467}"/>
              </a:ext>
            </a:extLst>
          </p:cNvPr>
          <p:cNvSpPr>
            <a:spLocks noChangeArrowheads="1"/>
          </p:cNvSpPr>
          <p:nvPr/>
        </p:nvSpPr>
        <p:spPr bwMode="auto">
          <a:xfrm>
            <a:off x="2514600" y="16764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a:latin typeface="+mj-lt"/>
              </a:rPr>
              <a:t>Pulse shape based OMF</a:t>
            </a:r>
          </a:p>
        </p:txBody>
      </p:sp>
      <p:sp>
        <p:nvSpPr>
          <p:cNvPr id="43027" name="Rectangle 9">
            <a:extLst>
              <a:ext uri="{FF2B5EF4-FFF2-40B4-BE49-F238E27FC236}">
                <a16:creationId xmlns:a16="http://schemas.microsoft.com/office/drawing/2014/main" id="{FA780714-BECC-4F55-A6AB-75E9C43A4E76}"/>
              </a:ext>
            </a:extLst>
          </p:cNvPr>
          <p:cNvSpPr>
            <a:spLocks noChangeArrowheads="1"/>
          </p:cNvSpPr>
          <p:nvPr/>
        </p:nvSpPr>
        <p:spPr bwMode="auto">
          <a:xfrm>
            <a:off x="3235325" y="1049338"/>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800" i="1" dirty="0">
                <a:latin typeface="+mj-lt"/>
              </a:rPr>
              <a:t>Proposal 1</a:t>
            </a:r>
          </a:p>
          <a:p>
            <a:pPr algn="ctr" eaLnBrk="1" hangingPunct="1">
              <a:spcBef>
                <a:spcPct val="0"/>
              </a:spcBef>
              <a:buFontTx/>
              <a:buNone/>
            </a:pPr>
            <a:r>
              <a:rPr lang="en-US" altLang="ja-JP" sz="1800" i="1" dirty="0">
                <a:latin typeface="+mj-lt"/>
              </a:rPr>
              <a:t>Chapter 3</a:t>
            </a:r>
            <a:endParaRPr lang="en-US" altLang="ja-JP" sz="2800" i="1" dirty="0">
              <a:latin typeface="+mj-lt"/>
            </a:endParaRPr>
          </a:p>
        </p:txBody>
      </p:sp>
      <p:sp>
        <p:nvSpPr>
          <p:cNvPr id="43028" name="Rectangle 10">
            <a:extLst>
              <a:ext uri="{FF2B5EF4-FFF2-40B4-BE49-F238E27FC236}">
                <a16:creationId xmlns:a16="http://schemas.microsoft.com/office/drawing/2014/main" id="{40B919D2-3F36-479C-BCA9-038F61AC87E7}"/>
              </a:ext>
            </a:extLst>
          </p:cNvPr>
          <p:cNvSpPr>
            <a:spLocks noChangeArrowheads="1"/>
          </p:cNvSpPr>
          <p:nvPr/>
        </p:nvSpPr>
        <p:spPr bwMode="auto">
          <a:xfrm>
            <a:off x="1325563" y="4876800"/>
            <a:ext cx="23780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a:latin typeface="+mj-lt"/>
              </a:rPr>
              <a:t>OMF based on orthogonality of random sequence</a:t>
            </a:r>
          </a:p>
          <a:p>
            <a:pPr algn="ctr" eaLnBrk="1" hangingPunct="1">
              <a:spcBef>
                <a:spcPct val="0"/>
              </a:spcBef>
              <a:buFontTx/>
              <a:buNone/>
            </a:pPr>
            <a:r>
              <a:rPr lang="ja-JP" altLang="en-US" sz="2000" b="0">
                <a:latin typeface="+mj-lt"/>
              </a:rPr>
              <a:t>（</a:t>
            </a:r>
            <a:r>
              <a:rPr lang="en-US" altLang="ja-JP" sz="2000" b="0">
                <a:latin typeface="+mj-lt"/>
              </a:rPr>
              <a:t>existing</a:t>
            </a:r>
            <a:r>
              <a:rPr lang="ja-JP" altLang="en-US" sz="2000" b="0">
                <a:latin typeface="+mj-lt"/>
              </a:rPr>
              <a:t>）</a:t>
            </a:r>
          </a:p>
        </p:txBody>
      </p:sp>
      <p:sp>
        <p:nvSpPr>
          <p:cNvPr id="43029" name="Rectangle 17">
            <a:extLst>
              <a:ext uri="{FF2B5EF4-FFF2-40B4-BE49-F238E27FC236}">
                <a16:creationId xmlns:a16="http://schemas.microsoft.com/office/drawing/2014/main" id="{29FFA3A6-4BDA-4444-BB12-6E0467F9FBAE}"/>
              </a:ext>
            </a:extLst>
          </p:cNvPr>
          <p:cNvSpPr>
            <a:spLocks noChangeArrowheads="1"/>
          </p:cNvSpPr>
          <p:nvPr/>
        </p:nvSpPr>
        <p:spPr bwMode="auto">
          <a:xfrm>
            <a:off x="5394325" y="5059363"/>
            <a:ext cx="2378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a:latin typeface="+mj-lt"/>
              </a:rPr>
              <a:t>TDL</a:t>
            </a:r>
            <a:r>
              <a:rPr lang="ja-JP" altLang="en-US" sz="2000" b="0">
                <a:latin typeface="+mj-lt"/>
              </a:rPr>
              <a:t> </a:t>
            </a:r>
            <a:r>
              <a:rPr lang="en-US" altLang="ja-JP" sz="2000" b="0">
                <a:latin typeface="+mj-lt"/>
              </a:rPr>
              <a:t>Array antenna</a:t>
            </a:r>
            <a:br>
              <a:rPr lang="ja-JP" altLang="en-US" sz="2000" b="0">
                <a:latin typeface="+mj-lt"/>
              </a:rPr>
            </a:br>
            <a:r>
              <a:rPr lang="ja-JP" altLang="en-US" sz="2000" b="0">
                <a:latin typeface="+mj-lt"/>
              </a:rPr>
              <a:t>（</a:t>
            </a:r>
            <a:r>
              <a:rPr lang="en-US" altLang="ja-JP" sz="2000" b="0">
                <a:latin typeface="+mj-lt"/>
              </a:rPr>
              <a:t>existing</a:t>
            </a:r>
            <a:r>
              <a:rPr lang="ja-JP" altLang="en-US" sz="2000" b="0">
                <a:latin typeface="+mj-lt"/>
              </a:rPr>
              <a:t>）</a:t>
            </a:r>
          </a:p>
        </p:txBody>
      </p:sp>
      <p:sp>
        <p:nvSpPr>
          <p:cNvPr id="4" name="フッター プレースホルダー 3">
            <a:extLst>
              <a:ext uri="{FF2B5EF4-FFF2-40B4-BE49-F238E27FC236}">
                <a16:creationId xmlns:a16="http://schemas.microsoft.com/office/drawing/2014/main" id="{AA9336C6-3185-4FF9-8BCE-A5FBB821D6D7}"/>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6F67B258-A362-48CB-AB4D-9EA29CC3E1E5}"/>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12</a:t>
            </a:fld>
            <a:endParaRPr lang="en-US" altLang="ja-JP"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8FBC90-8407-4B1A-AC9D-B57675CA911B}"/>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45061" name="Rectangle 3">
            <a:extLst>
              <a:ext uri="{FF2B5EF4-FFF2-40B4-BE49-F238E27FC236}">
                <a16:creationId xmlns:a16="http://schemas.microsoft.com/office/drawing/2014/main" id="{EF3472E9-081D-4997-8667-CB7C3ECAC4A7}"/>
              </a:ext>
            </a:extLst>
          </p:cNvPr>
          <p:cNvSpPr>
            <a:spLocks noChangeArrowheads="1"/>
          </p:cNvSpPr>
          <p:nvPr/>
        </p:nvSpPr>
        <p:spPr bwMode="auto">
          <a:xfrm>
            <a:off x="381000" y="1981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400" b="0">
                <a:latin typeface="+mj-lt"/>
              </a:rPr>
              <a:t>Time domain interference mitigation for inter-user and inter-system interference</a:t>
            </a:r>
          </a:p>
        </p:txBody>
      </p:sp>
      <p:sp>
        <p:nvSpPr>
          <p:cNvPr id="45062" name="Rectangle 4">
            <a:extLst>
              <a:ext uri="{FF2B5EF4-FFF2-40B4-BE49-F238E27FC236}">
                <a16:creationId xmlns:a16="http://schemas.microsoft.com/office/drawing/2014/main" id="{1D48CB37-14E4-4B02-A0D9-2D6B19CC4482}"/>
              </a:ext>
            </a:extLst>
          </p:cNvPr>
          <p:cNvSpPr>
            <a:spLocks noChangeArrowheads="1"/>
          </p:cNvSpPr>
          <p:nvPr/>
        </p:nvSpPr>
        <p:spPr bwMode="auto">
          <a:xfrm>
            <a:off x="609600" y="393223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4000" b="0" i="1">
                <a:latin typeface="+mj-lt"/>
              </a:rPr>
              <a:t>　　</a:t>
            </a:r>
          </a:p>
        </p:txBody>
      </p:sp>
      <p:sp>
        <p:nvSpPr>
          <p:cNvPr id="45063" name="正方形/長方形 7">
            <a:extLst>
              <a:ext uri="{FF2B5EF4-FFF2-40B4-BE49-F238E27FC236}">
                <a16:creationId xmlns:a16="http://schemas.microsoft.com/office/drawing/2014/main" id="{76649FF1-0C6D-433B-9120-88D777F1D671}"/>
              </a:ext>
            </a:extLst>
          </p:cNvPr>
          <p:cNvSpPr>
            <a:spLocks noChangeArrowheads="1"/>
          </p:cNvSpPr>
          <p:nvPr/>
        </p:nvSpPr>
        <p:spPr bwMode="auto">
          <a:xfrm>
            <a:off x="609600" y="3675063"/>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spcBef>
                <a:spcPct val="0"/>
              </a:spcBef>
              <a:buFontTx/>
              <a:buNone/>
            </a:pPr>
            <a:r>
              <a:rPr lang="en-US" altLang="ja-JP" b="0">
                <a:latin typeface="+mj-lt"/>
              </a:rPr>
              <a:t>3.1 Purpose</a:t>
            </a:r>
          </a:p>
          <a:p>
            <a:pPr lvl="1" eaLnBrk="1" hangingPunct="1">
              <a:spcBef>
                <a:spcPct val="0"/>
              </a:spcBef>
              <a:buFontTx/>
              <a:buNone/>
            </a:pPr>
            <a:endParaRPr lang="en-US" altLang="ja-JP" b="0">
              <a:latin typeface="+mj-lt"/>
            </a:endParaRPr>
          </a:p>
          <a:p>
            <a:pPr lvl="1" eaLnBrk="1" hangingPunct="1">
              <a:spcBef>
                <a:spcPct val="0"/>
              </a:spcBef>
              <a:buFontTx/>
              <a:buNone/>
            </a:pPr>
            <a:r>
              <a:rPr lang="en-US" altLang="ja-JP" b="0">
                <a:latin typeface="+mj-lt"/>
              </a:rPr>
              <a:t>3.2 System model and theoretical analysis</a:t>
            </a:r>
          </a:p>
          <a:p>
            <a:pPr lvl="1" eaLnBrk="1" hangingPunct="1">
              <a:spcBef>
                <a:spcPct val="0"/>
              </a:spcBef>
              <a:buFontTx/>
              <a:buNone/>
            </a:pPr>
            <a:endParaRPr lang="en-US" altLang="ja-JP" b="0">
              <a:latin typeface="+mj-lt"/>
            </a:endParaRPr>
          </a:p>
          <a:p>
            <a:pPr lvl="1" eaLnBrk="1" hangingPunct="1">
              <a:spcBef>
                <a:spcPct val="0"/>
              </a:spcBef>
              <a:buFontTx/>
              <a:buNone/>
            </a:pPr>
            <a:r>
              <a:rPr lang="en-US" altLang="ja-JP" b="0">
                <a:latin typeface="+mj-lt"/>
              </a:rPr>
              <a:t>3.3 Numerical Evaluation and results</a:t>
            </a:r>
          </a:p>
          <a:p>
            <a:pPr lvl="1" eaLnBrk="1" hangingPunct="1">
              <a:spcBef>
                <a:spcPct val="0"/>
              </a:spcBef>
              <a:buFontTx/>
              <a:buNone/>
            </a:pPr>
            <a:r>
              <a:rPr lang="en-US" altLang="ja-JP" b="0">
                <a:latin typeface="+mj-lt"/>
              </a:rPr>
              <a:t>	</a:t>
            </a:r>
            <a:endParaRPr lang="en-US" altLang="ja-JP" sz="2000" b="0">
              <a:latin typeface="+mj-lt"/>
            </a:endParaRPr>
          </a:p>
        </p:txBody>
      </p:sp>
      <p:sp>
        <p:nvSpPr>
          <p:cNvPr id="45066" name="Rectangle 2">
            <a:extLst>
              <a:ext uri="{FF2B5EF4-FFF2-40B4-BE49-F238E27FC236}">
                <a16:creationId xmlns:a16="http://schemas.microsoft.com/office/drawing/2014/main" id="{589C80F6-FDB2-4EF7-9255-8AD241BBCD65}"/>
              </a:ext>
            </a:extLst>
          </p:cNvPr>
          <p:cNvSpPr>
            <a:spLocks noChangeArrowheads="1"/>
          </p:cNvSpPr>
          <p:nvPr/>
        </p:nvSpPr>
        <p:spPr bwMode="auto">
          <a:xfrm>
            <a:off x="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ja-JP" altLang="en-US" sz="3600" b="0" dirty="0">
                <a:solidFill>
                  <a:schemeClr val="tx2"/>
                </a:solidFill>
                <a:latin typeface="+mj-lt"/>
              </a:rPr>
              <a:t> </a:t>
            </a:r>
            <a:r>
              <a:rPr lang="en-US" altLang="ja-JP" sz="3600" dirty="0">
                <a:solidFill>
                  <a:schemeClr val="tx2"/>
                </a:solidFill>
                <a:latin typeface="+mj-lt"/>
              </a:rPr>
              <a:t>Chapter 3</a:t>
            </a:r>
            <a:r>
              <a:rPr lang="ja-JP" altLang="en-US" sz="2400" b="0" dirty="0">
                <a:solidFill>
                  <a:schemeClr val="tx2"/>
                </a:solidFill>
                <a:latin typeface="+mj-lt"/>
              </a:rPr>
              <a:t>　</a:t>
            </a:r>
          </a:p>
        </p:txBody>
      </p:sp>
      <p:sp>
        <p:nvSpPr>
          <p:cNvPr id="45067" name="Rectangle 9">
            <a:extLst>
              <a:ext uri="{FF2B5EF4-FFF2-40B4-BE49-F238E27FC236}">
                <a16:creationId xmlns:a16="http://schemas.microsoft.com/office/drawing/2014/main" id="{0B2AE4A1-C0F3-457D-A283-FB7E396445D6}"/>
              </a:ext>
            </a:extLst>
          </p:cNvPr>
          <p:cNvSpPr>
            <a:spLocks noChangeArrowheads="1"/>
          </p:cNvSpPr>
          <p:nvPr/>
        </p:nvSpPr>
        <p:spPr bwMode="auto">
          <a:xfrm>
            <a:off x="4418013" y="3309938"/>
            <a:ext cx="47259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800100" indent="-34290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257300" indent="-342900">
              <a:spcBef>
                <a:spcPct val="20000"/>
              </a:spcBef>
              <a:buChar char="•"/>
              <a:defRPr kumimoji="1" sz="2400">
                <a:solidFill>
                  <a:schemeClr val="tx1"/>
                </a:solidFill>
                <a:latin typeface="Arial" panose="020B0604020202020204" pitchFamily="34" charset="0"/>
              </a:defRPr>
            </a:lvl3pPr>
            <a:lvl4pPr marL="1714500" indent="-342900">
              <a:spcBef>
                <a:spcPct val="20000"/>
              </a:spcBef>
              <a:buChar char="–"/>
              <a:defRPr kumimoji="1" sz="2000">
                <a:solidFill>
                  <a:schemeClr val="tx1"/>
                </a:solidFill>
                <a:latin typeface="Arial" panose="020B0604020202020204" pitchFamily="34" charset="0"/>
              </a:defRPr>
            </a:lvl4pPr>
            <a:lvl5pPr marL="2171700" indent="-342900">
              <a:spcBef>
                <a:spcPct val="20000"/>
              </a:spcBef>
              <a:buChar char="»"/>
              <a:defRPr kumimoji="1"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AutoNum type="arabicParenBoth"/>
            </a:pPr>
            <a:r>
              <a:rPr lang="en-US" altLang="ja-JP" sz="1600" b="0" i="1">
                <a:latin typeface="+mj-lt"/>
              </a:rPr>
              <a:t>Interference Cancellation for Intra and Inter UWB systems Using Modifed Hermite Polynomials Based Orthogonal Matched Filter</a:t>
            </a:r>
          </a:p>
          <a:p>
            <a:pPr eaLnBrk="1" hangingPunct="1">
              <a:spcBef>
                <a:spcPct val="0"/>
              </a:spcBef>
              <a:buFontTx/>
              <a:buNone/>
            </a:pPr>
            <a:endParaRPr lang="ja-JP" altLang="en-US" sz="1600" b="0">
              <a:latin typeface="+mj-lt"/>
            </a:endParaRPr>
          </a:p>
        </p:txBody>
      </p:sp>
      <p:sp>
        <p:nvSpPr>
          <p:cNvPr id="4" name="フッター プレースホルダー 3">
            <a:extLst>
              <a:ext uri="{FF2B5EF4-FFF2-40B4-BE49-F238E27FC236}">
                <a16:creationId xmlns:a16="http://schemas.microsoft.com/office/drawing/2014/main" id="{28B1E595-088F-499A-81B6-72296A154CAD}"/>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6AA9CBEB-F3A3-404F-905F-89A54BCCA204}"/>
              </a:ext>
            </a:extLst>
          </p:cNvPr>
          <p:cNvSpPr>
            <a:spLocks noGrp="1"/>
          </p:cNvSpPr>
          <p:nvPr>
            <p:ph type="sldNum" sz="quarter" idx="12"/>
          </p:nvPr>
        </p:nvSpPr>
        <p:spPr>
          <a:xfrm>
            <a:off x="4358076" y="6475413"/>
            <a:ext cx="504049" cy="184666"/>
          </a:xfrm>
        </p:spPr>
        <p:txBody>
          <a:bodyPr/>
          <a:lstStyle/>
          <a:p>
            <a:r>
              <a:rPr lang="en-US" altLang="ja-JP">
                <a:latin typeface="+mj-lt"/>
              </a:rPr>
              <a:t>Slide </a:t>
            </a:r>
            <a:fld id="{266A080E-4E30-4968-B029-7CF782D6220C}" type="slidenum">
              <a:rPr lang="en-US" altLang="ja-JP" smtClean="0">
                <a:latin typeface="+mj-lt"/>
              </a:rPr>
              <a:pPr/>
              <a:t>13</a:t>
            </a:fld>
            <a:endParaRPr lang="en-US" altLang="ja-JP"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716570-49DC-4D8E-B386-E9AEBED1999F}"/>
              </a:ext>
            </a:extLst>
          </p:cNvPr>
          <p:cNvSpPr>
            <a:spLocks noGrp="1"/>
          </p:cNvSpPr>
          <p:nvPr>
            <p:ph type="dt" sz="half" idx="2"/>
          </p:nvPr>
        </p:nvSpPr>
        <p:spPr/>
        <p:txBody>
          <a:bodyPr/>
          <a:lstStyle/>
          <a:p>
            <a:r>
              <a:rPr lang="en-US" altLang="ja-JP"/>
              <a:t>November 2020</a:t>
            </a:r>
            <a:endParaRPr lang="en-US" altLang="ja-JP" dirty="0"/>
          </a:p>
        </p:txBody>
      </p:sp>
      <p:sp>
        <p:nvSpPr>
          <p:cNvPr id="71" name="角丸四角形 47">
            <a:extLst>
              <a:ext uri="{FF2B5EF4-FFF2-40B4-BE49-F238E27FC236}">
                <a16:creationId xmlns:a16="http://schemas.microsoft.com/office/drawing/2014/main" id="{ECE086D4-ED1C-45F6-BFB2-8DC4BB761568}"/>
              </a:ext>
            </a:extLst>
          </p:cNvPr>
          <p:cNvSpPr/>
          <p:nvPr/>
        </p:nvSpPr>
        <p:spPr>
          <a:xfrm>
            <a:off x="5868144" y="3017838"/>
            <a:ext cx="3109341" cy="3108325"/>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72" name="角丸四角形 43">
            <a:extLst>
              <a:ext uri="{FF2B5EF4-FFF2-40B4-BE49-F238E27FC236}">
                <a16:creationId xmlns:a16="http://schemas.microsoft.com/office/drawing/2014/main" id="{B3A2B85C-56A3-4EAB-B274-4E6A1B07DE35}"/>
              </a:ext>
            </a:extLst>
          </p:cNvPr>
          <p:cNvSpPr/>
          <p:nvPr/>
        </p:nvSpPr>
        <p:spPr>
          <a:xfrm>
            <a:off x="228600" y="3017838"/>
            <a:ext cx="5098206" cy="3108325"/>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47114" name="Rectangle 3">
            <a:extLst>
              <a:ext uri="{FF2B5EF4-FFF2-40B4-BE49-F238E27FC236}">
                <a16:creationId xmlns:a16="http://schemas.microsoft.com/office/drawing/2014/main" id="{F57EAC91-6307-4182-B17D-80D2CF550D28}"/>
              </a:ext>
            </a:extLst>
          </p:cNvPr>
          <p:cNvSpPr txBox="1">
            <a:spLocks noChangeArrowheads="1"/>
          </p:cNvSpPr>
          <p:nvPr/>
        </p:nvSpPr>
        <p:spPr bwMode="auto">
          <a:xfrm>
            <a:off x="-457200" y="1341438"/>
            <a:ext cx="533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i="1"/>
              <a:t>Inter-</a:t>
            </a:r>
            <a:r>
              <a:rPr lang="en-US" altLang="ja-JP" i="1">
                <a:solidFill>
                  <a:srgbClr val="0000FF"/>
                </a:solidFill>
              </a:rPr>
              <a:t>user</a:t>
            </a:r>
            <a:r>
              <a:rPr lang="en-US" altLang="ja-JP" i="1"/>
              <a:t> interference</a:t>
            </a:r>
          </a:p>
          <a:p>
            <a:pPr lvl="2" eaLnBrk="1" hangingPunct="1"/>
            <a:r>
              <a:rPr lang="en-US" altLang="ja-JP" sz="2000">
                <a:latin typeface="Times New Roman" panose="02020603050405020304" pitchFamily="18" charset="0"/>
              </a:rPr>
              <a:t>Typical UWB uses same pulse.</a:t>
            </a:r>
          </a:p>
          <a:p>
            <a:pPr lvl="2" eaLnBrk="1" hangingPunct="1"/>
            <a:r>
              <a:rPr lang="en-US" altLang="ja-JP" sz="2000">
                <a:latin typeface="Times New Roman" panose="02020603050405020304" pitchFamily="18" charset="0"/>
              </a:rPr>
              <a:t>The interference</a:t>
            </a:r>
            <a:r>
              <a:rPr lang="en-US" altLang="ja-JP" sz="2000">
                <a:solidFill>
                  <a:srgbClr val="FF0000"/>
                </a:solidFill>
                <a:latin typeface="Times New Roman" panose="02020603050405020304" pitchFamily="18" charset="0"/>
              </a:rPr>
              <a:t> from the other user in same network.</a:t>
            </a:r>
          </a:p>
        </p:txBody>
      </p:sp>
      <p:sp>
        <p:nvSpPr>
          <p:cNvPr id="47115" name="Rectangle 3">
            <a:extLst>
              <a:ext uri="{FF2B5EF4-FFF2-40B4-BE49-F238E27FC236}">
                <a16:creationId xmlns:a16="http://schemas.microsoft.com/office/drawing/2014/main" id="{118421E7-5B09-4FD9-8A22-7C533F8C9506}"/>
              </a:ext>
            </a:extLst>
          </p:cNvPr>
          <p:cNvSpPr txBox="1">
            <a:spLocks noChangeArrowheads="1"/>
          </p:cNvSpPr>
          <p:nvPr/>
        </p:nvSpPr>
        <p:spPr bwMode="auto">
          <a:xfrm>
            <a:off x="3859213" y="1354138"/>
            <a:ext cx="50561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i="1"/>
              <a:t>Inter-</a:t>
            </a:r>
            <a:r>
              <a:rPr lang="en-US" altLang="ja-JP" i="1">
                <a:solidFill>
                  <a:srgbClr val="0000FF"/>
                </a:solidFill>
              </a:rPr>
              <a:t>system</a:t>
            </a:r>
            <a:r>
              <a:rPr lang="en-US" altLang="ja-JP" i="1"/>
              <a:t> interference</a:t>
            </a:r>
          </a:p>
          <a:p>
            <a:pPr lvl="2" eaLnBrk="1" hangingPunct="1"/>
            <a:r>
              <a:rPr lang="en-US" altLang="ja-JP" sz="2000">
                <a:latin typeface="Times New Roman" panose="02020603050405020304" pitchFamily="18" charset="0"/>
              </a:rPr>
              <a:t>The interference</a:t>
            </a:r>
            <a:r>
              <a:rPr lang="en-US" altLang="ja-JP" sz="2000">
                <a:solidFill>
                  <a:srgbClr val="FF0000"/>
                </a:solidFill>
                <a:latin typeface="Times New Roman" panose="02020603050405020304" pitchFamily="18" charset="0"/>
              </a:rPr>
              <a:t> from the other system using same frequency band.</a:t>
            </a:r>
          </a:p>
          <a:p>
            <a:pPr lvl="2" eaLnBrk="1" hangingPunct="1"/>
            <a:r>
              <a:rPr lang="en-US" altLang="ja-JP" sz="2000">
                <a:latin typeface="Times New Roman" panose="02020603050405020304" pitchFamily="18" charset="0"/>
              </a:rPr>
              <a:t>Unknown interference.</a:t>
            </a:r>
            <a:endParaRPr lang="en-US" altLang="ja-JP" sz="2800">
              <a:latin typeface="Times New Roman" panose="02020603050405020304" pitchFamily="18" charset="0"/>
            </a:endParaRPr>
          </a:p>
        </p:txBody>
      </p:sp>
      <p:sp>
        <p:nvSpPr>
          <p:cNvPr id="75" name="角丸四角形 15">
            <a:extLst>
              <a:ext uri="{FF2B5EF4-FFF2-40B4-BE49-F238E27FC236}">
                <a16:creationId xmlns:a16="http://schemas.microsoft.com/office/drawing/2014/main" id="{194AF42D-95CE-4DAB-A483-46C6452B7361}"/>
              </a:ext>
            </a:extLst>
          </p:cNvPr>
          <p:cNvSpPr/>
          <p:nvPr/>
        </p:nvSpPr>
        <p:spPr>
          <a:xfrm>
            <a:off x="446088" y="4168775"/>
            <a:ext cx="1066800"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76" name="角丸四角形 21">
            <a:extLst>
              <a:ext uri="{FF2B5EF4-FFF2-40B4-BE49-F238E27FC236}">
                <a16:creationId xmlns:a16="http://schemas.microsoft.com/office/drawing/2014/main" id="{B500901F-FCEB-4735-897D-3C5915F684D8}"/>
              </a:ext>
            </a:extLst>
          </p:cNvPr>
          <p:cNvSpPr/>
          <p:nvPr/>
        </p:nvSpPr>
        <p:spPr>
          <a:xfrm>
            <a:off x="6639670" y="4473575"/>
            <a:ext cx="1219200"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77" name="角丸四角形 22">
            <a:extLst>
              <a:ext uri="{FF2B5EF4-FFF2-40B4-BE49-F238E27FC236}">
                <a16:creationId xmlns:a16="http://schemas.microsoft.com/office/drawing/2014/main" id="{1016434D-C64C-4DA0-B12B-83A995EEC0F7}"/>
              </a:ext>
            </a:extLst>
          </p:cNvPr>
          <p:cNvSpPr/>
          <p:nvPr/>
        </p:nvSpPr>
        <p:spPr>
          <a:xfrm>
            <a:off x="2720975" y="3201988"/>
            <a:ext cx="1066800"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78" name="角丸四角形 23">
            <a:extLst>
              <a:ext uri="{FF2B5EF4-FFF2-40B4-BE49-F238E27FC236}">
                <a16:creationId xmlns:a16="http://schemas.microsoft.com/office/drawing/2014/main" id="{68C467A1-5525-48E5-ABF9-BBB2628B1CBF}"/>
              </a:ext>
            </a:extLst>
          </p:cNvPr>
          <p:cNvSpPr/>
          <p:nvPr/>
        </p:nvSpPr>
        <p:spPr>
          <a:xfrm>
            <a:off x="2044700" y="5180013"/>
            <a:ext cx="2298700" cy="828675"/>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79" name="下矢印 29">
            <a:extLst>
              <a:ext uri="{FF2B5EF4-FFF2-40B4-BE49-F238E27FC236}">
                <a16:creationId xmlns:a16="http://schemas.microsoft.com/office/drawing/2014/main" id="{8C72486A-C0C0-492C-8A1F-060B0677AB51}"/>
              </a:ext>
            </a:extLst>
          </p:cNvPr>
          <p:cNvSpPr/>
          <p:nvPr/>
        </p:nvSpPr>
        <p:spPr>
          <a:xfrm>
            <a:off x="3036888" y="3940175"/>
            <a:ext cx="457200" cy="1196975"/>
          </a:xfrm>
          <a:prstGeom prst="down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0" name="下矢印 30">
            <a:extLst>
              <a:ext uri="{FF2B5EF4-FFF2-40B4-BE49-F238E27FC236}">
                <a16:creationId xmlns:a16="http://schemas.microsoft.com/office/drawing/2014/main" id="{34888301-CE18-4FD3-B981-C857092B610A}"/>
              </a:ext>
            </a:extLst>
          </p:cNvPr>
          <p:cNvSpPr/>
          <p:nvPr/>
        </p:nvSpPr>
        <p:spPr>
          <a:xfrm rot="17198103">
            <a:off x="2012950" y="4081463"/>
            <a:ext cx="457200" cy="1295400"/>
          </a:xfrm>
          <a:prstGeom prst="down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1" name="下矢印 36">
            <a:extLst>
              <a:ext uri="{FF2B5EF4-FFF2-40B4-BE49-F238E27FC236}">
                <a16:creationId xmlns:a16="http://schemas.microsoft.com/office/drawing/2014/main" id="{62BAB11B-174F-41AE-ADCF-E5263167E3CD}"/>
              </a:ext>
            </a:extLst>
          </p:cNvPr>
          <p:cNvSpPr/>
          <p:nvPr/>
        </p:nvSpPr>
        <p:spPr>
          <a:xfrm rot="5400000">
            <a:off x="5073539" y="3570499"/>
            <a:ext cx="457200" cy="2428154"/>
          </a:xfrm>
          <a:prstGeom prst="down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2" name="爆発 1 32">
            <a:extLst>
              <a:ext uri="{FF2B5EF4-FFF2-40B4-BE49-F238E27FC236}">
                <a16:creationId xmlns:a16="http://schemas.microsoft.com/office/drawing/2014/main" id="{014AF25C-CC1A-4042-A060-33EDC1785E49}"/>
              </a:ext>
            </a:extLst>
          </p:cNvPr>
          <p:cNvSpPr/>
          <p:nvPr/>
        </p:nvSpPr>
        <p:spPr>
          <a:xfrm>
            <a:off x="2641600" y="4767263"/>
            <a:ext cx="549275" cy="401637"/>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3" name="爆発 1 35">
            <a:extLst>
              <a:ext uri="{FF2B5EF4-FFF2-40B4-BE49-F238E27FC236}">
                <a16:creationId xmlns:a16="http://schemas.microsoft.com/office/drawing/2014/main" id="{6ECB2358-E338-4C34-B263-0CEF8560F5A8}"/>
              </a:ext>
            </a:extLst>
          </p:cNvPr>
          <p:cNvSpPr/>
          <p:nvPr/>
        </p:nvSpPr>
        <p:spPr>
          <a:xfrm>
            <a:off x="3586163" y="4778375"/>
            <a:ext cx="403225" cy="401638"/>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7125" name="テキスト ボックス 44">
            <a:extLst>
              <a:ext uri="{FF2B5EF4-FFF2-40B4-BE49-F238E27FC236}">
                <a16:creationId xmlns:a16="http://schemas.microsoft.com/office/drawing/2014/main" id="{FB6B19B8-8552-4E26-A001-DAA111AA7CE1}"/>
              </a:ext>
            </a:extLst>
          </p:cNvPr>
          <p:cNvSpPr txBox="1">
            <a:spLocks noChangeArrowheads="1"/>
          </p:cNvSpPr>
          <p:nvPr/>
        </p:nvSpPr>
        <p:spPr bwMode="auto">
          <a:xfrm>
            <a:off x="369888" y="3201988"/>
            <a:ext cx="2590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47126" name="テキスト ボックス 48">
            <a:extLst>
              <a:ext uri="{FF2B5EF4-FFF2-40B4-BE49-F238E27FC236}">
                <a16:creationId xmlns:a16="http://schemas.microsoft.com/office/drawing/2014/main" id="{C5A9F5EF-33EA-4007-8ACD-51611D80C294}"/>
              </a:ext>
            </a:extLst>
          </p:cNvPr>
          <p:cNvSpPr txBox="1">
            <a:spLocks noChangeArrowheads="1"/>
          </p:cNvSpPr>
          <p:nvPr/>
        </p:nvSpPr>
        <p:spPr bwMode="auto">
          <a:xfrm>
            <a:off x="6269782" y="3201988"/>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86" name="角丸四角形 49">
            <a:extLst>
              <a:ext uri="{FF2B5EF4-FFF2-40B4-BE49-F238E27FC236}">
                <a16:creationId xmlns:a16="http://schemas.microsoft.com/office/drawing/2014/main" id="{BDB1459A-26E6-43B0-890C-85A230381DCA}"/>
              </a:ext>
            </a:extLst>
          </p:cNvPr>
          <p:cNvSpPr/>
          <p:nvPr/>
        </p:nvSpPr>
        <p:spPr>
          <a:xfrm>
            <a:off x="7604870" y="3890963"/>
            <a:ext cx="1255712"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87" name="角丸四角形 50">
            <a:extLst>
              <a:ext uri="{FF2B5EF4-FFF2-40B4-BE49-F238E27FC236}">
                <a16:creationId xmlns:a16="http://schemas.microsoft.com/office/drawing/2014/main" id="{0B6C0FA9-578E-4526-BE63-9316FFA51C48}"/>
              </a:ext>
            </a:extLst>
          </p:cNvPr>
          <p:cNvSpPr/>
          <p:nvPr/>
        </p:nvSpPr>
        <p:spPr>
          <a:xfrm>
            <a:off x="7435007" y="5249863"/>
            <a:ext cx="1349375"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7129" name="Rectangle 3">
            <a:extLst>
              <a:ext uri="{FF2B5EF4-FFF2-40B4-BE49-F238E27FC236}">
                <a16:creationId xmlns:a16="http://schemas.microsoft.com/office/drawing/2014/main" id="{3CC3F248-B985-413C-944D-5EF413AB59B2}"/>
              </a:ext>
            </a:extLst>
          </p:cNvPr>
          <p:cNvSpPr txBox="1">
            <a:spLocks noChangeArrowheads="1"/>
          </p:cNvSpPr>
          <p:nvPr/>
        </p:nvSpPr>
        <p:spPr bwMode="auto">
          <a:xfrm>
            <a:off x="-457200" y="731838"/>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a:latin typeface="Times New Roman" panose="02020603050405020304" pitchFamily="18" charset="0"/>
              </a:rPr>
              <a:t>UWB system takes several types of interference.</a:t>
            </a:r>
            <a:endParaRPr lang="en-US" altLang="ja-JP">
              <a:solidFill>
                <a:srgbClr val="FF0000"/>
              </a:solidFill>
              <a:latin typeface="Times New Roman" panose="02020603050405020304" pitchFamily="18" charset="0"/>
            </a:endParaRPr>
          </a:p>
        </p:txBody>
      </p:sp>
      <p:sp>
        <p:nvSpPr>
          <p:cNvPr id="47130" name="正方形/長方形 3">
            <a:extLst>
              <a:ext uri="{FF2B5EF4-FFF2-40B4-BE49-F238E27FC236}">
                <a16:creationId xmlns:a16="http://schemas.microsoft.com/office/drawing/2014/main" id="{A8A7F856-B4B1-41BF-BB9E-BB23C6E45A63}"/>
              </a:ext>
            </a:extLst>
          </p:cNvPr>
          <p:cNvSpPr>
            <a:spLocks noChangeArrowheads="1"/>
          </p:cNvSpPr>
          <p:nvPr/>
        </p:nvSpPr>
        <p:spPr bwMode="auto">
          <a:xfrm>
            <a:off x="2058938" y="4355256"/>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47131" name="正方形/長方形 88">
            <a:extLst>
              <a:ext uri="{FF2B5EF4-FFF2-40B4-BE49-F238E27FC236}">
                <a16:creationId xmlns:a16="http://schemas.microsoft.com/office/drawing/2014/main" id="{62DD7722-838B-437C-8E6A-3CBFA5C0DF6A}"/>
              </a:ext>
            </a:extLst>
          </p:cNvPr>
          <p:cNvSpPr>
            <a:spLocks noChangeArrowheads="1"/>
          </p:cNvSpPr>
          <p:nvPr/>
        </p:nvSpPr>
        <p:spPr bwMode="auto">
          <a:xfrm>
            <a:off x="3913188" y="4941888"/>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 name="フッター プレースホルダー 3">
            <a:extLst>
              <a:ext uri="{FF2B5EF4-FFF2-40B4-BE49-F238E27FC236}">
                <a16:creationId xmlns:a16="http://schemas.microsoft.com/office/drawing/2014/main" id="{7F679872-F139-4E45-971D-EEF60C7F67A4}"/>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4BCB5030-DA18-4071-90FD-9CB7A7E252C9}"/>
              </a:ext>
            </a:extLst>
          </p:cNvPr>
          <p:cNvSpPr>
            <a:spLocks noGrp="1"/>
          </p:cNvSpPr>
          <p:nvPr>
            <p:ph type="sldNum" sz="quarter" idx="12"/>
          </p:nvPr>
        </p:nvSpPr>
        <p:spPr>
          <a:xfrm>
            <a:off x="4344988" y="6475413"/>
            <a:ext cx="530225" cy="182562"/>
          </a:xfrm>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DC932B2F-C88A-483E-BD16-6EBB32D9F1F6}"/>
              </a:ext>
            </a:extLst>
          </p:cNvPr>
          <p:cNvSpPr>
            <a:spLocks noGrp="1"/>
          </p:cNvSpPr>
          <p:nvPr>
            <p:ph type="dt" sz="half" idx="2"/>
          </p:nvPr>
        </p:nvSpPr>
        <p:spPr/>
        <p:txBody>
          <a:bodyPr/>
          <a:lstStyle/>
          <a:p>
            <a:r>
              <a:rPr lang="en-US" altLang="ja-JP"/>
              <a:t>November 2020</a:t>
            </a:r>
            <a:endParaRPr lang="en-US" altLang="ja-JP" dirty="0"/>
          </a:p>
        </p:txBody>
      </p:sp>
      <p:sp>
        <p:nvSpPr>
          <p:cNvPr id="49160" name="Rectangle 3">
            <a:extLst>
              <a:ext uri="{FF2B5EF4-FFF2-40B4-BE49-F238E27FC236}">
                <a16:creationId xmlns:a16="http://schemas.microsoft.com/office/drawing/2014/main" id="{2DD0079B-FB8B-41B8-A49F-0FFBAD574B14}"/>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49156" name="AutoShape 2">
            <a:extLst>
              <a:ext uri="{FF2B5EF4-FFF2-40B4-BE49-F238E27FC236}">
                <a16:creationId xmlns:a16="http://schemas.microsoft.com/office/drawing/2014/main" id="{38326131-6DF6-41D0-B24E-310A3680DC54}"/>
              </a:ext>
            </a:extLst>
          </p:cNvPr>
          <p:cNvSpPr>
            <a:spLocks noChangeArrowheads="1"/>
          </p:cNvSpPr>
          <p:nvPr/>
        </p:nvSpPr>
        <p:spPr bwMode="auto">
          <a:xfrm>
            <a:off x="160412"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49157" name="AutoShape 3">
            <a:extLst>
              <a:ext uri="{FF2B5EF4-FFF2-40B4-BE49-F238E27FC236}">
                <a16:creationId xmlns:a16="http://schemas.microsoft.com/office/drawing/2014/main" id="{137969A4-2CC0-4A94-9649-A92E14192F5F}"/>
              </a:ext>
            </a:extLst>
          </p:cNvPr>
          <p:cNvSpPr>
            <a:spLocks noChangeArrowheads="1"/>
          </p:cNvSpPr>
          <p:nvPr/>
        </p:nvSpPr>
        <p:spPr bwMode="auto">
          <a:xfrm>
            <a:off x="160412"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49158" name="Rectangle 21">
            <a:extLst>
              <a:ext uri="{FF2B5EF4-FFF2-40B4-BE49-F238E27FC236}">
                <a16:creationId xmlns:a16="http://schemas.microsoft.com/office/drawing/2014/main" id="{9BF838DD-5B9F-4BFA-B932-40FDAFC51D2D}"/>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49159" name="Rectangle 19">
            <a:extLst>
              <a:ext uri="{FF2B5EF4-FFF2-40B4-BE49-F238E27FC236}">
                <a16:creationId xmlns:a16="http://schemas.microsoft.com/office/drawing/2014/main" id="{54135FED-0BAB-46E5-996A-77DF9EE60483}"/>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accent1"/>
          </a:solidFill>
          <a:ln w="25400" algn="ctr">
            <a:solidFill>
              <a:srgbClr val="89A4A7"/>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49163" name="Rectangle 10">
            <a:extLst>
              <a:ext uri="{FF2B5EF4-FFF2-40B4-BE49-F238E27FC236}">
                <a16:creationId xmlns:a16="http://schemas.microsoft.com/office/drawing/2014/main" id="{1C044822-3A40-483F-AC57-EE05032D81C7}"/>
              </a:ext>
            </a:extLst>
          </p:cNvPr>
          <p:cNvSpPr>
            <a:spLocks noChangeArrowheads="1"/>
          </p:cNvSpPr>
          <p:nvPr/>
        </p:nvSpPr>
        <p:spPr bwMode="auto">
          <a:xfrm>
            <a:off x="510555" y="3230563"/>
            <a:ext cx="274699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49164" name="Rectangle 11">
            <a:extLst>
              <a:ext uri="{FF2B5EF4-FFF2-40B4-BE49-F238E27FC236}">
                <a16:creationId xmlns:a16="http://schemas.microsoft.com/office/drawing/2014/main" id="{74AFC8AE-4C17-4CEF-8434-F5B7509A092F}"/>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Recognize and demodulate</a:t>
            </a:r>
            <a:endParaRPr lang="ja-JP" altLang="en-US" sz="2400" dirty="0">
              <a:solidFill>
                <a:schemeClr val="bg1"/>
              </a:solidFill>
            </a:endParaRPr>
          </a:p>
        </p:txBody>
      </p:sp>
      <p:sp>
        <p:nvSpPr>
          <p:cNvPr id="49165" name="Rectangle 13">
            <a:extLst>
              <a:ext uri="{FF2B5EF4-FFF2-40B4-BE49-F238E27FC236}">
                <a16:creationId xmlns:a16="http://schemas.microsoft.com/office/drawing/2014/main" id="{34A78B36-4DF9-4963-AEF1-CCF9507CC9C4}"/>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49166" name="Rectangle 14">
            <a:extLst>
              <a:ext uri="{FF2B5EF4-FFF2-40B4-BE49-F238E27FC236}">
                <a16:creationId xmlns:a16="http://schemas.microsoft.com/office/drawing/2014/main" id="{DB8B861F-C9C4-4863-A022-8B3300A2CA39}"/>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49167" name="Rectangle 15">
            <a:extLst>
              <a:ext uri="{FF2B5EF4-FFF2-40B4-BE49-F238E27FC236}">
                <a16:creationId xmlns:a16="http://schemas.microsoft.com/office/drawing/2014/main" id="{583D6050-D396-472F-9B20-1EA28DA9BD84}"/>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accent1"/>
          </a:solidFill>
          <a:ln w="25400" algn="ctr">
            <a:solidFill>
              <a:srgbClr val="89A4A7"/>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49169" name="Rectangle 18">
            <a:extLst>
              <a:ext uri="{FF2B5EF4-FFF2-40B4-BE49-F238E27FC236}">
                <a16:creationId xmlns:a16="http://schemas.microsoft.com/office/drawing/2014/main" id="{CB784FF6-F15B-4373-91EE-4B3B87199F6F}"/>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49170" name="Rectangle 22">
            <a:extLst>
              <a:ext uri="{FF2B5EF4-FFF2-40B4-BE49-F238E27FC236}">
                <a16:creationId xmlns:a16="http://schemas.microsoft.com/office/drawing/2014/main" id="{54479F99-75CD-425D-B418-C040B8D81196}"/>
              </a:ext>
            </a:extLst>
          </p:cNvPr>
          <p:cNvSpPr>
            <a:spLocks noChangeArrowheads="1"/>
          </p:cNvSpPr>
          <p:nvPr/>
        </p:nvSpPr>
        <p:spPr bwMode="auto">
          <a:xfrm>
            <a:off x="576263"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49171" name="Rectangle 23">
            <a:extLst>
              <a:ext uri="{FF2B5EF4-FFF2-40B4-BE49-F238E27FC236}">
                <a16:creationId xmlns:a16="http://schemas.microsoft.com/office/drawing/2014/main" id="{EB172DEF-4332-4A32-8C26-8119A8CC6763}"/>
              </a:ext>
            </a:extLst>
          </p:cNvPr>
          <p:cNvSpPr>
            <a:spLocks noChangeArrowheads="1"/>
          </p:cNvSpPr>
          <p:nvPr/>
        </p:nvSpPr>
        <p:spPr bwMode="auto">
          <a:xfrm>
            <a:off x="549275"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49174" name="Rectangle 23">
            <a:extLst>
              <a:ext uri="{FF2B5EF4-FFF2-40B4-BE49-F238E27FC236}">
                <a16:creationId xmlns:a16="http://schemas.microsoft.com/office/drawing/2014/main" id="{C5D5F9AF-FC35-4B9D-A5B8-C58E281E2D51}"/>
              </a:ext>
            </a:extLst>
          </p:cNvPr>
          <p:cNvSpPr>
            <a:spLocks noChangeArrowheads="1"/>
          </p:cNvSpPr>
          <p:nvPr/>
        </p:nvSpPr>
        <p:spPr bwMode="auto">
          <a:xfrm>
            <a:off x="257175"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49176" name="Rectangle 10">
            <a:extLst>
              <a:ext uri="{FF2B5EF4-FFF2-40B4-BE49-F238E27FC236}">
                <a16:creationId xmlns:a16="http://schemas.microsoft.com/office/drawing/2014/main" id="{221EA092-1817-4F42-ABAC-84C2875F62A5}"/>
              </a:ext>
            </a:extLst>
          </p:cNvPr>
          <p:cNvSpPr>
            <a:spLocks noChangeArrowheads="1"/>
          </p:cNvSpPr>
          <p:nvPr/>
        </p:nvSpPr>
        <p:spPr bwMode="auto">
          <a:xfrm>
            <a:off x="485279" y="4840833"/>
            <a:ext cx="3040559"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49177" name="Rectangle 23">
            <a:extLst>
              <a:ext uri="{FF2B5EF4-FFF2-40B4-BE49-F238E27FC236}">
                <a16:creationId xmlns:a16="http://schemas.microsoft.com/office/drawing/2014/main" id="{63D7E9A4-26D3-4E6F-A928-EBF6675EC70B}"/>
              </a:ext>
            </a:extLst>
          </p:cNvPr>
          <p:cNvSpPr>
            <a:spLocks noChangeArrowheads="1"/>
          </p:cNvSpPr>
          <p:nvPr/>
        </p:nvSpPr>
        <p:spPr bwMode="auto">
          <a:xfrm>
            <a:off x="257175"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49178" name="正方形/長方形 3">
            <a:extLst>
              <a:ext uri="{FF2B5EF4-FFF2-40B4-BE49-F238E27FC236}">
                <a16:creationId xmlns:a16="http://schemas.microsoft.com/office/drawing/2014/main" id="{C350CF9A-E428-446C-9801-C7B30914F785}"/>
              </a:ext>
            </a:extLst>
          </p:cNvPr>
          <p:cNvSpPr>
            <a:spLocks noChangeArrowheads="1"/>
          </p:cNvSpPr>
          <p:nvPr/>
        </p:nvSpPr>
        <p:spPr bwMode="auto">
          <a:xfrm>
            <a:off x="3800028" y="3460750"/>
            <a:ext cx="75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sz="1400">
                <a:solidFill>
                  <a:srgbClr val="0000FF"/>
                </a:solidFill>
              </a:rPr>
              <a:t>known</a:t>
            </a:r>
            <a:endParaRPr lang="ja-JP" altLang="en-US" sz="1400"/>
          </a:p>
        </p:txBody>
      </p:sp>
      <p:sp>
        <p:nvSpPr>
          <p:cNvPr id="49179" name="正方形/長方形 30">
            <a:extLst>
              <a:ext uri="{FF2B5EF4-FFF2-40B4-BE49-F238E27FC236}">
                <a16:creationId xmlns:a16="http://schemas.microsoft.com/office/drawing/2014/main" id="{62006714-B8EB-4A0A-B952-D2DB20E17828}"/>
              </a:ext>
            </a:extLst>
          </p:cNvPr>
          <p:cNvSpPr>
            <a:spLocks noChangeArrowheads="1"/>
          </p:cNvSpPr>
          <p:nvPr/>
        </p:nvSpPr>
        <p:spPr bwMode="auto">
          <a:xfrm>
            <a:off x="3803650" y="5013325"/>
            <a:ext cx="9685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sz="1400">
                <a:solidFill>
                  <a:srgbClr val="0000FF"/>
                </a:solidFill>
              </a:rPr>
              <a:t>unknown</a:t>
            </a:r>
            <a:endParaRPr lang="ja-JP" altLang="en-US" sz="1400"/>
          </a:p>
        </p:txBody>
      </p:sp>
      <p:sp>
        <p:nvSpPr>
          <p:cNvPr id="5" name="フッター プレースホルダー 4">
            <a:extLst>
              <a:ext uri="{FF2B5EF4-FFF2-40B4-BE49-F238E27FC236}">
                <a16:creationId xmlns:a16="http://schemas.microsoft.com/office/drawing/2014/main" id="{C9B1C6B3-E5B5-4359-BBAB-C7DC169DEDA7}"/>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6" name="スライド番号プレースホルダー 5">
            <a:extLst>
              <a:ext uri="{FF2B5EF4-FFF2-40B4-BE49-F238E27FC236}">
                <a16:creationId xmlns:a16="http://schemas.microsoft.com/office/drawing/2014/main" id="{057880E3-FA6D-4323-B32F-4596385CBC9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15</a:t>
            </a:fld>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6FC086-A3EC-4112-9C6B-19266B83F35C}"/>
              </a:ext>
            </a:extLst>
          </p:cNvPr>
          <p:cNvSpPr>
            <a:spLocks noGrp="1"/>
          </p:cNvSpPr>
          <p:nvPr>
            <p:ph type="dt" sz="half" idx="2"/>
          </p:nvPr>
        </p:nvSpPr>
        <p:spPr/>
        <p:txBody>
          <a:bodyPr/>
          <a:lstStyle/>
          <a:p>
            <a:r>
              <a:rPr lang="en-US" altLang="ja-JP"/>
              <a:t>November 2020</a:t>
            </a:r>
            <a:endParaRPr lang="en-US" altLang="ja-JP" dirty="0"/>
          </a:p>
        </p:txBody>
      </p:sp>
      <p:sp>
        <p:nvSpPr>
          <p:cNvPr id="51210" name="Rectangle 3">
            <a:extLst>
              <a:ext uri="{FF2B5EF4-FFF2-40B4-BE49-F238E27FC236}">
                <a16:creationId xmlns:a16="http://schemas.microsoft.com/office/drawing/2014/main" id="{E7C99167-DC78-4A88-823C-891A11654364}"/>
              </a:ext>
            </a:extLst>
          </p:cNvPr>
          <p:cNvSpPr>
            <a:spLocks noGrp="1" noChangeArrowheads="1"/>
          </p:cNvSpPr>
          <p:nvPr>
            <p:ph idx="4294967295"/>
          </p:nvPr>
        </p:nvSpPr>
        <p:spPr>
          <a:xfrm>
            <a:off x="0" y="914400"/>
            <a:ext cx="8686800" cy="685800"/>
          </a:xfrm>
        </p:spPr>
        <p:txBody>
          <a:bodyPr/>
          <a:lstStyle/>
          <a:p>
            <a:pPr eaLnBrk="1" hangingPunct="1"/>
            <a:r>
              <a:rPr lang="en-US" altLang="ja-JP" dirty="0">
                <a:latin typeface="Arial" panose="020B0604020202020204" pitchFamily="34" charset="0"/>
                <a:ea typeface="ＭＳ Ｐゴシック" panose="020B0600070205080204" pitchFamily="50" charset="-128"/>
              </a:rPr>
              <a:t>Proposed OMF with Multi-user detection</a:t>
            </a:r>
          </a:p>
          <a:p>
            <a:pPr lvl="2" eaLnBrk="1" hangingPunct="1"/>
            <a:endParaRPr lang="en-US" altLang="ja-JP" dirty="0">
              <a:latin typeface="Arial" panose="020B0604020202020204" pitchFamily="34" charset="0"/>
              <a:ea typeface="ＭＳ Ｐゴシック" panose="020B0600070205080204" pitchFamily="50" charset="-128"/>
            </a:endParaRPr>
          </a:p>
        </p:txBody>
      </p:sp>
      <p:pic>
        <p:nvPicPr>
          <p:cNvPr id="51204" name="Picture 21">
            <a:extLst>
              <a:ext uri="{FF2B5EF4-FFF2-40B4-BE49-F238E27FC236}">
                <a16:creationId xmlns:a16="http://schemas.microsoft.com/office/drawing/2014/main" id="{35D98AC4-BDF5-478D-AB6D-D8DC723D48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1524000"/>
            <a:ext cx="5791200" cy="3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Rectangle 6">
            <a:extLst>
              <a:ext uri="{FF2B5EF4-FFF2-40B4-BE49-F238E27FC236}">
                <a16:creationId xmlns:a16="http://schemas.microsoft.com/office/drawing/2014/main" id="{7551B767-DB8F-4521-96DD-5AF9629F6279}"/>
              </a:ext>
            </a:extLst>
          </p:cNvPr>
          <p:cNvSpPr>
            <a:spLocks noChangeArrowheads="1"/>
          </p:cNvSpPr>
          <p:nvPr/>
        </p:nvSpPr>
        <p:spPr bwMode="auto">
          <a:xfrm>
            <a:off x="3238500" y="556895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buFontTx/>
              <a:buNone/>
            </a:pPr>
            <a:r>
              <a:rPr lang="en-US" altLang="ja-JP" i="1">
                <a:solidFill>
                  <a:srgbClr val="FF0000"/>
                </a:solidFill>
              </a:rPr>
              <a:t>MUD</a:t>
            </a:r>
            <a:r>
              <a:rPr lang="ja-JP" altLang="en-US" i="1">
                <a:solidFill>
                  <a:srgbClr val="FF0000"/>
                </a:solidFill>
              </a:rPr>
              <a:t> </a:t>
            </a:r>
            <a:r>
              <a:rPr lang="en-US" altLang="ja-JP" i="1">
                <a:solidFill>
                  <a:srgbClr val="FF0000"/>
                </a:solidFill>
              </a:rPr>
              <a:t>and ISI mitigation</a:t>
            </a:r>
            <a:endParaRPr lang="ja-JP" altLang="en-US" sz="1800" i="1">
              <a:solidFill>
                <a:srgbClr val="FF0000"/>
              </a:solidFill>
            </a:endParaRPr>
          </a:p>
        </p:txBody>
      </p:sp>
      <p:sp>
        <p:nvSpPr>
          <p:cNvPr id="51211" name="Rectangle 5">
            <a:extLst>
              <a:ext uri="{FF2B5EF4-FFF2-40B4-BE49-F238E27FC236}">
                <a16:creationId xmlns:a16="http://schemas.microsoft.com/office/drawing/2014/main" id="{56AB1E1E-CF47-4B26-8BC1-CB6177650600}"/>
              </a:ext>
            </a:extLst>
          </p:cNvPr>
          <p:cNvSpPr>
            <a:spLocks noChangeArrowheads="1"/>
          </p:cNvSpPr>
          <p:nvPr/>
        </p:nvSpPr>
        <p:spPr bwMode="auto">
          <a:xfrm>
            <a:off x="-381000" y="1752600"/>
            <a:ext cx="4114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a:latin typeface="Times New Roman" panose="02020603050405020304" pitchFamily="18" charset="0"/>
              </a:rPr>
              <a:t>As MF and MFG of OMF,</a:t>
            </a:r>
            <a:endParaRPr lang="ja-JP" altLang="en-US">
              <a:latin typeface="Times New Roman" panose="02020603050405020304" pitchFamily="18" charset="0"/>
            </a:endParaRPr>
          </a:p>
          <a:p>
            <a:pPr lvl="2" eaLnBrk="1" hangingPunct="1"/>
            <a:r>
              <a:rPr lang="en-US" altLang="ja-JP" sz="1800">
                <a:solidFill>
                  <a:srgbClr val="FF0000"/>
                </a:solidFill>
                <a:latin typeface="Times New Roman" panose="02020603050405020304" pitchFamily="18" charset="0"/>
              </a:rPr>
              <a:t>Use discrete sampled MHP.</a:t>
            </a:r>
            <a:endParaRPr lang="ja-JP" altLang="en-US" sz="1800">
              <a:solidFill>
                <a:srgbClr val="FF0000"/>
              </a:solidFill>
            </a:endParaRPr>
          </a:p>
          <a:p>
            <a:pPr lvl="2" eaLnBrk="1" hangingPunct="1"/>
            <a:r>
              <a:rPr lang="en-US" altLang="ja-JP" sz="1800">
                <a:latin typeface="Times New Roman" panose="02020603050405020304" pitchFamily="18" charset="0"/>
              </a:rPr>
              <a:t>Gramm-Schmidt orthonormalization is used for fill deficit in MFG.</a:t>
            </a:r>
            <a:endParaRPr lang="ja-JP" altLang="en-US" sz="1800">
              <a:solidFill>
                <a:srgbClr val="FF0000"/>
              </a:solidFill>
              <a:latin typeface="Times New Roman" panose="02020603050405020304" pitchFamily="18" charset="0"/>
            </a:endParaRPr>
          </a:p>
          <a:p>
            <a:pPr lvl="1" eaLnBrk="1" hangingPunct="1"/>
            <a:r>
              <a:rPr lang="en-US" altLang="en-US">
                <a:latin typeface="Times New Roman" panose="02020603050405020304" pitchFamily="18" charset="0"/>
              </a:rPr>
              <a:t>By utilizing the </a:t>
            </a:r>
            <a:r>
              <a:rPr lang="en-US" altLang="ja-JP">
                <a:latin typeface="Times New Roman" panose="02020603050405020304" pitchFamily="18" charset="0"/>
              </a:rPr>
              <a:t>MHP as a MFG…</a:t>
            </a:r>
            <a:endParaRPr lang="ja-JP" altLang="en-US">
              <a:latin typeface="Times New Roman" panose="02020603050405020304" pitchFamily="18" charset="0"/>
            </a:endParaRPr>
          </a:p>
          <a:p>
            <a:pPr lvl="2" eaLnBrk="1" hangingPunct="1"/>
            <a:r>
              <a:rPr lang="en-US" altLang="ja-JP" sz="1800">
                <a:solidFill>
                  <a:srgbClr val="FF0000"/>
                </a:solidFill>
                <a:latin typeface="Times New Roman" panose="02020603050405020304" pitchFamily="18" charset="0"/>
              </a:rPr>
              <a:t>Known user’s signal </a:t>
            </a:r>
            <a:r>
              <a:rPr lang="en-US" altLang="ja-JP" sz="1800">
                <a:latin typeface="Times New Roman" panose="02020603050405020304" pitchFamily="18" charset="0"/>
              </a:rPr>
              <a:t>which uses same MHP as MFG can be</a:t>
            </a:r>
            <a:r>
              <a:rPr lang="en-US" altLang="ja-JP" sz="1800">
                <a:solidFill>
                  <a:srgbClr val="FF0000"/>
                </a:solidFill>
                <a:latin typeface="Times New Roman" panose="02020603050405020304" pitchFamily="18" charset="0"/>
              </a:rPr>
              <a:t> retrieved.</a:t>
            </a:r>
            <a:br>
              <a:rPr lang="en-US" altLang="ja-JP" sz="1800">
                <a:solidFill>
                  <a:srgbClr val="FF0000"/>
                </a:solidFill>
                <a:latin typeface="Times New Roman" panose="02020603050405020304" pitchFamily="18" charset="0"/>
              </a:rPr>
            </a:br>
            <a:endParaRPr lang="en-US" altLang="ja-JP" sz="1800">
              <a:solidFill>
                <a:srgbClr val="FF0000"/>
              </a:solidFill>
              <a:latin typeface="Times New Roman" panose="02020603050405020304" pitchFamily="18" charset="0"/>
            </a:endParaRPr>
          </a:p>
          <a:p>
            <a:pPr lvl="2" eaLnBrk="1" hangingPunct="1"/>
            <a:r>
              <a:rPr lang="en-US" altLang="ja-JP" sz="1800">
                <a:solidFill>
                  <a:srgbClr val="FF0000"/>
                </a:solidFill>
                <a:latin typeface="Times New Roman" panose="02020603050405020304" pitchFamily="18" charset="0"/>
              </a:rPr>
              <a:t>Unknown interference </a:t>
            </a:r>
            <a:r>
              <a:rPr lang="en-US" altLang="ja-JP" sz="1800">
                <a:latin typeface="Times New Roman" panose="02020603050405020304" pitchFamily="18" charset="0"/>
              </a:rPr>
              <a:t>can be</a:t>
            </a:r>
            <a:r>
              <a:rPr lang="en-US" altLang="ja-JP" sz="1800">
                <a:solidFill>
                  <a:srgbClr val="FF0000"/>
                </a:solidFill>
                <a:latin typeface="Times New Roman" panose="02020603050405020304" pitchFamily="18" charset="0"/>
              </a:rPr>
              <a:t> cancelled</a:t>
            </a:r>
          </a:p>
        </p:txBody>
      </p:sp>
      <p:sp>
        <p:nvSpPr>
          <p:cNvPr id="51212" name="Rectangle 6">
            <a:extLst>
              <a:ext uri="{FF2B5EF4-FFF2-40B4-BE49-F238E27FC236}">
                <a16:creationId xmlns:a16="http://schemas.microsoft.com/office/drawing/2014/main" id="{656273DF-73D1-4BD3-8DDC-D86246BD5041}"/>
              </a:ext>
            </a:extLst>
          </p:cNvPr>
          <p:cNvSpPr>
            <a:spLocks noChangeArrowheads="1"/>
          </p:cNvSpPr>
          <p:nvPr/>
        </p:nvSpPr>
        <p:spPr bwMode="auto">
          <a:xfrm>
            <a:off x="3657600" y="6003925"/>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buFontTx/>
              <a:buNone/>
            </a:pPr>
            <a:r>
              <a:rPr lang="en-US" altLang="ja-JP"/>
              <a:t>Works at the same time</a:t>
            </a:r>
            <a:endParaRPr lang="en-US" altLang="ja-JP" sz="1800"/>
          </a:p>
        </p:txBody>
      </p:sp>
      <p:sp>
        <p:nvSpPr>
          <p:cNvPr id="51213" name="正方形/長方形 10">
            <a:extLst>
              <a:ext uri="{FF2B5EF4-FFF2-40B4-BE49-F238E27FC236}">
                <a16:creationId xmlns:a16="http://schemas.microsoft.com/office/drawing/2014/main" id="{76C2ABE0-E179-48C6-BCDB-3149ACC2C710}"/>
              </a:ext>
            </a:extLst>
          </p:cNvPr>
          <p:cNvSpPr>
            <a:spLocks noChangeArrowheads="1"/>
          </p:cNvSpPr>
          <p:nvPr/>
        </p:nvSpPr>
        <p:spPr bwMode="auto">
          <a:xfrm>
            <a:off x="4397375" y="5157788"/>
            <a:ext cx="370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latin typeface="Times New Roman" panose="02020603050405020304" pitchFamily="18" charset="0"/>
              </a:rPr>
              <a:t>Proposed system for 2 users detection.</a:t>
            </a:r>
          </a:p>
        </p:txBody>
      </p:sp>
      <p:sp>
        <p:nvSpPr>
          <p:cNvPr id="51214" name="Rectangle 16">
            <a:extLst>
              <a:ext uri="{FF2B5EF4-FFF2-40B4-BE49-F238E27FC236}">
                <a16:creationId xmlns:a16="http://schemas.microsoft.com/office/drawing/2014/main" id="{34BAA8A6-ADE2-406F-92FA-BC5B28AA4328}"/>
              </a:ext>
            </a:extLst>
          </p:cNvPr>
          <p:cNvSpPr>
            <a:spLocks noChangeArrowheads="1"/>
          </p:cNvSpPr>
          <p:nvPr/>
        </p:nvSpPr>
        <p:spPr bwMode="auto">
          <a:xfrm>
            <a:off x="2705100" y="526097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i="1">
                <a:solidFill>
                  <a:srgbClr val="0000FF"/>
                </a:solidFill>
              </a:rPr>
              <a:t>MUD</a:t>
            </a:r>
            <a:endParaRPr lang="ja-JP" altLang="en-US" i="1">
              <a:solidFill>
                <a:srgbClr val="0000FF"/>
              </a:solidFill>
            </a:endParaRPr>
          </a:p>
        </p:txBody>
      </p:sp>
      <p:sp>
        <p:nvSpPr>
          <p:cNvPr id="51215" name="Rectangle 17">
            <a:extLst>
              <a:ext uri="{FF2B5EF4-FFF2-40B4-BE49-F238E27FC236}">
                <a16:creationId xmlns:a16="http://schemas.microsoft.com/office/drawing/2014/main" id="{CA4E43D3-B4BD-4CEB-993B-2174FB8FEA6A}"/>
              </a:ext>
            </a:extLst>
          </p:cNvPr>
          <p:cNvSpPr>
            <a:spLocks noChangeArrowheads="1"/>
          </p:cNvSpPr>
          <p:nvPr/>
        </p:nvSpPr>
        <p:spPr bwMode="auto">
          <a:xfrm>
            <a:off x="2381250" y="6048375"/>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i="1">
                <a:solidFill>
                  <a:srgbClr val="0000FF"/>
                </a:solidFill>
              </a:rPr>
              <a:t>ISI mitigation</a:t>
            </a:r>
            <a:endParaRPr lang="ja-JP" altLang="en-US" i="1">
              <a:solidFill>
                <a:srgbClr val="0000FF"/>
              </a:solidFill>
            </a:endParaRPr>
          </a:p>
        </p:txBody>
      </p:sp>
      <p:sp>
        <p:nvSpPr>
          <p:cNvPr id="51216" name="Oval 7">
            <a:extLst>
              <a:ext uri="{FF2B5EF4-FFF2-40B4-BE49-F238E27FC236}">
                <a16:creationId xmlns:a16="http://schemas.microsoft.com/office/drawing/2014/main" id="{096B297E-E0E9-4693-B351-E76922A02F85}"/>
              </a:ext>
            </a:extLst>
          </p:cNvPr>
          <p:cNvSpPr>
            <a:spLocks noChangeArrowheads="1"/>
          </p:cNvSpPr>
          <p:nvPr/>
        </p:nvSpPr>
        <p:spPr bwMode="auto">
          <a:xfrm>
            <a:off x="4302125" y="2933700"/>
            <a:ext cx="574675" cy="304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1217" name="Oval 8">
            <a:extLst>
              <a:ext uri="{FF2B5EF4-FFF2-40B4-BE49-F238E27FC236}">
                <a16:creationId xmlns:a16="http://schemas.microsoft.com/office/drawing/2014/main" id="{786C83E3-5FEC-426C-B7D2-336EA2109ABA}"/>
              </a:ext>
            </a:extLst>
          </p:cNvPr>
          <p:cNvSpPr>
            <a:spLocks noChangeArrowheads="1"/>
          </p:cNvSpPr>
          <p:nvPr/>
        </p:nvSpPr>
        <p:spPr bwMode="auto">
          <a:xfrm>
            <a:off x="4302125" y="2114550"/>
            <a:ext cx="574675" cy="304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4" name="フッター プレースホルダー 3">
            <a:extLst>
              <a:ext uri="{FF2B5EF4-FFF2-40B4-BE49-F238E27FC236}">
                <a16:creationId xmlns:a16="http://schemas.microsoft.com/office/drawing/2014/main" id="{20E8B799-316B-4DE6-A752-DEABAB43C5E1}"/>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A0A8E2B8-7C98-4D27-9520-C5416227D169}"/>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E863E33-AE19-41FE-A0C6-AC1C1D15A218}"/>
              </a:ext>
            </a:extLst>
          </p:cNvPr>
          <p:cNvSpPr>
            <a:spLocks noGrp="1"/>
          </p:cNvSpPr>
          <p:nvPr>
            <p:ph type="dt" sz="half" idx="2"/>
          </p:nvPr>
        </p:nvSpPr>
        <p:spPr/>
        <p:txBody>
          <a:bodyPr/>
          <a:lstStyle/>
          <a:p>
            <a:r>
              <a:rPr lang="en-US" altLang="ja-JP"/>
              <a:t>November 2020</a:t>
            </a:r>
            <a:endParaRPr lang="en-US" altLang="ja-JP" dirty="0"/>
          </a:p>
        </p:txBody>
      </p:sp>
      <p:sp>
        <p:nvSpPr>
          <p:cNvPr id="53254" name="Rectangle 3">
            <a:extLst>
              <a:ext uri="{FF2B5EF4-FFF2-40B4-BE49-F238E27FC236}">
                <a16:creationId xmlns:a16="http://schemas.microsoft.com/office/drawing/2014/main" id="{844E1267-C016-41E4-B1C2-AC0A620DEDB7}"/>
              </a:ext>
            </a:extLst>
          </p:cNvPr>
          <p:cNvSpPr>
            <a:spLocks noGrp="1" noChangeArrowheads="1"/>
          </p:cNvSpPr>
          <p:nvPr>
            <p:ph idx="4294967295"/>
          </p:nvPr>
        </p:nvSpPr>
        <p:spPr>
          <a:xfrm>
            <a:off x="0" y="762000"/>
            <a:ext cx="8686800" cy="685800"/>
          </a:xfrm>
        </p:spPr>
        <p:txBody>
          <a:bodyPr/>
          <a:lstStyle/>
          <a:p>
            <a:pPr eaLnBrk="1" hangingPunct="1"/>
            <a:r>
              <a:rPr lang="en-US" altLang="ja-JP" dirty="0">
                <a:latin typeface="Arial" panose="020B0604020202020204" pitchFamily="34" charset="0"/>
                <a:ea typeface="ＭＳ Ｐゴシック" panose="020B0600070205080204" pitchFamily="50" charset="-128"/>
              </a:rPr>
              <a:t>System model and theoretical analysis.</a:t>
            </a:r>
          </a:p>
          <a:p>
            <a:pPr lvl="2" eaLnBrk="1" hangingPunct="1"/>
            <a:endParaRPr lang="en-US" altLang="ja-JP" dirty="0">
              <a:latin typeface="Arial" panose="020B0604020202020204" pitchFamily="34" charset="0"/>
              <a:ea typeface="ＭＳ Ｐゴシック" panose="020B0600070205080204" pitchFamily="50" charset="-128"/>
            </a:endParaRPr>
          </a:p>
        </p:txBody>
      </p:sp>
      <p:pic>
        <p:nvPicPr>
          <p:cNvPr id="53252" name="Picture 55">
            <a:extLst>
              <a:ext uri="{FF2B5EF4-FFF2-40B4-BE49-F238E27FC236}">
                <a16:creationId xmlns:a16="http://schemas.microsoft.com/office/drawing/2014/main" id="{937A3C72-B0A3-4D3B-B28C-ACE9D163D2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109913"/>
            <a:ext cx="4494213"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42">
            <a:extLst>
              <a:ext uri="{FF2B5EF4-FFF2-40B4-BE49-F238E27FC236}">
                <a16:creationId xmlns:a16="http://schemas.microsoft.com/office/drawing/2014/main" id="{4FEE47D7-D88E-49FF-9E54-650E4B399B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43088" y="5272088"/>
            <a:ext cx="23939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Rectangle 5">
            <a:extLst>
              <a:ext uri="{FF2B5EF4-FFF2-40B4-BE49-F238E27FC236}">
                <a16:creationId xmlns:a16="http://schemas.microsoft.com/office/drawing/2014/main" id="{7813416B-AD64-43E4-9935-965467E3AF53}"/>
              </a:ext>
            </a:extLst>
          </p:cNvPr>
          <p:cNvSpPr>
            <a:spLocks noChangeArrowheads="1"/>
          </p:cNvSpPr>
          <p:nvPr/>
        </p:nvSpPr>
        <p:spPr bwMode="auto">
          <a:xfrm>
            <a:off x="-381000" y="1295400"/>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a:latin typeface="Times New Roman" panose="02020603050405020304" pitchFamily="18" charset="0"/>
              </a:rPr>
              <a:t>Rx signal</a:t>
            </a:r>
            <a:endParaRPr lang="ja-JP" altLang="en-US" b="0">
              <a:latin typeface="Times New Roman" panose="02020603050405020304" pitchFamily="18" charset="0"/>
            </a:endParaRPr>
          </a:p>
        </p:txBody>
      </p:sp>
      <p:sp>
        <p:nvSpPr>
          <p:cNvPr id="53258" name="Rectangle 8">
            <a:extLst>
              <a:ext uri="{FF2B5EF4-FFF2-40B4-BE49-F238E27FC236}">
                <a16:creationId xmlns:a16="http://schemas.microsoft.com/office/drawing/2014/main" id="{FBC8ED48-4923-446C-ADAB-D9744187191C}"/>
              </a:ext>
            </a:extLst>
          </p:cNvPr>
          <p:cNvSpPr>
            <a:spLocks noChangeArrowheads="1"/>
          </p:cNvSpPr>
          <p:nvPr/>
        </p:nvSpPr>
        <p:spPr bwMode="auto">
          <a:xfrm>
            <a:off x="0"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53259" name="Object 13">
            <a:extLst>
              <a:ext uri="{FF2B5EF4-FFF2-40B4-BE49-F238E27FC236}">
                <a16:creationId xmlns:a16="http://schemas.microsoft.com/office/drawing/2014/main" id="{3C4C9817-AED0-4C03-871D-82BCD074644E}"/>
              </a:ext>
            </a:extLst>
          </p:cNvPr>
          <p:cNvGraphicFramePr>
            <a:graphicFrameLocks noChangeAspect="1"/>
          </p:cNvGraphicFramePr>
          <p:nvPr/>
        </p:nvGraphicFramePr>
        <p:xfrm>
          <a:off x="1808163" y="4441825"/>
          <a:ext cx="654050" cy="336550"/>
        </p:xfrm>
        <a:graphic>
          <a:graphicData uri="http://schemas.openxmlformats.org/presentationml/2006/ole">
            <mc:AlternateContent xmlns:mc="http://schemas.openxmlformats.org/markup-compatibility/2006">
              <mc:Choice xmlns:v="urn:schemas-microsoft-com:vml" Requires="v">
                <p:oleObj spid="_x0000_s2104" name="数式" r:id="rId8" imgW="418918" imgH="215806" progId="Equation.3">
                  <p:embed/>
                </p:oleObj>
              </mc:Choice>
              <mc:Fallback>
                <p:oleObj name="数式" r:id="rId8" imgW="418918" imgH="215806" progId="Equation.3">
                  <p:embed/>
                  <p:pic>
                    <p:nvPicPr>
                      <p:cNvPr id="53259" name="Object 13">
                        <a:extLst>
                          <a:ext uri="{FF2B5EF4-FFF2-40B4-BE49-F238E27FC236}">
                            <a16:creationId xmlns:a16="http://schemas.microsoft.com/office/drawing/2014/main" id="{3C4C9817-AED0-4C03-871D-82BCD07464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8163" y="444182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60" name="Object 15">
            <a:extLst>
              <a:ext uri="{FF2B5EF4-FFF2-40B4-BE49-F238E27FC236}">
                <a16:creationId xmlns:a16="http://schemas.microsoft.com/office/drawing/2014/main" id="{CA4C6CD7-7F6C-40FC-8A71-50F20629AD0B}"/>
              </a:ext>
            </a:extLst>
          </p:cNvPr>
          <p:cNvGraphicFramePr>
            <a:graphicFrameLocks noChangeAspect="1"/>
          </p:cNvGraphicFramePr>
          <p:nvPr/>
        </p:nvGraphicFramePr>
        <p:xfrm>
          <a:off x="1808163" y="4038600"/>
          <a:ext cx="257175" cy="357188"/>
        </p:xfrm>
        <a:graphic>
          <a:graphicData uri="http://schemas.openxmlformats.org/presentationml/2006/ole">
            <mc:AlternateContent xmlns:mc="http://schemas.openxmlformats.org/markup-compatibility/2006">
              <mc:Choice xmlns:v="urn:schemas-microsoft-com:vml" Requires="v">
                <p:oleObj spid="_x0000_s2105" name="数式" r:id="rId10" imgW="165028" imgH="228501" progId="Equation.3">
                  <p:embed/>
                </p:oleObj>
              </mc:Choice>
              <mc:Fallback>
                <p:oleObj name="数式" r:id="rId10" imgW="165028" imgH="228501" progId="Equation.3">
                  <p:embed/>
                  <p:pic>
                    <p:nvPicPr>
                      <p:cNvPr id="53260" name="Object 15">
                        <a:extLst>
                          <a:ext uri="{FF2B5EF4-FFF2-40B4-BE49-F238E27FC236}">
                            <a16:creationId xmlns:a16="http://schemas.microsoft.com/office/drawing/2014/main" id="{CA4C6CD7-7F6C-40FC-8A71-50F20629AD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8163" y="4038600"/>
                        <a:ext cx="257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1" name="Rectangle 16">
            <a:extLst>
              <a:ext uri="{FF2B5EF4-FFF2-40B4-BE49-F238E27FC236}">
                <a16:creationId xmlns:a16="http://schemas.microsoft.com/office/drawing/2014/main" id="{7A1535EC-D52F-486D-9F5A-4B471793F64D}"/>
              </a:ext>
            </a:extLst>
          </p:cNvPr>
          <p:cNvSpPr>
            <a:spLocks noChangeArrowheads="1"/>
          </p:cNvSpPr>
          <p:nvPr/>
        </p:nvSpPr>
        <p:spPr bwMode="auto">
          <a:xfrm>
            <a:off x="2452688" y="4440238"/>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53262" name="Rectangle 17">
            <a:extLst>
              <a:ext uri="{FF2B5EF4-FFF2-40B4-BE49-F238E27FC236}">
                <a16:creationId xmlns:a16="http://schemas.microsoft.com/office/drawing/2014/main" id="{C0CC12C1-21F6-4D72-A67F-5012FB6AD9B2}"/>
              </a:ext>
            </a:extLst>
          </p:cNvPr>
          <p:cNvSpPr>
            <a:spLocks noChangeArrowheads="1"/>
          </p:cNvSpPr>
          <p:nvPr/>
        </p:nvSpPr>
        <p:spPr bwMode="auto">
          <a:xfrm>
            <a:off x="2098675" y="4044950"/>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pic>
        <p:nvPicPr>
          <p:cNvPr id="53263" name="Picture 23">
            <a:extLst>
              <a:ext uri="{FF2B5EF4-FFF2-40B4-BE49-F238E27FC236}">
                <a16:creationId xmlns:a16="http://schemas.microsoft.com/office/drawing/2014/main" id="{C4F50F91-F4D9-45FE-8703-80AD900517A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43088" y="1665288"/>
            <a:ext cx="23272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264" name="Group 35">
            <a:extLst>
              <a:ext uri="{FF2B5EF4-FFF2-40B4-BE49-F238E27FC236}">
                <a16:creationId xmlns:a16="http://schemas.microsoft.com/office/drawing/2014/main" id="{BF211867-9347-48B5-BD01-CD3A5E5E7D87}"/>
              </a:ext>
            </a:extLst>
          </p:cNvPr>
          <p:cNvGrpSpPr>
            <a:grpSpLocks/>
          </p:cNvGrpSpPr>
          <p:nvPr/>
        </p:nvGrpSpPr>
        <p:grpSpPr bwMode="auto">
          <a:xfrm>
            <a:off x="5349875" y="1466850"/>
            <a:ext cx="2551113" cy="1076325"/>
            <a:chOff x="3370" y="924"/>
            <a:chExt cx="1607" cy="678"/>
          </a:xfrm>
        </p:grpSpPr>
        <p:pic>
          <p:nvPicPr>
            <p:cNvPr id="53277" name="Picture 25">
              <a:extLst>
                <a:ext uri="{FF2B5EF4-FFF2-40B4-BE49-F238E27FC236}">
                  <a16:creationId xmlns:a16="http://schemas.microsoft.com/office/drawing/2014/main" id="{BB74759C-8385-494A-8A99-CEC85650229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70" y="924"/>
              <a:ext cx="292"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78" name="Picture 26">
              <a:extLst>
                <a:ext uri="{FF2B5EF4-FFF2-40B4-BE49-F238E27FC236}">
                  <a16:creationId xmlns:a16="http://schemas.microsoft.com/office/drawing/2014/main" id="{F7A2E2DE-E3CA-4ADB-A126-28C255FC761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370" y="1104"/>
              <a:ext cx="28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79" name="Picture 27">
              <a:extLst>
                <a:ext uri="{FF2B5EF4-FFF2-40B4-BE49-F238E27FC236}">
                  <a16:creationId xmlns:a16="http://schemas.microsoft.com/office/drawing/2014/main" id="{71D7CF08-185D-42D0-95D1-624485D5DFAE}"/>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56" y="1307"/>
              <a:ext cx="14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0" name="Picture 28">
              <a:extLst>
                <a:ext uri="{FF2B5EF4-FFF2-40B4-BE49-F238E27FC236}">
                  <a16:creationId xmlns:a16="http://schemas.microsoft.com/office/drawing/2014/main" id="{438C9EA9-BF56-49D9-A37E-D4B233065B55}"/>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456" y="1466"/>
              <a:ext cx="14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1" name="Picture 29">
              <a:extLst>
                <a:ext uri="{FF2B5EF4-FFF2-40B4-BE49-F238E27FC236}">
                  <a16:creationId xmlns:a16="http://schemas.microsoft.com/office/drawing/2014/main" id="{3B0A19E5-B773-42EE-9CFA-DF9A753FE05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759" y="948"/>
              <a:ext cx="90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2" name="Picture 30">
              <a:extLst>
                <a:ext uri="{FF2B5EF4-FFF2-40B4-BE49-F238E27FC236}">
                  <a16:creationId xmlns:a16="http://schemas.microsoft.com/office/drawing/2014/main" id="{EFA0882C-4284-43DB-A9D9-2E86BEFB2643}"/>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759" y="1105"/>
              <a:ext cx="58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3" name="Picture 32">
              <a:extLst>
                <a:ext uri="{FF2B5EF4-FFF2-40B4-BE49-F238E27FC236}">
                  <a16:creationId xmlns:a16="http://schemas.microsoft.com/office/drawing/2014/main" id="{F671A030-4570-4139-BEC1-DA3E35BE7A42}"/>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617" y="1268"/>
              <a:ext cx="36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4" name="Picture 33">
              <a:extLst>
                <a:ext uri="{FF2B5EF4-FFF2-40B4-BE49-F238E27FC236}">
                  <a16:creationId xmlns:a16="http://schemas.microsoft.com/office/drawing/2014/main" id="{90A8A5B1-C5F0-49B9-A8E4-DC6712A325F0}"/>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759" y="1465"/>
              <a:ext cx="11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5" name="Picture 34">
              <a:extLst>
                <a:ext uri="{FF2B5EF4-FFF2-40B4-BE49-F238E27FC236}">
                  <a16:creationId xmlns:a16="http://schemas.microsoft.com/office/drawing/2014/main" id="{97DC564B-AC50-4595-99B3-A82EAA89FD5E}"/>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759" y="1288"/>
              <a:ext cx="858"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265" name="Picture 36">
            <a:extLst>
              <a:ext uri="{FF2B5EF4-FFF2-40B4-BE49-F238E27FC236}">
                <a16:creationId xmlns:a16="http://schemas.microsoft.com/office/drawing/2014/main" id="{FDCDC5DF-1EA8-41BD-AF4C-CDBA16F0DE5C}"/>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524000" y="2960688"/>
            <a:ext cx="28511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66" name="Rectangle 37">
            <a:extLst>
              <a:ext uri="{FF2B5EF4-FFF2-40B4-BE49-F238E27FC236}">
                <a16:creationId xmlns:a16="http://schemas.microsoft.com/office/drawing/2014/main" id="{2A4CF291-4D64-427D-B66D-F004949C39C5}"/>
              </a:ext>
            </a:extLst>
          </p:cNvPr>
          <p:cNvSpPr>
            <a:spLocks noChangeArrowheads="1"/>
          </p:cNvSpPr>
          <p:nvPr/>
        </p:nvSpPr>
        <p:spPr bwMode="auto">
          <a:xfrm>
            <a:off x="104775" y="2593975"/>
            <a:ext cx="1595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In vector form</a:t>
            </a:r>
            <a:endParaRPr lang="ja-JP" altLang="en-US" sz="1800" b="0"/>
          </a:p>
        </p:txBody>
      </p:sp>
      <p:grpSp>
        <p:nvGrpSpPr>
          <p:cNvPr id="53267" name="Group 41">
            <a:extLst>
              <a:ext uri="{FF2B5EF4-FFF2-40B4-BE49-F238E27FC236}">
                <a16:creationId xmlns:a16="http://schemas.microsoft.com/office/drawing/2014/main" id="{A4A89DA1-9F11-40BA-B0A7-D1F438BB9E50}"/>
              </a:ext>
            </a:extLst>
          </p:cNvPr>
          <p:cNvGrpSpPr>
            <a:grpSpLocks/>
          </p:cNvGrpSpPr>
          <p:nvPr/>
        </p:nvGrpSpPr>
        <p:grpSpPr bwMode="auto">
          <a:xfrm>
            <a:off x="381000" y="4929188"/>
            <a:ext cx="3789363" cy="369887"/>
            <a:chOff x="146" y="2640"/>
            <a:chExt cx="2387" cy="233"/>
          </a:xfrm>
        </p:grpSpPr>
        <p:sp>
          <p:nvSpPr>
            <p:cNvPr id="53274" name="Rectangle 38">
              <a:extLst>
                <a:ext uri="{FF2B5EF4-FFF2-40B4-BE49-F238E27FC236}">
                  <a16:creationId xmlns:a16="http://schemas.microsoft.com/office/drawing/2014/main" id="{723AC4D9-D243-41EF-863F-80C23BA4A328}"/>
                </a:ext>
              </a:extLst>
            </p:cNvPr>
            <p:cNvSpPr>
              <a:spLocks noChangeArrowheads="1"/>
            </p:cNvSpPr>
            <p:nvPr/>
          </p:nvSpPr>
          <p:spPr bwMode="auto">
            <a:xfrm>
              <a:off x="1073" y="2640"/>
              <a:ext cx="14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output included in</a:t>
              </a:r>
              <a:endParaRPr lang="ja-JP" altLang="en-US" sz="1800" b="0"/>
            </a:p>
          </p:txBody>
        </p:sp>
        <p:pic>
          <p:nvPicPr>
            <p:cNvPr id="53275" name="Picture 39">
              <a:extLst>
                <a:ext uri="{FF2B5EF4-FFF2-40B4-BE49-F238E27FC236}">
                  <a16:creationId xmlns:a16="http://schemas.microsoft.com/office/drawing/2014/main" id="{1F876262-45E3-4A34-A064-E9B05E77F9BA}"/>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46" y="2666"/>
              <a:ext cx="36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76" name="Picture 40">
              <a:extLst>
                <a:ext uri="{FF2B5EF4-FFF2-40B4-BE49-F238E27FC236}">
                  <a16:creationId xmlns:a16="http://schemas.microsoft.com/office/drawing/2014/main" id="{44313B59-29C4-44FB-98D7-488211E01B0A}"/>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82" y="2649"/>
              <a:ext cx="57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268" name="Picture 44">
            <a:extLst>
              <a:ext uri="{FF2B5EF4-FFF2-40B4-BE49-F238E27FC236}">
                <a16:creationId xmlns:a16="http://schemas.microsoft.com/office/drawing/2014/main" id="{B5973EA9-AE1A-4D79-8813-A83890F9ABF7}"/>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852863" y="4970463"/>
            <a:ext cx="3524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69" name="Picture 45">
            <a:extLst>
              <a:ext uri="{FF2B5EF4-FFF2-40B4-BE49-F238E27FC236}">
                <a16:creationId xmlns:a16="http://schemas.microsoft.com/office/drawing/2014/main" id="{66219FDB-406D-4845-B62D-81C2D7FD2A2C}"/>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202113" y="5026025"/>
            <a:ext cx="21272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70" name="Rectangle 51">
            <a:extLst>
              <a:ext uri="{FF2B5EF4-FFF2-40B4-BE49-F238E27FC236}">
                <a16:creationId xmlns:a16="http://schemas.microsoft.com/office/drawing/2014/main" id="{295E6BF5-34E7-41D5-8BD4-C0C35B4B194C}"/>
              </a:ext>
            </a:extLst>
          </p:cNvPr>
          <p:cNvSpPr>
            <a:spLocks noChangeArrowheads="1"/>
          </p:cNvSpPr>
          <p:nvPr/>
        </p:nvSpPr>
        <p:spPr bwMode="auto">
          <a:xfrm>
            <a:off x="1447800" y="5287963"/>
            <a:ext cx="2867025" cy="801687"/>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pic>
        <p:nvPicPr>
          <p:cNvPr id="53272" name="Picture 54">
            <a:extLst>
              <a:ext uri="{FF2B5EF4-FFF2-40B4-BE49-F238E27FC236}">
                <a16:creationId xmlns:a16="http://schemas.microsoft.com/office/drawing/2014/main" id="{4B39D410-B9A5-4175-A86F-49D301F8F6B4}"/>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550988" y="5426075"/>
            <a:ext cx="2619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3E959E97-4C55-48A9-85C7-7D062769FC38}"/>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A6D31029-C5DD-4BE9-8E8E-5B1A12AC2B4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63F369-B1FF-4CF7-963F-AB60BF86FFA4}"/>
              </a:ext>
            </a:extLst>
          </p:cNvPr>
          <p:cNvSpPr>
            <a:spLocks noGrp="1"/>
          </p:cNvSpPr>
          <p:nvPr>
            <p:ph type="dt" sz="half" idx="2"/>
          </p:nvPr>
        </p:nvSpPr>
        <p:spPr/>
        <p:txBody>
          <a:bodyPr/>
          <a:lstStyle/>
          <a:p>
            <a:r>
              <a:rPr lang="en-US" altLang="ja-JP"/>
              <a:t>November 2020</a:t>
            </a:r>
            <a:endParaRPr lang="en-US" altLang="ja-JP" dirty="0"/>
          </a:p>
        </p:txBody>
      </p:sp>
      <p:sp>
        <p:nvSpPr>
          <p:cNvPr id="55302" name="Rectangle 3">
            <a:extLst>
              <a:ext uri="{FF2B5EF4-FFF2-40B4-BE49-F238E27FC236}">
                <a16:creationId xmlns:a16="http://schemas.microsoft.com/office/drawing/2014/main" id="{B403A34F-BF51-4494-AEE2-28C2810C091A}"/>
              </a:ext>
            </a:extLst>
          </p:cNvPr>
          <p:cNvSpPr>
            <a:spLocks noGrp="1" noChangeArrowheads="1"/>
          </p:cNvSpPr>
          <p:nvPr>
            <p:ph idx="4294967295"/>
          </p:nvPr>
        </p:nvSpPr>
        <p:spPr>
          <a:xfrm>
            <a:off x="0" y="762000"/>
            <a:ext cx="8686800" cy="685800"/>
          </a:xfrm>
        </p:spPr>
        <p:txBody>
          <a:bodyPr/>
          <a:lstStyle/>
          <a:p>
            <a:pPr eaLnBrk="1" hangingPunct="1"/>
            <a:r>
              <a:rPr lang="en-US" altLang="ja-JP" sz="2400">
                <a:latin typeface="Arial" panose="020B0604020202020204" pitchFamily="34" charset="0"/>
                <a:ea typeface="ＭＳ Ｐゴシック" panose="020B0600070205080204" pitchFamily="50" charset="-128"/>
              </a:rPr>
              <a:t>System model and theoretical analysis</a:t>
            </a:r>
          </a:p>
        </p:txBody>
      </p:sp>
      <p:pic>
        <p:nvPicPr>
          <p:cNvPr id="55300" name="Picture 66">
            <a:extLst>
              <a:ext uri="{FF2B5EF4-FFF2-40B4-BE49-F238E27FC236}">
                <a16:creationId xmlns:a16="http://schemas.microsoft.com/office/drawing/2014/main" id="{89396C9F-4B30-4579-B56A-3561028E56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9788" y="3810000"/>
            <a:ext cx="4494212"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65">
            <a:extLst>
              <a:ext uri="{FF2B5EF4-FFF2-40B4-BE49-F238E27FC236}">
                <a16:creationId xmlns:a16="http://schemas.microsoft.com/office/drawing/2014/main" id="{B6EC24A3-650E-46D4-A2D3-614EBEDEA3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5225" y="3827463"/>
            <a:ext cx="31003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5" name="Rectangle 7">
            <a:extLst>
              <a:ext uri="{FF2B5EF4-FFF2-40B4-BE49-F238E27FC236}">
                <a16:creationId xmlns:a16="http://schemas.microsoft.com/office/drawing/2014/main" id="{93DC62A2-6111-47B0-9E09-DF72C02A9F54}"/>
              </a:ext>
            </a:extLst>
          </p:cNvPr>
          <p:cNvSpPr>
            <a:spLocks noChangeArrowheads="1"/>
          </p:cNvSpPr>
          <p:nvPr/>
        </p:nvSpPr>
        <p:spPr bwMode="auto">
          <a:xfrm>
            <a:off x="0"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55306" name="Object 8">
            <a:extLst>
              <a:ext uri="{FF2B5EF4-FFF2-40B4-BE49-F238E27FC236}">
                <a16:creationId xmlns:a16="http://schemas.microsoft.com/office/drawing/2014/main" id="{5FF83FE6-39B5-4A72-9F94-6E150F9CF328}"/>
              </a:ext>
            </a:extLst>
          </p:cNvPr>
          <p:cNvGraphicFramePr>
            <a:graphicFrameLocks noChangeAspect="1"/>
          </p:cNvGraphicFramePr>
          <p:nvPr/>
        </p:nvGraphicFramePr>
        <p:xfrm>
          <a:off x="6334125" y="2324100"/>
          <a:ext cx="654050" cy="336550"/>
        </p:xfrm>
        <a:graphic>
          <a:graphicData uri="http://schemas.openxmlformats.org/presentationml/2006/ole">
            <mc:AlternateContent xmlns:mc="http://schemas.openxmlformats.org/markup-compatibility/2006">
              <mc:Choice xmlns:v="urn:schemas-microsoft-com:vml" Requires="v">
                <p:oleObj spid="_x0000_s3128" name="数式" r:id="rId8" imgW="418918" imgH="215806" progId="Equation.3">
                  <p:embed/>
                </p:oleObj>
              </mc:Choice>
              <mc:Fallback>
                <p:oleObj name="数式" r:id="rId8" imgW="418918" imgH="215806" progId="Equation.3">
                  <p:embed/>
                  <p:pic>
                    <p:nvPicPr>
                      <p:cNvPr id="55306" name="Object 8">
                        <a:extLst>
                          <a:ext uri="{FF2B5EF4-FFF2-40B4-BE49-F238E27FC236}">
                            <a16:creationId xmlns:a16="http://schemas.microsoft.com/office/drawing/2014/main" id="{5FF83FE6-39B5-4A72-9F94-6E150F9CF3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4125" y="23241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7" name="Object 9">
            <a:extLst>
              <a:ext uri="{FF2B5EF4-FFF2-40B4-BE49-F238E27FC236}">
                <a16:creationId xmlns:a16="http://schemas.microsoft.com/office/drawing/2014/main" id="{91C28CE6-040B-4267-B3C0-27E9C3534681}"/>
              </a:ext>
            </a:extLst>
          </p:cNvPr>
          <p:cNvGraphicFramePr>
            <a:graphicFrameLocks noChangeAspect="1"/>
          </p:cNvGraphicFramePr>
          <p:nvPr/>
        </p:nvGraphicFramePr>
        <p:xfrm>
          <a:off x="6334125" y="1920875"/>
          <a:ext cx="257175" cy="357188"/>
        </p:xfrm>
        <a:graphic>
          <a:graphicData uri="http://schemas.openxmlformats.org/presentationml/2006/ole">
            <mc:AlternateContent xmlns:mc="http://schemas.openxmlformats.org/markup-compatibility/2006">
              <mc:Choice xmlns:v="urn:schemas-microsoft-com:vml" Requires="v">
                <p:oleObj spid="_x0000_s3129" name="数式" r:id="rId10" imgW="165028" imgH="228501" progId="Equation.3">
                  <p:embed/>
                </p:oleObj>
              </mc:Choice>
              <mc:Fallback>
                <p:oleObj name="数式" r:id="rId10" imgW="165028" imgH="228501" progId="Equation.3">
                  <p:embed/>
                  <p:pic>
                    <p:nvPicPr>
                      <p:cNvPr id="55307" name="Object 9">
                        <a:extLst>
                          <a:ext uri="{FF2B5EF4-FFF2-40B4-BE49-F238E27FC236}">
                            <a16:creationId xmlns:a16="http://schemas.microsoft.com/office/drawing/2014/main" id="{91C28CE6-040B-4267-B3C0-27E9C35346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4125" y="1920875"/>
                        <a:ext cx="257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8" name="Rectangle 10">
            <a:extLst>
              <a:ext uri="{FF2B5EF4-FFF2-40B4-BE49-F238E27FC236}">
                <a16:creationId xmlns:a16="http://schemas.microsoft.com/office/drawing/2014/main" id="{3C5FB0D3-C666-4651-8BB0-74792BAD1791}"/>
              </a:ext>
            </a:extLst>
          </p:cNvPr>
          <p:cNvSpPr>
            <a:spLocks noChangeArrowheads="1"/>
          </p:cNvSpPr>
          <p:nvPr/>
        </p:nvSpPr>
        <p:spPr bwMode="auto">
          <a:xfrm>
            <a:off x="6978650" y="2322513"/>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55309" name="Rectangle 11">
            <a:extLst>
              <a:ext uri="{FF2B5EF4-FFF2-40B4-BE49-F238E27FC236}">
                <a16:creationId xmlns:a16="http://schemas.microsoft.com/office/drawing/2014/main" id="{D68922F6-75F6-46AB-8113-578D3FC3389E}"/>
              </a:ext>
            </a:extLst>
          </p:cNvPr>
          <p:cNvSpPr>
            <a:spLocks noChangeArrowheads="1"/>
          </p:cNvSpPr>
          <p:nvPr/>
        </p:nvSpPr>
        <p:spPr bwMode="auto">
          <a:xfrm>
            <a:off x="6624638" y="1927225"/>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grpSp>
        <p:nvGrpSpPr>
          <p:cNvPr id="55310" name="Group 14">
            <a:extLst>
              <a:ext uri="{FF2B5EF4-FFF2-40B4-BE49-F238E27FC236}">
                <a16:creationId xmlns:a16="http://schemas.microsoft.com/office/drawing/2014/main" id="{F00D462C-9673-4B25-8725-188C536009B7}"/>
              </a:ext>
            </a:extLst>
          </p:cNvPr>
          <p:cNvGrpSpPr>
            <a:grpSpLocks/>
          </p:cNvGrpSpPr>
          <p:nvPr/>
        </p:nvGrpSpPr>
        <p:grpSpPr bwMode="auto">
          <a:xfrm>
            <a:off x="6475413" y="838200"/>
            <a:ext cx="2551112" cy="1076325"/>
            <a:chOff x="3370" y="924"/>
            <a:chExt cx="1607" cy="678"/>
          </a:xfrm>
        </p:grpSpPr>
        <p:pic>
          <p:nvPicPr>
            <p:cNvPr id="55337" name="Picture 15">
              <a:extLst>
                <a:ext uri="{FF2B5EF4-FFF2-40B4-BE49-F238E27FC236}">
                  <a16:creationId xmlns:a16="http://schemas.microsoft.com/office/drawing/2014/main" id="{CE496E3B-F819-4135-BF49-291D229DF90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70" y="924"/>
              <a:ext cx="292"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8" name="Picture 16">
              <a:extLst>
                <a:ext uri="{FF2B5EF4-FFF2-40B4-BE49-F238E27FC236}">
                  <a16:creationId xmlns:a16="http://schemas.microsoft.com/office/drawing/2014/main" id="{E3ADB529-6234-48DA-9373-ABAFF1D16856}"/>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70" y="1104"/>
              <a:ext cx="28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9" name="Picture 17">
              <a:extLst>
                <a:ext uri="{FF2B5EF4-FFF2-40B4-BE49-F238E27FC236}">
                  <a16:creationId xmlns:a16="http://schemas.microsoft.com/office/drawing/2014/main" id="{1C72AF0C-6DA8-4C60-A137-280AA62E60D0}"/>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56" y="1307"/>
              <a:ext cx="14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0" name="Picture 18">
              <a:extLst>
                <a:ext uri="{FF2B5EF4-FFF2-40B4-BE49-F238E27FC236}">
                  <a16:creationId xmlns:a16="http://schemas.microsoft.com/office/drawing/2014/main" id="{43FAFAB9-A69B-4327-80AD-46D662F3727A}"/>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56" y="1466"/>
              <a:ext cx="14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1" name="Picture 19">
              <a:extLst>
                <a:ext uri="{FF2B5EF4-FFF2-40B4-BE49-F238E27FC236}">
                  <a16:creationId xmlns:a16="http://schemas.microsoft.com/office/drawing/2014/main" id="{8B84CB58-7B7F-4FBC-B938-F1775FC3A0CA}"/>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759" y="948"/>
              <a:ext cx="90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2" name="Picture 20">
              <a:extLst>
                <a:ext uri="{FF2B5EF4-FFF2-40B4-BE49-F238E27FC236}">
                  <a16:creationId xmlns:a16="http://schemas.microsoft.com/office/drawing/2014/main" id="{9836D47B-BB11-441B-BA8F-10A9463003FE}"/>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759" y="1105"/>
              <a:ext cx="58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3" name="Picture 21">
              <a:extLst>
                <a:ext uri="{FF2B5EF4-FFF2-40B4-BE49-F238E27FC236}">
                  <a16:creationId xmlns:a16="http://schemas.microsoft.com/office/drawing/2014/main" id="{9121761B-86D5-416F-AB0A-C577E7EE9FB0}"/>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617" y="1268"/>
              <a:ext cx="36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4" name="Picture 22">
              <a:extLst>
                <a:ext uri="{FF2B5EF4-FFF2-40B4-BE49-F238E27FC236}">
                  <a16:creationId xmlns:a16="http://schemas.microsoft.com/office/drawing/2014/main" id="{EE23F942-083E-402F-A697-6419C1E2F041}"/>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59" y="1465"/>
              <a:ext cx="11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5" name="Picture 23">
              <a:extLst>
                <a:ext uri="{FF2B5EF4-FFF2-40B4-BE49-F238E27FC236}">
                  <a16:creationId xmlns:a16="http://schemas.microsoft.com/office/drawing/2014/main" id="{84EC125B-78BF-4D8A-8625-CB2C5A558E78}"/>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759" y="1288"/>
              <a:ext cx="858"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311" name="Rectangle 27">
            <a:extLst>
              <a:ext uri="{FF2B5EF4-FFF2-40B4-BE49-F238E27FC236}">
                <a16:creationId xmlns:a16="http://schemas.microsoft.com/office/drawing/2014/main" id="{B232BCD3-FB83-47CD-AD3E-6BDAC9BCA781}"/>
              </a:ext>
            </a:extLst>
          </p:cNvPr>
          <p:cNvSpPr>
            <a:spLocks noChangeArrowheads="1"/>
          </p:cNvSpPr>
          <p:nvPr/>
        </p:nvSpPr>
        <p:spPr bwMode="auto">
          <a:xfrm>
            <a:off x="84138" y="4657725"/>
            <a:ext cx="50450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Interference is cancelled in condition satisfies…</a:t>
            </a:r>
            <a:endParaRPr lang="ja-JP" altLang="en-US" sz="1800" b="0"/>
          </a:p>
        </p:txBody>
      </p:sp>
      <p:pic>
        <p:nvPicPr>
          <p:cNvPr id="55312" name="Picture 31">
            <a:extLst>
              <a:ext uri="{FF2B5EF4-FFF2-40B4-BE49-F238E27FC236}">
                <a16:creationId xmlns:a16="http://schemas.microsoft.com/office/drawing/2014/main" id="{05E982B3-2273-47B1-B5F7-8B3FD636E643}"/>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514475" y="1857375"/>
            <a:ext cx="31242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3" name="Picture 32">
            <a:extLst>
              <a:ext uri="{FF2B5EF4-FFF2-40B4-BE49-F238E27FC236}">
                <a16:creationId xmlns:a16="http://schemas.microsoft.com/office/drawing/2014/main" id="{FC531695-37E1-485A-95C7-2EF164EB0952}"/>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84138" y="1920875"/>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4" name="Picture 41">
            <a:extLst>
              <a:ext uri="{FF2B5EF4-FFF2-40B4-BE49-F238E27FC236}">
                <a16:creationId xmlns:a16="http://schemas.microsoft.com/office/drawing/2014/main" id="{79BD2907-FE54-4591-884D-CA9375846A3D}"/>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830513" y="3459163"/>
            <a:ext cx="4302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5" name="Rectangle 42">
            <a:extLst>
              <a:ext uri="{FF2B5EF4-FFF2-40B4-BE49-F238E27FC236}">
                <a16:creationId xmlns:a16="http://schemas.microsoft.com/office/drawing/2014/main" id="{32FD3C72-02B2-436D-BA28-5FBAF02AC6B4}"/>
              </a:ext>
            </a:extLst>
          </p:cNvPr>
          <p:cNvSpPr>
            <a:spLocks noChangeArrowheads="1"/>
          </p:cNvSpPr>
          <p:nvPr/>
        </p:nvSpPr>
        <p:spPr bwMode="auto">
          <a:xfrm>
            <a:off x="911225" y="3409950"/>
            <a:ext cx="2173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signal included in</a:t>
            </a:r>
            <a:endParaRPr lang="ja-JP" altLang="en-US" sz="1800" b="0"/>
          </a:p>
        </p:txBody>
      </p:sp>
      <p:pic>
        <p:nvPicPr>
          <p:cNvPr id="55316" name="Picture 44">
            <a:extLst>
              <a:ext uri="{FF2B5EF4-FFF2-40B4-BE49-F238E27FC236}">
                <a16:creationId xmlns:a16="http://schemas.microsoft.com/office/drawing/2014/main" id="{FA9C09B2-19CD-49E1-B2C7-340973275A35}"/>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334125" y="2752725"/>
            <a:ext cx="9048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7" name="Picture 45">
            <a:extLst>
              <a:ext uri="{FF2B5EF4-FFF2-40B4-BE49-F238E27FC236}">
                <a16:creationId xmlns:a16="http://schemas.microsoft.com/office/drawing/2014/main" id="{DB0E9E3C-6D7F-4923-8D8B-E759D72AC82C}"/>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6319838" y="3079750"/>
            <a:ext cx="12239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8" name="Rectangle 46">
            <a:extLst>
              <a:ext uri="{FF2B5EF4-FFF2-40B4-BE49-F238E27FC236}">
                <a16:creationId xmlns:a16="http://schemas.microsoft.com/office/drawing/2014/main" id="{698A4E5F-F688-4AD7-98F6-1457D229BA36}"/>
              </a:ext>
            </a:extLst>
          </p:cNvPr>
          <p:cNvSpPr>
            <a:spLocks noChangeArrowheads="1"/>
          </p:cNvSpPr>
          <p:nvPr/>
        </p:nvSpPr>
        <p:spPr bwMode="auto">
          <a:xfrm>
            <a:off x="6296025" y="3079750"/>
            <a:ext cx="1323975" cy="390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pic>
        <p:nvPicPr>
          <p:cNvPr id="55319" name="Picture 47">
            <a:extLst>
              <a:ext uri="{FF2B5EF4-FFF2-40B4-BE49-F238E27FC236}">
                <a16:creationId xmlns:a16="http://schemas.microsoft.com/office/drawing/2014/main" id="{FF16D7B1-21DD-4397-B88A-A3FC22DCB15A}"/>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184275" y="5026025"/>
            <a:ext cx="372427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20" name="Rectangle 48">
            <a:extLst>
              <a:ext uri="{FF2B5EF4-FFF2-40B4-BE49-F238E27FC236}">
                <a16:creationId xmlns:a16="http://schemas.microsoft.com/office/drawing/2014/main" id="{FB898714-5928-453B-B9F7-97EF70BE5747}"/>
              </a:ext>
            </a:extLst>
          </p:cNvPr>
          <p:cNvSpPr>
            <a:spLocks noChangeArrowheads="1"/>
          </p:cNvSpPr>
          <p:nvPr/>
        </p:nvSpPr>
        <p:spPr bwMode="auto">
          <a:xfrm>
            <a:off x="2895600" y="2636838"/>
            <a:ext cx="2698750" cy="771525"/>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21" name="Rectangle 49">
            <a:extLst>
              <a:ext uri="{FF2B5EF4-FFF2-40B4-BE49-F238E27FC236}">
                <a16:creationId xmlns:a16="http://schemas.microsoft.com/office/drawing/2014/main" id="{AD264A84-A5E2-4745-B93E-E9C62241F13D}"/>
              </a:ext>
            </a:extLst>
          </p:cNvPr>
          <p:cNvSpPr>
            <a:spLocks noChangeArrowheads="1"/>
          </p:cNvSpPr>
          <p:nvPr/>
        </p:nvSpPr>
        <p:spPr bwMode="auto">
          <a:xfrm>
            <a:off x="4197815" y="3028157"/>
            <a:ext cx="1416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rgbClr val="0000FF"/>
                </a:solidFill>
              </a:rPr>
              <a:t>Interference</a:t>
            </a:r>
            <a:endParaRPr lang="ja-JP" altLang="en-US" sz="1800" b="0" dirty="0">
              <a:solidFill>
                <a:srgbClr val="0000FF"/>
              </a:solidFill>
            </a:endParaRPr>
          </a:p>
        </p:txBody>
      </p:sp>
      <p:sp>
        <p:nvSpPr>
          <p:cNvPr id="55322" name="Line 50">
            <a:extLst>
              <a:ext uri="{FF2B5EF4-FFF2-40B4-BE49-F238E27FC236}">
                <a16:creationId xmlns:a16="http://schemas.microsoft.com/office/drawing/2014/main" id="{ADCF4DE4-ABC5-44F6-861F-0CFF03D840B6}"/>
              </a:ext>
            </a:extLst>
          </p:cNvPr>
          <p:cNvSpPr>
            <a:spLocks noChangeShapeType="1"/>
          </p:cNvSpPr>
          <p:nvPr/>
        </p:nvSpPr>
        <p:spPr bwMode="auto">
          <a:xfrm flipH="1">
            <a:off x="4038600" y="3321050"/>
            <a:ext cx="2133600" cy="430213"/>
          </a:xfrm>
          <a:prstGeom prst="line">
            <a:avLst/>
          </a:prstGeom>
          <a:noFill/>
          <a:ln w="127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23" name="Rectangle 51">
            <a:extLst>
              <a:ext uri="{FF2B5EF4-FFF2-40B4-BE49-F238E27FC236}">
                <a16:creationId xmlns:a16="http://schemas.microsoft.com/office/drawing/2014/main" id="{C72FD0DB-D746-497A-9D94-AE91E167238F}"/>
              </a:ext>
            </a:extLst>
          </p:cNvPr>
          <p:cNvSpPr>
            <a:spLocks noChangeArrowheads="1"/>
          </p:cNvSpPr>
          <p:nvPr/>
        </p:nvSpPr>
        <p:spPr bwMode="auto">
          <a:xfrm>
            <a:off x="84138" y="4633913"/>
            <a:ext cx="4824412" cy="182721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24" name="Line 52">
            <a:extLst>
              <a:ext uri="{FF2B5EF4-FFF2-40B4-BE49-F238E27FC236}">
                <a16:creationId xmlns:a16="http://schemas.microsoft.com/office/drawing/2014/main" id="{CA7643D1-C061-4E9B-B2E0-26C09A1A15AB}"/>
              </a:ext>
            </a:extLst>
          </p:cNvPr>
          <p:cNvSpPr>
            <a:spLocks noChangeShapeType="1"/>
          </p:cNvSpPr>
          <p:nvPr/>
        </p:nvSpPr>
        <p:spPr bwMode="auto">
          <a:xfrm>
            <a:off x="1905000" y="5562600"/>
            <a:ext cx="4572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25" name="Line 53">
            <a:extLst>
              <a:ext uri="{FF2B5EF4-FFF2-40B4-BE49-F238E27FC236}">
                <a16:creationId xmlns:a16="http://schemas.microsoft.com/office/drawing/2014/main" id="{832E29D8-0A21-4B94-9166-9E6A0E860BC1}"/>
              </a:ext>
            </a:extLst>
          </p:cNvPr>
          <p:cNvSpPr>
            <a:spLocks noChangeShapeType="1"/>
          </p:cNvSpPr>
          <p:nvPr/>
        </p:nvSpPr>
        <p:spPr bwMode="auto">
          <a:xfrm>
            <a:off x="3368675" y="5715000"/>
            <a:ext cx="9906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5326" name="Group 54">
            <a:extLst>
              <a:ext uri="{FF2B5EF4-FFF2-40B4-BE49-F238E27FC236}">
                <a16:creationId xmlns:a16="http://schemas.microsoft.com/office/drawing/2014/main" id="{2C9A612D-BD99-40A1-9D23-F04CE194F2F9}"/>
              </a:ext>
            </a:extLst>
          </p:cNvPr>
          <p:cNvGrpSpPr>
            <a:grpSpLocks/>
          </p:cNvGrpSpPr>
          <p:nvPr/>
        </p:nvGrpSpPr>
        <p:grpSpPr bwMode="auto">
          <a:xfrm>
            <a:off x="3706813" y="1416050"/>
            <a:ext cx="806450" cy="385763"/>
            <a:chOff x="1872" y="2237"/>
            <a:chExt cx="564" cy="252"/>
          </a:xfrm>
        </p:grpSpPr>
        <p:pic>
          <p:nvPicPr>
            <p:cNvPr id="55335" name="Picture 55">
              <a:extLst>
                <a:ext uri="{FF2B5EF4-FFF2-40B4-BE49-F238E27FC236}">
                  <a16:creationId xmlns:a16="http://schemas.microsoft.com/office/drawing/2014/main" id="{86414169-ECFA-4697-8DF1-19F840A37526}"/>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872" y="2237"/>
              <a:ext cx="26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6" name="Picture 56">
              <a:extLst>
                <a:ext uri="{FF2B5EF4-FFF2-40B4-BE49-F238E27FC236}">
                  <a16:creationId xmlns:a16="http://schemas.microsoft.com/office/drawing/2014/main" id="{070DE26A-DBAB-4107-93BB-993E3EFA4F95}"/>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136" y="2273"/>
              <a:ext cx="300"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327" name="Rectangle 57">
            <a:extLst>
              <a:ext uri="{FF2B5EF4-FFF2-40B4-BE49-F238E27FC236}">
                <a16:creationId xmlns:a16="http://schemas.microsoft.com/office/drawing/2014/main" id="{AFB88315-D806-4A59-BC20-2BDC7D95E7CB}"/>
              </a:ext>
            </a:extLst>
          </p:cNvPr>
          <p:cNvSpPr>
            <a:spLocks noChangeArrowheads="1"/>
          </p:cNvSpPr>
          <p:nvPr/>
        </p:nvSpPr>
        <p:spPr bwMode="auto">
          <a:xfrm>
            <a:off x="3706813" y="1411288"/>
            <a:ext cx="806450" cy="390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28" name="Rectangle 58">
            <a:extLst>
              <a:ext uri="{FF2B5EF4-FFF2-40B4-BE49-F238E27FC236}">
                <a16:creationId xmlns:a16="http://schemas.microsoft.com/office/drawing/2014/main" id="{E717E2DF-1667-44EA-9AEC-BD16B23CBF71}"/>
              </a:ext>
            </a:extLst>
          </p:cNvPr>
          <p:cNvSpPr>
            <a:spLocks noChangeArrowheads="1"/>
          </p:cNvSpPr>
          <p:nvPr/>
        </p:nvSpPr>
        <p:spPr bwMode="auto">
          <a:xfrm>
            <a:off x="239713" y="1416050"/>
            <a:ext cx="34623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Desired signal is assumed as </a:t>
            </a:r>
            <a:r>
              <a:rPr lang="en-US" altLang="ja-JP" sz="1800"/>
              <a:t>a</a:t>
            </a:r>
            <a:r>
              <a:rPr lang="en-US" altLang="ja-JP" sz="1800" b="0" baseline="-25000"/>
              <a:t>1</a:t>
            </a:r>
            <a:endParaRPr lang="ja-JP" altLang="en-US" sz="1800" b="0"/>
          </a:p>
        </p:txBody>
      </p:sp>
      <p:sp>
        <p:nvSpPr>
          <p:cNvPr id="55330" name="Rectangle 61">
            <a:extLst>
              <a:ext uri="{FF2B5EF4-FFF2-40B4-BE49-F238E27FC236}">
                <a16:creationId xmlns:a16="http://schemas.microsoft.com/office/drawing/2014/main" id="{93A25789-8E60-443E-A09C-E982938EA0B6}"/>
              </a:ext>
            </a:extLst>
          </p:cNvPr>
          <p:cNvSpPr>
            <a:spLocks noChangeArrowheads="1"/>
          </p:cNvSpPr>
          <p:nvPr/>
        </p:nvSpPr>
        <p:spPr bwMode="auto">
          <a:xfrm>
            <a:off x="2281238" y="2825750"/>
            <a:ext cx="430212" cy="390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31" name="Rectangle 62">
            <a:extLst>
              <a:ext uri="{FF2B5EF4-FFF2-40B4-BE49-F238E27FC236}">
                <a16:creationId xmlns:a16="http://schemas.microsoft.com/office/drawing/2014/main" id="{CD58C408-4F92-4643-B476-C7B67FBE7E85}"/>
              </a:ext>
            </a:extLst>
          </p:cNvPr>
          <p:cNvSpPr>
            <a:spLocks noChangeArrowheads="1"/>
          </p:cNvSpPr>
          <p:nvPr/>
        </p:nvSpPr>
        <p:spPr bwMode="auto">
          <a:xfrm>
            <a:off x="650875" y="2628900"/>
            <a:ext cx="16462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solidFill>
                  <a:srgbClr val="FF0000"/>
                </a:solidFill>
              </a:rPr>
              <a:t>Desired signal</a:t>
            </a:r>
            <a:endParaRPr lang="ja-JP" altLang="en-US" sz="1800" b="0">
              <a:solidFill>
                <a:srgbClr val="FF0000"/>
              </a:solidFill>
            </a:endParaRPr>
          </a:p>
        </p:txBody>
      </p:sp>
      <p:pic>
        <p:nvPicPr>
          <p:cNvPr id="55332" name="Picture 63">
            <a:extLst>
              <a:ext uri="{FF2B5EF4-FFF2-40B4-BE49-F238E27FC236}">
                <a16:creationId xmlns:a16="http://schemas.microsoft.com/office/drawing/2014/main" id="{3A8EE5F5-655E-4C21-B7B8-3B8BBD9C5AED}"/>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42925" y="3570288"/>
            <a:ext cx="344488"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3" name="Picture 64">
            <a:extLst>
              <a:ext uri="{FF2B5EF4-FFF2-40B4-BE49-F238E27FC236}">
                <a16:creationId xmlns:a16="http://schemas.microsoft.com/office/drawing/2014/main" id="{E093B774-2235-472E-A9B7-C60033FBF697}"/>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85738" y="3465513"/>
            <a:ext cx="3587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D29B317B-35C8-412C-96AC-AAFF5402A88D}"/>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125E2A5A-A19D-43EA-B1BB-B2450732329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B167BD-D3EC-451E-861E-54C919AD5F7B}"/>
              </a:ext>
            </a:extLst>
          </p:cNvPr>
          <p:cNvSpPr>
            <a:spLocks noGrp="1"/>
          </p:cNvSpPr>
          <p:nvPr>
            <p:ph type="dt" sz="half" idx="2"/>
          </p:nvPr>
        </p:nvSpPr>
        <p:spPr/>
        <p:txBody>
          <a:bodyPr/>
          <a:lstStyle/>
          <a:p>
            <a:r>
              <a:rPr lang="en-US" altLang="ja-JP"/>
              <a:t>November 2020</a:t>
            </a:r>
            <a:endParaRPr lang="en-US" altLang="ja-JP" dirty="0"/>
          </a:p>
        </p:txBody>
      </p:sp>
      <p:sp>
        <p:nvSpPr>
          <p:cNvPr id="57349" name="Rectangle 3">
            <a:extLst>
              <a:ext uri="{FF2B5EF4-FFF2-40B4-BE49-F238E27FC236}">
                <a16:creationId xmlns:a16="http://schemas.microsoft.com/office/drawing/2014/main" id="{EB50B896-C196-4D98-8745-7A8215B0FD18}"/>
              </a:ext>
            </a:extLst>
          </p:cNvPr>
          <p:cNvSpPr>
            <a:spLocks noGrp="1" noChangeArrowheads="1"/>
          </p:cNvSpPr>
          <p:nvPr>
            <p:ph idx="4294967295"/>
          </p:nvPr>
        </p:nvSpPr>
        <p:spPr>
          <a:xfrm>
            <a:off x="0" y="762000"/>
            <a:ext cx="8686800" cy="685800"/>
          </a:xfrm>
        </p:spPr>
        <p:txBody>
          <a:bodyPr/>
          <a:lstStyle/>
          <a:p>
            <a:pPr marL="346075" indent="-346075" eaLnBrk="1" hangingPunct="1">
              <a:spcBef>
                <a:spcPts val="1725"/>
              </a:spcBef>
              <a:buSzPts val="2400"/>
              <a:buFont typeface="Arial" panose="020B0604020202020204" pitchFamily="34" charset="0"/>
              <a:buChar char="●"/>
            </a:pPr>
            <a:r>
              <a:rPr lang="en-US" altLang="ja-JP" sz="2400">
                <a:solidFill>
                  <a:srgbClr val="000000"/>
                </a:solidFill>
                <a:latin typeface="Arial" panose="020B0604020202020204" pitchFamily="34" charset="0"/>
                <a:ea typeface="ＭＳ Ｐゴシック" panose="020B0600070205080204" pitchFamily="50" charset="-128"/>
              </a:rPr>
              <a:t>System model and theoretical analysis</a:t>
            </a:r>
            <a:endParaRPr lang="ja-JP" altLang="ja-JP" sz="2400">
              <a:latin typeface="Arial" panose="020B0604020202020204" pitchFamily="34" charset="0"/>
              <a:ea typeface="ＭＳ Ｐゴシック" panose="020B0600070205080204" pitchFamily="50" charset="-128"/>
            </a:endParaRPr>
          </a:p>
          <a:p>
            <a:pPr lvl="2" eaLnBrk="1" hangingPunct="1"/>
            <a:endParaRPr lang="en-US" altLang="ja-JP" sz="1800">
              <a:latin typeface="Arial" panose="020B0604020202020204" pitchFamily="34" charset="0"/>
              <a:ea typeface="ＭＳ Ｐゴシック" panose="020B0600070205080204" pitchFamily="50" charset="-128"/>
            </a:endParaRPr>
          </a:p>
        </p:txBody>
      </p:sp>
      <p:pic>
        <p:nvPicPr>
          <p:cNvPr id="57348" name="Picture 50">
            <a:extLst>
              <a:ext uri="{FF2B5EF4-FFF2-40B4-BE49-F238E27FC236}">
                <a16:creationId xmlns:a16="http://schemas.microsoft.com/office/drawing/2014/main" id="{BA992F69-D3B5-4223-9702-3DDA0F0EF4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5813" y="3784600"/>
            <a:ext cx="4494212"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2" name="Rectangle 8">
            <a:extLst>
              <a:ext uri="{FF2B5EF4-FFF2-40B4-BE49-F238E27FC236}">
                <a16:creationId xmlns:a16="http://schemas.microsoft.com/office/drawing/2014/main" id="{50268F64-55E9-4415-8D67-3A788EBC6595}"/>
              </a:ext>
            </a:extLst>
          </p:cNvPr>
          <p:cNvSpPr>
            <a:spLocks noChangeArrowheads="1"/>
          </p:cNvSpPr>
          <p:nvPr/>
        </p:nvSpPr>
        <p:spPr bwMode="auto">
          <a:xfrm>
            <a:off x="0"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57353" name="Object 9">
            <a:extLst>
              <a:ext uri="{FF2B5EF4-FFF2-40B4-BE49-F238E27FC236}">
                <a16:creationId xmlns:a16="http://schemas.microsoft.com/office/drawing/2014/main" id="{CFF04034-0ECC-4C01-BDD9-7F4A4D2F5EC1}"/>
              </a:ext>
            </a:extLst>
          </p:cNvPr>
          <p:cNvGraphicFramePr>
            <a:graphicFrameLocks noChangeAspect="1"/>
          </p:cNvGraphicFramePr>
          <p:nvPr/>
        </p:nvGraphicFramePr>
        <p:xfrm>
          <a:off x="6334125" y="2324100"/>
          <a:ext cx="654050" cy="336550"/>
        </p:xfrm>
        <a:graphic>
          <a:graphicData uri="http://schemas.openxmlformats.org/presentationml/2006/ole">
            <mc:AlternateContent xmlns:mc="http://schemas.openxmlformats.org/markup-compatibility/2006">
              <mc:Choice xmlns:v="urn:schemas-microsoft-com:vml" Requires="v">
                <p:oleObj spid="_x0000_s4152" name="数式" r:id="rId7" imgW="418918" imgH="215806" progId="Equation.3">
                  <p:embed/>
                </p:oleObj>
              </mc:Choice>
              <mc:Fallback>
                <p:oleObj name="数式" r:id="rId7" imgW="418918" imgH="215806" progId="Equation.3">
                  <p:embed/>
                  <p:pic>
                    <p:nvPicPr>
                      <p:cNvPr id="57353" name="Object 9">
                        <a:extLst>
                          <a:ext uri="{FF2B5EF4-FFF2-40B4-BE49-F238E27FC236}">
                            <a16:creationId xmlns:a16="http://schemas.microsoft.com/office/drawing/2014/main" id="{CFF04034-0ECC-4C01-BDD9-7F4A4D2F5E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25" y="23241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4" name="Object 10">
            <a:extLst>
              <a:ext uri="{FF2B5EF4-FFF2-40B4-BE49-F238E27FC236}">
                <a16:creationId xmlns:a16="http://schemas.microsoft.com/office/drawing/2014/main" id="{ED1887CB-1447-49E7-8D7D-2576EB97F497}"/>
              </a:ext>
            </a:extLst>
          </p:cNvPr>
          <p:cNvGraphicFramePr>
            <a:graphicFrameLocks noChangeAspect="1"/>
          </p:cNvGraphicFramePr>
          <p:nvPr/>
        </p:nvGraphicFramePr>
        <p:xfrm>
          <a:off x="6334125" y="1920875"/>
          <a:ext cx="257175" cy="357188"/>
        </p:xfrm>
        <a:graphic>
          <a:graphicData uri="http://schemas.openxmlformats.org/presentationml/2006/ole">
            <mc:AlternateContent xmlns:mc="http://schemas.openxmlformats.org/markup-compatibility/2006">
              <mc:Choice xmlns:v="urn:schemas-microsoft-com:vml" Requires="v">
                <p:oleObj spid="_x0000_s4153" name="数式" r:id="rId9" imgW="165028" imgH="228501" progId="Equation.3">
                  <p:embed/>
                </p:oleObj>
              </mc:Choice>
              <mc:Fallback>
                <p:oleObj name="数式" r:id="rId9" imgW="165028" imgH="228501" progId="Equation.3">
                  <p:embed/>
                  <p:pic>
                    <p:nvPicPr>
                      <p:cNvPr id="57354" name="Object 10">
                        <a:extLst>
                          <a:ext uri="{FF2B5EF4-FFF2-40B4-BE49-F238E27FC236}">
                            <a16:creationId xmlns:a16="http://schemas.microsoft.com/office/drawing/2014/main" id="{ED1887CB-1447-49E7-8D7D-2576EB97F4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4125" y="1920875"/>
                        <a:ext cx="257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5" name="Rectangle 11">
            <a:extLst>
              <a:ext uri="{FF2B5EF4-FFF2-40B4-BE49-F238E27FC236}">
                <a16:creationId xmlns:a16="http://schemas.microsoft.com/office/drawing/2014/main" id="{4C7242CF-F1C3-4205-9AAE-9BF4886D29C5}"/>
              </a:ext>
            </a:extLst>
          </p:cNvPr>
          <p:cNvSpPr>
            <a:spLocks noChangeArrowheads="1"/>
          </p:cNvSpPr>
          <p:nvPr/>
        </p:nvSpPr>
        <p:spPr bwMode="auto">
          <a:xfrm>
            <a:off x="6978650" y="2322513"/>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57356" name="Rectangle 12">
            <a:extLst>
              <a:ext uri="{FF2B5EF4-FFF2-40B4-BE49-F238E27FC236}">
                <a16:creationId xmlns:a16="http://schemas.microsoft.com/office/drawing/2014/main" id="{2B067269-38E7-45A9-8F22-68ED3EEC51C0}"/>
              </a:ext>
            </a:extLst>
          </p:cNvPr>
          <p:cNvSpPr>
            <a:spLocks noChangeArrowheads="1"/>
          </p:cNvSpPr>
          <p:nvPr/>
        </p:nvSpPr>
        <p:spPr bwMode="auto">
          <a:xfrm>
            <a:off x="6624638" y="1927225"/>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grpSp>
        <p:nvGrpSpPr>
          <p:cNvPr id="57357" name="Group 14">
            <a:extLst>
              <a:ext uri="{FF2B5EF4-FFF2-40B4-BE49-F238E27FC236}">
                <a16:creationId xmlns:a16="http://schemas.microsoft.com/office/drawing/2014/main" id="{50B4F9A4-4004-4D9B-9BBE-80F8001EF025}"/>
              </a:ext>
            </a:extLst>
          </p:cNvPr>
          <p:cNvGrpSpPr>
            <a:grpSpLocks/>
          </p:cNvGrpSpPr>
          <p:nvPr/>
        </p:nvGrpSpPr>
        <p:grpSpPr bwMode="auto">
          <a:xfrm>
            <a:off x="6475413" y="838200"/>
            <a:ext cx="2551112" cy="1076325"/>
            <a:chOff x="3370" y="924"/>
            <a:chExt cx="1607" cy="678"/>
          </a:xfrm>
        </p:grpSpPr>
        <p:pic>
          <p:nvPicPr>
            <p:cNvPr id="57373" name="Picture 15">
              <a:extLst>
                <a:ext uri="{FF2B5EF4-FFF2-40B4-BE49-F238E27FC236}">
                  <a16:creationId xmlns:a16="http://schemas.microsoft.com/office/drawing/2014/main" id="{4D5D9547-862E-4D64-9410-E711B38D4CF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70" y="924"/>
              <a:ext cx="292"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4" name="Picture 16">
              <a:extLst>
                <a:ext uri="{FF2B5EF4-FFF2-40B4-BE49-F238E27FC236}">
                  <a16:creationId xmlns:a16="http://schemas.microsoft.com/office/drawing/2014/main" id="{962E3B68-4CF2-4C49-A8BF-16733C52557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70" y="1104"/>
              <a:ext cx="28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5" name="Picture 17">
              <a:extLst>
                <a:ext uri="{FF2B5EF4-FFF2-40B4-BE49-F238E27FC236}">
                  <a16:creationId xmlns:a16="http://schemas.microsoft.com/office/drawing/2014/main" id="{F60A927E-2EE6-49BD-82B8-616F5A0FF33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56" y="1307"/>
              <a:ext cx="14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6" name="Picture 18">
              <a:extLst>
                <a:ext uri="{FF2B5EF4-FFF2-40B4-BE49-F238E27FC236}">
                  <a16:creationId xmlns:a16="http://schemas.microsoft.com/office/drawing/2014/main" id="{AFFD0CB4-2C5D-4BB0-8FAD-B26BF7B4ACFC}"/>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56" y="1466"/>
              <a:ext cx="14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7" name="Picture 19">
              <a:extLst>
                <a:ext uri="{FF2B5EF4-FFF2-40B4-BE49-F238E27FC236}">
                  <a16:creationId xmlns:a16="http://schemas.microsoft.com/office/drawing/2014/main" id="{752B1A6D-9979-4AE0-AA51-C444783C117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759" y="948"/>
              <a:ext cx="90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8" name="Picture 20">
              <a:extLst>
                <a:ext uri="{FF2B5EF4-FFF2-40B4-BE49-F238E27FC236}">
                  <a16:creationId xmlns:a16="http://schemas.microsoft.com/office/drawing/2014/main" id="{EA056BA5-5CE2-4401-93BC-57A9D56B3060}"/>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759" y="1105"/>
              <a:ext cx="58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9" name="Picture 21">
              <a:extLst>
                <a:ext uri="{FF2B5EF4-FFF2-40B4-BE49-F238E27FC236}">
                  <a16:creationId xmlns:a16="http://schemas.microsoft.com/office/drawing/2014/main" id="{B314BCFE-A326-43EF-AE11-788B4A54C33B}"/>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617" y="1268"/>
              <a:ext cx="36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80" name="Picture 22">
              <a:extLst>
                <a:ext uri="{FF2B5EF4-FFF2-40B4-BE49-F238E27FC236}">
                  <a16:creationId xmlns:a16="http://schemas.microsoft.com/office/drawing/2014/main" id="{9D98B686-2973-4E81-B4B4-0EF66FE5A3EB}"/>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759" y="1465"/>
              <a:ext cx="11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81" name="Picture 23">
              <a:extLst>
                <a:ext uri="{FF2B5EF4-FFF2-40B4-BE49-F238E27FC236}">
                  <a16:creationId xmlns:a16="http://schemas.microsoft.com/office/drawing/2014/main" id="{98C79677-007A-43D4-8761-383A3343135C}"/>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59" y="1288"/>
              <a:ext cx="858"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358" name="Picture 33">
            <a:extLst>
              <a:ext uri="{FF2B5EF4-FFF2-40B4-BE49-F238E27FC236}">
                <a16:creationId xmlns:a16="http://schemas.microsoft.com/office/drawing/2014/main" id="{0376C7A8-98B0-4873-B910-C7050E10E034}"/>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334125" y="2752725"/>
            <a:ext cx="9048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9" name="Picture 34">
            <a:extLst>
              <a:ext uri="{FF2B5EF4-FFF2-40B4-BE49-F238E27FC236}">
                <a16:creationId xmlns:a16="http://schemas.microsoft.com/office/drawing/2014/main" id="{79A4F971-B8FF-404F-AB67-229729512063}"/>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319838" y="3079750"/>
            <a:ext cx="12239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60" name="Picture 36">
            <a:extLst>
              <a:ext uri="{FF2B5EF4-FFF2-40B4-BE49-F238E27FC236}">
                <a16:creationId xmlns:a16="http://schemas.microsoft.com/office/drawing/2014/main" id="{B4BC35F0-2C29-4A7E-8CB9-AE2BA57B5D40}"/>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184275" y="1831975"/>
            <a:ext cx="372427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61" name="Rectangle 40">
            <a:extLst>
              <a:ext uri="{FF2B5EF4-FFF2-40B4-BE49-F238E27FC236}">
                <a16:creationId xmlns:a16="http://schemas.microsoft.com/office/drawing/2014/main" id="{D9652CF3-E061-4637-B344-B84C94116927}"/>
              </a:ext>
            </a:extLst>
          </p:cNvPr>
          <p:cNvSpPr>
            <a:spLocks noChangeArrowheads="1"/>
          </p:cNvSpPr>
          <p:nvPr/>
        </p:nvSpPr>
        <p:spPr bwMode="auto">
          <a:xfrm>
            <a:off x="84138" y="1439863"/>
            <a:ext cx="4824412" cy="182721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7362" name="Line 41">
            <a:extLst>
              <a:ext uri="{FF2B5EF4-FFF2-40B4-BE49-F238E27FC236}">
                <a16:creationId xmlns:a16="http://schemas.microsoft.com/office/drawing/2014/main" id="{9407ABA5-2E90-4F3F-A4AD-A37797B0A1BE}"/>
              </a:ext>
            </a:extLst>
          </p:cNvPr>
          <p:cNvSpPr>
            <a:spLocks noChangeShapeType="1"/>
          </p:cNvSpPr>
          <p:nvPr/>
        </p:nvSpPr>
        <p:spPr bwMode="auto">
          <a:xfrm>
            <a:off x="1905000" y="2368550"/>
            <a:ext cx="4572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63" name="Line 42">
            <a:extLst>
              <a:ext uri="{FF2B5EF4-FFF2-40B4-BE49-F238E27FC236}">
                <a16:creationId xmlns:a16="http://schemas.microsoft.com/office/drawing/2014/main" id="{841085F4-2F09-4E81-BDA8-822726531005}"/>
              </a:ext>
            </a:extLst>
          </p:cNvPr>
          <p:cNvSpPr>
            <a:spLocks noChangeShapeType="1"/>
          </p:cNvSpPr>
          <p:nvPr/>
        </p:nvSpPr>
        <p:spPr bwMode="auto">
          <a:xfrm>
            <a:off x="3368675" y="2520950"/>
            <a:ext cx="9906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7364" name="Picture 43">
            <a:extLst>
              <a:ext uri="{FF2B5EF4-FFF2-40B4-BE49-F238E27FC236}">
                <a16:creationId xmlns:a16="http://schemas.microsoft.com/office/drawing/2014/main" id="{E8B714E5-2D02-4C7B-97D6-7894964A9130}"/>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57213" y="3751263"/>
            <a:ext cx="3802062"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65" name="AutoShape 44">
            <a:extLst>
              <a:ext uri="{FF2B5EF4-FFF2-40B4-BE49-F238E27FC236}">
                <a16:creationId xmlns:a16="http://schemas.microsoft.com/office/drawing/2014/main" id="{B41BD224-CF59-45A4-B850-3376E0A240B6}"/>
              </a:ext>
            </a:extLst>
          </p:cNvPr>
          <p:cNvSpPr>
            <a:spLocks noChangeArrowheads="1"/>
          </p:cNvSpPr>
          <p:nvPr/>
        </p:nvSpPr>
        <p:spPr bwMode="auto">
          <a:xfrm>
            <a:off x="1371600" y="3402013"/>
            <a:ext cx="2667000" cy="349250"/>
          </a:xfrm>
          <a:prstGeom prst="downArrow">
            <a:avLst>
              <a:gd name="adj1" fmla="val 47972"/>
              <a:gd name="adj2" fmla="val 45454"/>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t>In matrix</a:t>
            </a:r>
            <a:endParaRPr lang="ja-JP" altLang="en-US" sz="1800" b="0"/>
          </a:p>
        </p:txBody>
      </p:sp>
      <p:pic>
        <p:nvPicPr>
          <p:cNvPr id="57366" name="Picture 45">
            <a:extLst>
              <a:ext uri="{FF2B5EF4-FFF2-40B4-BE49-F238E27FC236}">
                <a16:creationId xmlns:a16="http://schemas.microsoft.com/office/drawing/2014/main" id="{BBA4F309-1104-41ED-B212-E1A264D81404}"/>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676400" y="5373688"/>
            <a:ext cx="156210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67" name="Rectangle 47">
            <a:extLst>
              <a:ext uri="{FF2B5EF4-FFF2-40B4-BE49-F238E27FC236}">
                <a16:creationId xmlns:a16="http://schemas.microsoft.com/office/drawing/2014/main" id="{F0E68B9C-91D3-4E05-85D6-B106020F765E}"/>
              </a:ext>
            </a:extLst>
          </p:cNvPr>
          <p:cNvSpPr>
            <a:spLocks noChangeArrowheads="1"/>
          </p:cNvSpPr>
          <p:nvPr/>
        </p:nvSpPr>
        <p:spPr bwMode="auto">
          <a:xfrm>
            <a:off x="865188" y="5373688"/>
            <a:ext cx="3173412" cy="71278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7368" name="Rectangle 48">
            <a:extLst>
              <a:ext uri="{FF2B5EF4-FFF2-40B4-BE49-F238E27FC236}">
                <a16:creationId xmlns:a16="http://schemas.microsoft.com/office/drawing/2014/main" id="{5AA42AB6-17BE-47D9-9B60-5935F3D633D5}"/>
              </a:ext>
            </a:extLst>
          </p:cNvPr>
          <p:cNvSpPr>
            <a:spLocks noChangeArrowheads="1"/>
          </p:cNvSpPr>
          <p:nvPr/>
        </p:nvSpPr>
        <p:spPr bwMode="auto">
          <a:xfrm>
            <a:off x="1090613" y="5718175"/>
            <a:ext cx="25431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solidFill>
                  <a:srgbClr val="FF0000"/>
                </a:solidFill>
              </a:rPr>
              <a:t>Optimum weight vector</a:t>
            </a:r>
            <a:endParaRPr lang="ja-JP" altLang="en-US" sz="1800" b="0">
              <a:solidFill>
                <a:srgbClr val="FF0000"/>
              </a:solidFill>
            </a:endParaRPr>
          </a:p>
        </p:txBody>
      </p:sp>
      <p:sp>
        <p:nvSpPr>
          <p:cNvPr id="57371" name="Rectangle 27">
            <a:extLst>
              <a:ext uri="{FF2B5EF4-FFF2-40B4-BE49-F238E27FC236}">
                <a16:creationId xmlns:a16="http://schemas.microsoft.com/office/drawing/2014/main" id="{0601E604-064B-4CDB-A639-72BD31467046}"/>
              </a:ext>
            </a:extLst>
          </p:cNvPr>
          <p:cNvSpPr>
            <a:spLocks noChangeArrowheads="1"/>
          </p:cNvSpPr>
          <p:nvPr/>
        </p:nvSpPr>
        <p:spPr bwMode="auto">
          <a:xfrm>
            <a:off x="28575" y="1468438"/>
            <a:ext cx="50450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Interference is cancelled in condition satisfies…</a:t>
            </a:r>
            <a:endParaRPr lang="ja-JP" altLang="en-US" sz="1800" b="0"/>
          </a:p>
        </p:txBody>
      </p:sp>
      <p:sp>
        <p:nvSpPr>
          <p:cNvPr id="57372" name="Rectangle 48">
            <a:extLst>
              <a:ext uri="{FF2B5EF4-FFF2-40B4-BE49-F238E27FC236}">
                <a16:creationId xmlns:a16="http://schemas.microsoft.com/office/drawing/2014/main" id="{A4E32A31-85BB-433D-9C51-2F9BF7AF6020}"/>
              </a:ext>
            </a:extLst>
          </p:cNvPr>
          <p:cNvSpPr>
            <a:spLocks noChangeArrowheads="1"/>
          </p:cNvSpPr>
          <p:nvPr/>
        </p:nvSpPr>
        <p:spPr bwMode="auto">
          <a:xfrm>
            <a:off x="1814513" y="6097588"/>
            <a:ext cx="16208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solidFill>
                  <a:srgbClr val="FF0000"/>
                </a:solidFill>
              </a:rPr>
              <a:t>*without noise</a:t>
            </a:r>
            <a:endParaRPr lang="ja-JP" altLang="en-US" sz="1800" b="0">
              <a:solidFill>
                <a:srgbClr val="FF0000"/>
              </a:solidFill>
            </a:endParaRPr>
          </a:p>
        </p:txBody>
      </p:sp>
      <p:sp>
        <p:nvSpPr>
          <p:cNvPr id="4" name="フッター プレースホルダー 3">
            <a:extLst>
              <a:ext uri="{FF2B5EF4-FFF2-40B4-BE49-F238E27FC236}">
                <a16:creationId xmlns:a16="http://schemas.microsoft.com/office/drawing/2014/main" id="{E2CA77FE-B275-4E43-AA33-87F9D710435F}"/>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1314ABFA-5F6F-4443-8E79-0B74A868F66E}"/>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9DE4D-D70F-3A43-9DE5-EEC3A9148AAB}"/>
              </a:ext>
            </a:extLst>
          </p:cNvPr>
          <p:cNvSpPr>
            <a:spLocks noGrp="1"/>
          </p:cNvSpPr>
          <p:nvPr>
            <p:ph type="ctrTitle"/>
          </p:nvPr>
        </p:nvSpPr>
        <p:spPr>
          <a:xfrm>
            <a:off x="684483" y="1412776"/>
            <a:ext cx="7773717" cy="2691730"/>
          </a:xfrm>
        </p:spPr>
        <p:txBody>
          <a:bodyPr/>
          <a:lstStyle/>
          <a:p>
            <a:r>
              <a:rPr lang="ja-JP" altLang="ja-JP" dirty="0"/>
              <a:t>Space-</a:t>
            </a:r>
            <a:r>
              <a:rPr lang="en-US" altLang="ja-JP" dirty="0"/>
              <a:t>T</a:t>
            </a:r>
            <a:r>
              <a:rPr lang="ja-JP" altLang="ja-JP" dirty="0"/>
              <a:t>ime </a:t>
            </a:r>
            <a:r>
              <a:rPr lang="en-US" altLang="ja-JP" dirty="0"/>
              <a:t>D</a:t>
            </a:r>
            <a:r>
              <a:rPr lang="ja-JP" altLang="ja-JP" dirty="0"/>
              <a:t>omain </a:t>
            </a:r>
            <a:r>
              <a:rPr lang="en-US" altLang="ja-JP" dirty="0"/>
              <a:t>I</a:t>
            </a:r>
            <a:r>
              <a:rPr lang="ja-JP" altLang="ja-JP" dirty="0"/>
              <a:t>nterference </a:t>
            </a:r>
            <a:r>
              <a:rPr lang="en-US" altLang="ja-JP" dirty="0"/>
              <a:t>M</a:t>
            </a:r>
            <a:r>
              <a:rPr lang="ja-JP" altLang="ja-JP" dirty="0"/>
              <a:t>itigation </a:t>
            </a:r>
            <a:r>
              <a:rPr lang="en-US" altLang="ja-JP" dirty="0"/>
              <a:t>U</a:t>
            </a:r>
            <a:r>
              <a:rPr lang="ja-JP" altLang="ja-JP" dirty="0"/>
              <a:t>sing </a:t>
            </a:r>
            <a:r>
              <a:rPr lang="en-US" altLang="ja-JP" dirty="0"/>
              <a:t>OMF and TDL-AA for Dependable UWB Wireless Body Area Networks (UWB-WBANs)</a:t>
            </a:r>
            <a:endParaRPr kumimoji="1" lang="ja-JP" altLang="en-US" dirty="0"/>
          </a:p>
        </p:txBody>
      </p:sp>
      <p:sp>
        <p:nvSpPr>
          <p:cNvPr id="6" name="日付プレースホルダー 5">
            <a:extLst>
              <a:ext uri="{FF2B5EF4-FFF2-40B4-BE49-F238E27FC236}">
                <a16:creationId xmlns:a16="http://schemas.microsoft.com/office/drawing/2014/main" id="{46D18D98-48FA-CE43-B057-7075966EA01A}"/>
              </a:ext>
            </a:extLst>
          </p:cNvPr>
          <p:cNvSpPr>
            <a:spLocks noGrp="1"/>
          </p:cNvSpPr>
          <p:nvPr>
            <p:ph type="dt"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November 2020</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7" name="テキスト ボックス 5">
            <a:extLst>
              <a:ext uri="{FF2B5EF4-FFF2-40B4-BE49-F238E27FC236}">
                <a16:creationId xmlns:a16="http://schemas.microsoft.com/office/drawing/2014/main" id="{45B30508-C4EA-4ADB-9C7F-E08BA6BBE49D}"/>
              </a:ext>
            </a:extLst>
          </p:cNvPr>
          <p:cNvSpPr txBox="1"/>
          <p:nvPr/>
        </p:nvSpPr>
        <p:spPr>
          <a:xfrm>
            <a:off x="395536" y="4293096"/>
            <a:ext cx="8424936"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Takumi Kobayashi*, Ryuji Kohno*</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endPar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ja-JP" altLang="en-US"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a:t>
            </a:r>
            <a:r>
              <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Yokohama National University</a:t>
            </a:r>
          </a:p>
        </p:txBody>
      </p:sp>
      <p:sp>
        <p:nvSpPr>
          <p:cNvPr id="3" name="フッター プレースホルダー 2">
            <a:extLst>
              <a:ext uri="{FF2B5EF4-FFF2-40B4-BE49-F238E27FC236}">
                <a16:creationId xmlns:a16="http://schemas.microsoft.com/office/drawing/2014/main" id="{6C8A002F-0B2D-4067-BB45-3EA68E4F4BD9}"/>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4" name="スライド番号プレースホルダー 3">
            <a:extLst>
              <a:ext uri="{FF2B5EF4-FFF2-40B4-BE49-F238E27FC236}">
                <a16:creationId xmlns:a16="http://schemas.microsoft.com/office/drawing/2014/main" id="{987DD31B-D9C4-432F-B0DB-1CB4D2C04342}"/>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2</a:t>
            </a:fld>
            <a:endParaRPr lang="en-US" altLang="ja-JP" dirty="0"/>
          </a:p>
        </p:txBody>
      </p:sp>
    </p:spTree>
    <p:extLst>
      <p:ext uri="{BB962C8B-B14F-4D97-AF65-F5344CB8AC3E}">
        <p14:creationId xmlns:p14="http://schemas.microsoft.com/office/powerpoint/2010/main" val="109554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6535EFA-16C7-4CDC-AF19-9087578E885F}"/>
              </a:ext>
            </a:extLst>
          </p:cNvPr>
          <p:cNvSpPr>
            <a:spLocks noGrp="1"/>
          </p:cNvSpPr>
          <p:nvPr>
            <p:ph type="dt" sz="half" idx="2"/>
          </p:nvPr>
        </p:nvSpPr>
        <p:spPr/>
        <p:txBody>
          <a:bodyPr/>
          <a:lstStyle/>
          <a:p>
            <a:r>
              <a:rPr lang="en-US" altLang="ja-JP"/>
              <a:t>November 2020</a:t>
            </a:r>
            <a:endParaRPr lang="en-US" altLang="ja-JP" dirty="0"/>
          </a:p>
        </p:txBody>
      </p:sp>
      <p:sp>
        <p:nvSpPr>
          <p:cNvPr id="59396" name="Rectangle 3">
            <a:extLst>
              <a:ext uri="{FF2B5EF4-FFF2-40B4-BE49-F238E27FC236}">
                <a16:creationId xmlns:a16="http://schemas.microsoft.com/office/drawing/2014/main" id="{D553B3E7-BDAD-488A-9C1F-4D4349D4DA6A}"/>
              </a:ext>
            </a:extLst>
          </p:cNvPr>
          <p:cNvSpPr>
            <a:spLocks noGrp="1" noChangeArrowheads="1"/>
          </p:cNvSpPr>
          <p:nvPr>
            <p:ph idx="4294967295"/>
          </p:nvPr>
        </p:nvSpPr>
        <p:spPr>
          <a:xfrm>
            <a:off x="0" y="914400"/>
            <a:ext cx="8686800" cy="6858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Numerical evaluation</a:t>
            </a:r>
            <a:endParaRPr lang="ja-JP" altLang="en-US" sz="2800" dirty="0">
              <a:latin typeface="Arial" panose="020B0604020202020204" pitchFamily="34" charset="0"/>
              <a:ea typeface="ＭＳ Ｐゴシック" panose="020B0600070205080204" pitchFamily="50" charset="-128"/>
            </a:endParaRPr>
          </a:p>
          <a:p>
            <a:pPr lvl="2" eaLnBrk="1" hangingPunct="1"/>
            <a:endParaRPr lang="en-US" altLang="ja-JP" dirty="0">
              <a:latin typeface="Arial" panose="020B0604020202020204" pitchFamily="34" charset="0"/>
              <a:ea typeface="ＭＳ Ｐゴシック" panose="020B0600070205080204" pitchFamily="50" charset="-128"/>
            </a:endParaRPr>
          </a:p>
        </p:txBody>
      </p:sp>
      <p:sp>
        <p:nvSpPr>
          <p:cNvPr id="59397" name="Rectangle 5">
            <a:extLst>
              <a:ext uri="{FF2B5EF4-FFF2-40B4-BE49-F238E27FC236}">
                <a16:creationId xmlns:a16="http://schemas.microsoft.com/office/drawing/2014/main" id="{60371F08-94D5-4B23-9404-68CDA74BA0C0}"/>
              </a:ext>
            </a:extLst>
          </p:cNvPr>
          <p:cNvSpPr>
            <a:spLocks noChangeArrowheads="1"/>
          </p:cNvSpPr>
          <p:nvPr/>
        </p:nvSpPr>
        <p:spPr bwMode="auto">
          <a:xfrm>
            <a:off x="-381000" y="1752600"/>
            <a:ext cx="4648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r>
              <a:rPr lang="en-US" altLang="ja-JP" sz="1800" b="0" dirty="0">
                <a:solidFill>
                  <a:srgbClr val="FF0000"/>
                </a:solidFill>
              </a:rPr>
              <a:t>Assumed </a:t>
            </a:r>
            <a:r>
              <a:rPr lang="en-US" altLang="ja-JP" sz="1800" dirty="0">
                <a:solidFill>
                  <a:srgbClr val="FF0000"/>
                </a:solidFill>
              </a:rPr>
              <a:t>MHP-UWB</a:t>
            </a:r>
            <a:r>
              <a:rPr lang="en-US" altLang="ja-JP" sz="1800" b="0" dirty="0">
                <a:solidFill>
                  <a:srgbClr val="FF0000"/>
                </a:solidFill>
              </a:rPr>
              <a:t> which uses MHP as transmission pulse</a:t>
            </a:r>
            <a:r>
              <a:rPr lang="en-US" altLang="ja-JP" sz="1800" dirty="0">
                <a:solidFill>
                  <a:srgbClr val="FF0000"/>
                </a:solidFill>
              </a:rPr>
              <a:t>.</a:t>
            </a:r>
            <a:endParaRPr lang="ja-JP" altLang="en-US" sz="1800" dirty="0">
              <a:solidFill>
                <a:srgbClr val="FF0000"/>
              </a:solidFill>
            </a:endParaRPr>
          </a:p>
          <a:p>
            <a:pPr lvl="2" eaLnBrk="1" hangingPunct="1"/>
            <a:r>
              <a:rPr lang="en-US" altLang="ja-JP" sz="1800" b="0" dirty="0"/>
              <a:t>Each user uses unique order MHP as a transmission pulse.</a:t>
            </a:r>
          </a:p>
          <a:p>
            <a:pPr lvl="2" eaLnBrk="1" hangingPunct="1"/>
            <a:r>
              <a:rPr lang="en-US" altLang="ja-JP" sz="1800" b="0" dirty="0"/>
              <a:t>MAC</a:t>
            </a:r>
            <a:r>
              <a:rPr lang="ja-JP" altLang="en-US" sz="1800" b="0" dirty="0"/>
              <a:t> </a:t>
            </a:r>
            <a:r>
              <a:rPr lang="en-US" altLang="ja-JP" sz="1800" b="0" dirty="0"/>
              <a:t>frame has generally known SHR preamble on its head. </a:t>
            </a:r>
            <a:br>
              <a:rPr lang="en-US" altLang="ja-JP" sz="1800" b="0" dirty="0"/>
            </a:br>
            <a:r>
              <a:rPr lang="ja-JP" altLang="en-US" sz="1800" b="0" dirty="0"/>
              <a:t>→</a:t>
            </a:r>
            <a:r>
              <a:rPr lang="en-US" altLang="ja-JP" sz="1800" b="0" dirty="0"/>
              <a:t> Adaptive algorithm estimates an optimum solution by using this known preamble.</a:t>
            </a:r>
            <a:br>
              <a:rPr lang="ja-JP" altLang="en-US" sz="1800" dirty="0">
                <a:solidFill>
                  <a:srgbClr val="FF0000"/>
                </a:solidFill>
              </a:rPr>
            </a:br>
            <a:endParaRPr lang="ja-JP" altLang="en-US" sz="1800" dirty="0">
              <a:solidFill>
                <a:srgbClr val="FF0000"/>
              </a:solidFill>
            </a:endParaRPr>
          </a:p>
          <a:p>
            <a:pPr lvl="2" eaLnBrk="1" hangingPunct="1"/>
            <a:r>
              <a:rPr lang="en-US" altLang="ja-JP" sz="1800" b="0" dirty="0"/>
              <a:t>IUI and ISI exist.</a:t>
            </a:r>
          </a:p>
          <a:p>
            <a:pPr lvl="2" eaLnBrk="1" hangingPunct="1"/>
            <a:endParaRPr lang="en-US" altLang="ja-JP" sz="1800" b="0" dirty="0">
              <a:solidFill>
                <a:srgbClr val="FF0000"/>
              </a:solidFill>
            </a:endParaRPr>
          </a:p>
          <a:p>
            <a:pPr lvl="2" eaLnBrk="1" hangingPunct="1"/>
            <a:endParaRPr lang="en-US" altLang="ja-JP" sz="1800" b="0" dirty="0">
              <a:solidFill>
                <a:srgbClr val="FF0000"/>
              </a:solidFill>
            </a:endParaRPr>
          </a:p>
        </p:txBody>
      </p:sp>
      <p:pic>
        <p:nvPicPr>
          <p:cNvPr id="59400" name="Picture 6">
            <a:extLst>
              <a:ext uri="{FF2B5EF4-FFF2-40B4-BE49-F238E27FC236}">
                <a16:creationId xmlns:a16="http://schemas.microsoft.com/office/drawing/2014/main" id="{501F38EF-E780-4621-9AE2-5BD0B158BE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873125"/>
            <a:ext cx="3810000"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2" name="Picture 10">
            <a:extLst>
              <a:ext uri="{FF2B5EF4-FFF2-40B4-BE49-F238E27FC236}">
                <a16:creationId xmlns:a16="http://schemas.microsoft.com/office/drawing/2014/main" id="{E006550B-178B-4328-BEBF-E1F8D9BF53E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2325688"/>
            <a:ext cx="2486025"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A7C02AB7-F5D0-4C3B-A425-3903BFF58A1A}"/>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4CC7F5EC-993F-4D64-BA8D-BDF10655CE3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8BE182-89B2-4430-8B09-7D985D3A53EE}"/>
              </a:ext>
            </a:extLst>
          </p:cNvPr>
          <p:cNvSpPr>
            <a:spLocks noGrp="1"/>
          </p:cNvSpPr>
          <p:nvPr>
            <p:ph type="dt" sz="half" idx="2"/>
          </p:nvPr>
        </p:nvSpPr>
        <p:spPr/>
        <p:txBody>
          <a:bodyPr/>
          <a:lstStyle/>
          <a:p>
            <a:r>
              <a:rPr lang="en-US" altLang="ja-JP"/>
              <a:t>November 2020</a:t>
            </a:r>
            <a:endParaRPr lang="en-US" altLang="ja-JP" dirty="0"/>
          </a:p>
        </p:txBody>
      </p:sp>
      <p:sp>
        <p:nvSpPr>
          <p:cNvPr id="61444" name="Rectangle 3">
            <a:extLst>
              <a:ext uri="{FF2B5EF4-FFF2-40B4-BE49-F238E27FC236}">
                <a16:creationId xmlns:a16="http://schemas.microsoft.com/office/drawing/2014/main" id="{B8DE2518-6422-413D-B6EC-0F864588CB9E}"/>
              </a:ext>
            </a:extLst>
          </p:cNvPr>
          <p:cNvSpPr>
            <a:spLocks noChangeArrowheads="1"/>
          </p:cNvSpPr>
          <p:nvPr/>
        </p:nvSpPr>
        <p:spPr bwMode="auto">
          <a:xfrm>
            <a:off x="-152400" y="83820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a:t>MUD </a:t>
            </a:r>
            <a:r>
              <a:rPr lang="ja-JP" altLang="en-US"/>
              <a:t> </a:t>
            </a:r>
            <a:r>
              <a:rPr lang="en-US" altLang="ja-JP"/>
              <a:t>and ISI canceller – Numerical evaluation.</a:t>
            </a:r>
            <a:br>
              <a:rPr lang="en-US" altLang="ja-JP" sz="1800"/>
            </a:br>
            <a:endParaRPr lang="ja-JP" altLang="en-US" sz="1800"/>
          </a:p>
        </p:txBody>
      </p:sp>
      <p:graphicFrame>
        <p:nvGraphicFramePr>
          <p:cNvPr id="217148" name="Group 60">
            <a:extLst>
              <a:ext uri="{FF2B5EF4-FFF2-40B4-BE49-F238E27FC236}">
                <a16:creationId xmlns:a16="http://schemas.microsoft.com/office/drawing/2014/main" id="{4EDADD38-75F1-4187-8017-263A044DAFA6}"/>
              </a:ext>
            </a:extLst>
          </p:cNvPr>
          <p:cNvGraphicFramePr>
            <a:graphicFrameLocks noGrp="1"/>
          </p:cNvGraphicFramePr>
          <p:nvPr>
            <p:extLst>
              <p:ext uri="{D42A27DB-BD31-4B8C-83A1-F6EECF244321}">
                <p14:modId xmlns:p14="http://schemas.microsoft.com/office/powerpoint/2010/main" val="3456656386"/>
              </p:ext>
            </p:extLst>
          </p:nvPr>
        </p:nvGraphicFramePr>
        <p:xfrm>
          <a:off x="152400" y="4349750"/>
          <a:ext cx="8763000" cy="2079627"/>
        </p:xfrm>
        <a:graphic>
          <a:graphicData uri="http://schemas.openxmlformats.org/drawingml/2006/table">
            <a:tbl>
              <a:tblPr/>
              <a:tblGrid>
                <a:gridCol w="2590800">
                  <a:extLst>
                    <a:ext uri="{9D8B030D-6E8A-4147-A177-3AD203B41FA5}">
                      <a16:colId xmlns:a16="http://schemas.microsoft.com/office/drawing/2014/main" val="3473135703"/>
                    </a:ext>
                  </a:extLst>
                </a:gridCol>
                <a:gridCol w="3455988">
                  <a:extLst>
                    <a:ext uri="{9D8B030D-6E8A-4147-A177-3AD203B41FA5}">
                      <a16:colId xmlns:a16="http://schemas.microsoft.com/office/drawing/2014/main" val="2623461236"/>
                    </a:ext>
                  </a:extLst>
                </a:gridCol>
                <a:gridCol w="2716212">
                  <a:extLst>
                    <a:ext uri="{9D8B030D-6E8A-4147-A177-3AD203B41FA5}">
                      <a16:colId xmlns:a16="http://schemas.microsoft.com/office/drawing/2014/main" val="4239076754"/>
                    </a:ext>
                  </a:extLst>
                </a:gridCol>
              </a:tblGrid>
              <a:tr h="39846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DIR [dB]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-40 to +40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97630392"/>
                  </a:ext>
                </a:extLst>
              </a:tr>
              <a:tr h="39846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Known user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2 (0</a:t>
                      </a:r>
                      <a:r>
                        <a:rPr kumimoji="1" lang="en-US" altLang="ja-JP" sz="1800" b="0" i="0" u="none" strike="noStrike" cap="none" normalizeH="0" baseline="30000" dirty="0">
                          <a:ln>
                            <a:noFill/>
                          </a:ln>
                          <a:solidFill>
                            <a:schemeClr val="tx1"/>
                          </a:solidFill>
                          <a:effectLst/>
                          <a:latin typeface="Times New Roman" panose="02020603050405020304" pitchFamily="18" charset="0"/>
                          <a:ea typeface="ＭＳ Ｐ明朝" panose="02020600040205080304" pitchFamily="18" charset="-128"/>
                        </a:rPr>
                        <a:t>th</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and 3</a:t>
                      </a:r>
                      <a:r>
                        <a:rPr kumimoji="1" lang="en-US" altLang="ja-JP" sz="1800" b="0" i="0" u="none" strike="noStrike" cap="none" normalizeH="0" baseline="30000" dirty="0">
                          <a:ln>
                            <a:noFill/>
                          </a:ln>
                          <a:solidFill>
                            <a:schemeClr val="tx1"/>
                          </a:solidFill>
                          <a:effectLst/>
                          <a:latin typeface="Times New Roman" panose="02020603050405020304" pitchFamily="18" charset="0"/>
                          <a:ea typeface="ＭＳ Ｐ明朝" panose="02020600040205080304" pitchFamily="18" charset="-128"/>
                        </a:rPr>
                        <a:t>rd</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MHP)</a:t>
                      </a:r>
                      <a:endParaRPr kumimoji="1" lang="ja-JP" altLang="en-US"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１ </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(0</a:t>
                      </a:r>
                      <a:r>
                        <a:rPr kumimoji="1" lang="en-US" altLang="ja-JP" sz="1800" b="0" i="0" u="none" strike="noStrike" cap="none" normalizeH="0" baseline="30000" dirty="0">
                          <a:ln>
                            <a:noFill/>
                          </a:ln>
                          <a:solidFill>
                            <a:schemeClr val="tx1"/>
                          </a:solidFill>
                          <a:effectLst/>
                          <a:latin typeface="Times New Roman" panose="02020603050405020304" pitchFamily="18" charset="0"/>
                          <a:ea typeface="ＭＳ Ｐ明朝" panose="02020600040205080304" pitchFamily="18" charset="-128"/>
                        </a:rPr>
                        <a:t>th</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MHP)</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61447535"/>
                  </a:ext>
                </a:extLst>
              </a:tr>
              <a:tr h="39846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Unknown interference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Gold sequence </a:t>
                      </a:r>
                      <a:r>
                        <a:rPr kumimoji="1" lang="en-US" altLang="ja-JP" sz="1800" b="0" i="0" u="none" strike="noStrike" cap="none" normalizeH="0" baseline="0" dirty="0">
                          <a:ln>
                            <a:noFill/>
                          </a:ln>
                          <a:solidFill>
                            <a:srgbClr val="FF0000"/>
                          </a:solidFill>
                          <a:effectLst/>
                          <a:latin typeface="Times New Roman" panose="02020603050405020304" pitchFamily="18" charset="0"/>
                          <a:ea typeface="ＭＳ Ｐ明朝" panose="02020600040205080304" pitchFamily="18" charset="-128"/>
                        </a:rPr>
                        <a:t>DS-UWB</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29 users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rgbClr val="FF0000"/>
                          </a:solidFill>
                          <a:effectLst/>
                          <a:latin typeface="Times New Roman" panose="02020603050405020304" pitchFamily="18" charset="0"/>
                          <a:ea typeface="ＭＳ Ｐ明朝" panose="02020600040205080304" pitchFamily="18" charset="-128"/>
                        </a:rPr>
                        <a:t>Chirped pulse</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UWB, 1user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939314530"/>
                  </a:ext>
                </a:extLst>
              </a:tr>
              <a:tr h="441325">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Channel (dist. / noise)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IEEE 802.15.6 CM3 path loss model  + AWGN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269310721"/>
                  </a:ext>
                </a:extLst>
              </a:tr>
              <a:tr h="44291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Iteration for LMS / NLMS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2,000 ~ 32,000 / 4,000 ~ 64,000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250 ~ 3,000 / 80 ~ 1280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6701120"/>
                  </a:ext>
                </a:extLst>
              </a:tr>
            </a:tbl>
          </a:graphicData>
        </a:graphic>
      </p:graphicFrame>
      <p:sp>
        <p:nvSpPr>
          <p:cNvPr id="61473" name="Rectangle 39">
            <a:extLst>
              <a:ext uri="{FF2B5EF4-FFF2-40B4-BE49-F238E27FC236}">
                <a16:creationId xmlns:a16="http://schemas.microsoft.com/office/drawing/2014/main" id="{8A936886-24D1-4BDA-AE68-37CC46EAF8D9}"/>
              </a:ext>
            </a:extLst>
          </p:cNvPr>
          <p:cNvSpPr>
            <a:spLocks noChangeArrowheads="1"/>
          </p:cNvSpPr>
          <p:nvPr/>
        </p:nvSpPr>
        <p:spPr bwMode="auto">
          <a:xfrm>
            <a:off x="1563242" y="14620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1</a:t>
            </a:r>
          </a:p>
        </p:txBody>
      </p:sp>
      <p:sp>
        <p:nvSpPr>
          <p:cNvPr id="61474" name="Rectangle 40">
            <a:extLst>
              <a:ext uri="{FF2B5EF4-FFF2-40B4-BE49-F238E27FC236}">
                <a16:creationId xmlns:a16="http://schemas.microsoft.com/office/drawing/2014/main" id="{2E9E0DA8-5B68-44C2-B24B-87F87C339A0A}"/>
              </a:ext>
            </a:extLst>
          </p:cNvPr>
          <p:cNvSpPr>
            <a:spLocks noChangeArrowheads="1"/>
          </p:cNvSpPr>
          <p:nvPr/>
        </p:nvSpPr>
        <p:spPr bwMode="auto">
          <a:xfrm>
            <a:off x="6324600" y="14620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2</a:t>
            </a:r>
          </a:p>
        </p:txBody>
      </p:sp>
      <p:sp>
        <p:nvSpPr>
          <p:cNvPr id="61475" name="Line 41">
            <a:extLst>
              <a:ext uri="{FF2B5EF4-FFF2-40B4-BE49-F238E27FC236}">
                <a16:creationId xmlns:a16="http://schemas.microsoft.com/office/drawing/2014/main" id="{264974AE-90F2-48AF-9477-7E0A84DF9E0A}"/>
              </a:ext>
            </a:extLst>
          </p:cNvPr>
          <p:cNvSpPr>
            <a:spLocks noChangeShapeType="1"/>
          </p:cNvSpPr>
          <p:nvPr/>
        </p:nvSpPr>
        <p:spPr bwMode="auto">
          <a:xfrm>
            <a:off x="4788024" y="1524000"/>
            <a:ext cx="0" cy="2560638"/>
          </a:xfrm>
          <a:prstGeom prst="line">
            <a:avLst/>
          </a:prstGeom>
          <a:noFill/>
          <a:ln w="254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61477" name="Picture 49">
            <a:extLst>
              <a:ext uri="{FF2B5EF4-FFF2-40B4-BE49-F238E27FC236}">
                <a16:creationId xmlns:a16="http://schemas.microsoft.com/office/drawing/2014/main" id="{BA7A30FB-BEF7-4431-B61D-BEBC1F22D25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267" y="1828800"/>
            <a:ext cx="4572000"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8" name="Picture 56">
            <a:extLst>
              <a:ext uri="{FF2B5EF4-FFF2-40B4-BE49-F238E27FC236}">
                <a16:creationId xmlns:a16="http://schemas.microsoft.com/office/drawing/2014/main" id="{556F8406-B29B-478B-9CB0-A1C69DBBCBC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828800"/>
            <a:ext cx="41910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9" name="Oval 61">
            <a:extLst>
              <a:ext uri="{FF2B5EF4-FFF2-40B4-BE49-F238E27FC236}">
                <a16:creationId xmlns:a16="http://schemas.microsoft.com/office/drawing/2014/main" id="{1937880A-ACC0-4365-A637-0826D3EEFBBB}"/>
              </a:ext>
            </a:extLst>
          </p:cNvPr>
          <p:cNvSpPr>
            <a:spLocks noChangeArrowheads="1"/>
          </p:cNvSpPr>
          <p:nvPr/>
        </p:nvSpPr>
        <p:spPr bwMode="auto">
          <a:xfrm>
            <a:off x="5029200" y="2438400"/>
            <a:ext cx="762000" cy="3810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1</a:t>
            </a:r>
          </a:p>
        </p:txBody>
      </p:sp>
      <p:sp>
        <p:nvSpPr>
          <p:cNvPr id="61480" name="Oval 62">
            <a:extLst>
              <a:ext uri="{FF2B5EF4-FFF2-40B4-BE49-F238E27FC236}">
                <a16:creationId xmlns:a16="http://schemas.microsoft.com/office/drawing/2014/main" id="{CDE1B5F5-3BCD-4045-9D08-DB8B271F8E3D}"/>
              </a:ext>
            </a:extLst>
          </p:cNvPr>
          <p:cNvSpPr>
            <a:spLocks noChangeArrowheads="1"/>
          </p:cNvSpPr>
          <p:nvPr/>
        </p:nvSpPr>
        <p:spPr bwMode="auto">
          <a:xfrm>
            <a:off x="5029200" y="3124200"/>
            <a:ext cx="762000" cy="381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2</a:t>
            </a:r>
          </a:p>
        </p:txBody>
      </p:sp>
      <p:sp>
        <p:nvSpPr>
          <p:cNvPr id="61481" name="Oval 63">
            <a:extLst>
              <a:ext uri="{FF2B5EF4-FFF2-40B4-BE49-F238E27FC236}">
                <a16:creationId xmlns:a16="http://schemas.microsoft.com/office/drawing/2014/main" id="{67EF2708-B5BD-4988-89C1-F6C5F966F2C6}"/>
              </a:ext>
            </a:extLst>
          </p:cNvPr>
          <p:cNvSpPr>
            <a:spLocks noChangeArrowheads="1"/>
          </p:cNvSpPr>
          <p:nvPr/>
        </p:nvSpPr>
        <p:spPr bwMode="auto">
          <a:xfrm>
            <a:off x="174180" y="2735263"/>
            <a:ext cx="646112" cy="31591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2</a:t>
            </a:r>
          </a:p>
        </p:txBody>
      </p:sp>
      <p:sp>
        <p:nvSpPr>
          <p:cNvPr id="61482" name="Oval 64">
            <a:extLst>
              <a:ext uri="{FF2B5EF4-FFF2-40B4-BE49-F238E27FC236}">
                <a16:creationId xmlns:a16="http://schemas.microsoft.com/office/drawing/2014/main" id="{12E1461E-3E03-42B0-B692-9B1B884EA966}"/>
              </a:ext>
            </a:extLst>
          </p:cNvPr>
          <p:cNvSpPr>
            <a:spLocks noChangeArrowheads="1"/>
          </p:cNvSpPr>
          <p:nvPr/>
        </p:nvSpPr>
        <p:spPr bwMode="auto">
          <a:xfrm>
            <a:off x="107504" y="2174875"/>
            <a:ext cx="646113" cy="315913"/>
          </a:xfrm>
          <a:prstGeom prst="ellipse">
            <a:avLst/>
          </a:prstGeom>
          <a:solidFill>
            <a:srgbClr val="FBBBB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5</a:t>
            </a:r>
          </a:p>
        </p:txBody>
      </p:sp>
      <p:sp>
        <p:nvSpPr>
          <p:cNvPr id="4" name="フッター プレースホルダー 3">
            <a:extLst>
              <a:ext uri="{FF2B5EF4-FFF2-40B4-BE49-F238E27FC236}">
                <a16:creationId xmlns:a16="http://schemas.microsoft.com/office/drawing/2014/main" id="{CE62D183-76C4-43F1-8CBA-FAB69A2FD28D}"/>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0EFC5DF0-55AA-40A2-AC47-89BBAE4545B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E8EF61-3DB8-4929-AE63-DDDD5DBC92F2}"/>
              </a:ext>
            </a:extLst>
          </p:cNvPr>
          <p:cNvSpPr>
            <a:spLocks noGrp="1"/>
          </p:cNvSpPr>
          <p:nvPr>
            <p:ph type="dt" sz="half" idx="2"/>
          </p:nvPr>
        </p:nvSpPr>
        <p:spPr/>
        <p:txBody>
          <a:bodyPr/>
          <a:lstStyle/>
          <a:p>
            <a:r>
              <a:rPr lang="en-US" altLang="ja-JP"/>
              <a:t>November 2020</a:t>
            </a:r>
            <a:endParaRPr lang="en-US" altLang="ja-JP" dirty="0"/>
          </a:p>
        </p:txBody>
      </p:sp>
      <p:pic>
        <p:nvPicPr>
          <p:cNvPr id="63492" name="Picture 27">
            <a:extLst>
              <a:ext uri="{FF2B5EF4-FFF2-40B4-BE49-F238E27FC236}">
                <a16:creationId xmlns:a16="http://schemas.microsoft.com/office/drawing/2014/main" id="{3E431EF6-86CC-446A-AC9B-5D557F6E1A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63" y="1060996"/>
            <a:ext cx="4437062"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4">
            <a:extLst>
              <a:ext uri="{FF2B5EF4-FFF2-40B4-BE49-F238E27FC236}">
                <a16:creationId xmlns:a16="http://schemas.microsoft.com/office/drawing/2014/main" id="{05501273-EFCA-4A7E-B9BB-E95B370F777D}"/>
              </a:ext>
            </a:extLst>
          </p:cNvPr>
          <p:cNvSpPr>
            <a:spLocks noChangeArrowheads="1"/>
          </p:cNvSpPr>
          <p:nvPr/>
        </p:nvSpPr>
        <p:spPr bwMode="auto">
          <a:xfrm>
            <a:off x="0" y="216430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63494" name="Rectangle 5">
            <a:extLst>
              <a:ext uri="{FF2B5EF4-FFF2-40B4-BE49-F238E27FC236}">
                <a16:creationId xmlns:a16="http://schemas.microsoft.com/office/drawing/2014/main" id="{86A8A060-373A-44CA-B111-AD0F167CE59D}"/>
              </a:ext>
            </a:extLst>
          </p:cNvPr>
          <p:cNvSpPr>
            <a:spLocks noChangeArrowheads="1"/>
          </p:cNvSpPr>
          <p:nvPr/>
        </p:nvSpPr>
        <p:spPr bwMode="auto">
          <a:xfrm>
            <a:off x="-331788" y="620688"/>
            <a:ext cx="38862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dirty="0"/>
              <a:t>Results</a:t>
            </a:r>
            <a:r>
              <a:rPr lang="ja-JP" altLang="en-US" sz="2800" b="0" dirty="0"/>
              <a:t> </a:t>
            </a:r>
            <a:r>
              <a:rPr lang="en-US" altLang="ja-JP" sz="2800" b="0" dirty="0"/>
              <a:t>of </a:t>
            </a:r>
            <a:r>
              <a:rPr lang="en-US" altLang="ja-JP" sz="2800" b="0" i="1" dirty="0"/>
              <a:t>SC.1</a:t>
            </a:r>
            <a:endParaRPr lang="en-US" altLang="ja-JP" sz="2800" b="0" i="1" dirty="0">
              <a:latin typeface="Times New Roman" panose="02020603050405020304" pitchFamily="18" charset="0"/>
            </a:endParaRPr>
          </a:p>
        </p:txBody>
      </p:sp>
      <p:sp>
        <p:nvSpPr>
          <p:cNvPr id="63495" name="Rectangle 6">
            <a:extLst>
              <a:ext uri="{FF2B5EF4-FFF2-40B4-BE49-F238E27FC236}">
                <a16:creationId xmlns:a16="http://schemas.microsoft.com/office/drawing/2014/main" id="{1751D215-12B3-41C9-A17E-35E2C93C7B4A}"/>
              </a:ext>
            </a:extLst>
          </p:cNvPr>
          <p:cNvSpPr>
            <a:spLocks noChangeArrowheads="1"/>
          </p:cNvSpPr>
          <p:nvPr/>
        </p:nvSpPr>
        <p:spPr bwMode="auto">
          <a:xfrm>
            <a:off x="1638300" y="4312196"/>
            <a:ext cx="2371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i="1">
                <a:latin typeface="Times New Roman" panose="02020603050405020304" pitchFamily="18" charset="0"/>
              </a:rPr>
              <a:t>Square error (SC.1).</a:t>
            </a:r>
          </a:p>
        </p:txBody>
      </p:sp>
      <p:sp>
        <p:nvSpPr>
          <p:cNvPr id="63497" name="正方形/長方形 25">
            <a:extLst>
              <a:ext uri="{FF2B5EF4-FFF2-40B4-BE49-F238E27FC236}">
                <a16:creationId xmlns:a16="http://schemas.microsoft.com/office/drawing/2014/main" id="{4BCB391F-B031-41C2-A8B7-94D34EC51F0D}"/>
              </a:ext>
            </a:extLst>
          </p:cNvPr>
          <p:cNvSpPr>
            <a:spLocks noChangeArrowheads="1"/>
          </p:cNvSpPr>
          <p:nvPr/>
        </p:nvSpPr>
        <p:spPr bwMode="auto">
          <a:xfrm>
            <a:off x="4460875" y="5696347"/>
            <a:ext cx="45593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a:solidFill>
                  <a:srgbClr val="FF0000"/>
                </a:solidFill>
              </a:rPr>
              <a:t>Adaptive algorithm makes approx. solution.</a:t>
            </a:r>
            <a:endParaRPr lang="ja-JP" altLang="en-US" sz="2000">
              <a:solidFill>
                <a:srgbClr val="FF0000"/>
              </a:solidFill>
            </a:endParaRPr>
          </a:p>
        </p:txBody>
      </p:sp>
      <p:sp>
        <p:nvSpPr>
          <p:cNvPr id="63498" name="Rectangle 6">
            <a:extLst>
              <a:ext uri="{FF2B5EF4-FFF2-40B4-BE49-F238E27FC236}">
                <a16:creationId xmlns:a16="http://schemas.microsoft.com/office/drawing/2014/main" id="{E6C99CDC-3D0A-4C5B-94A9-DD2C9A70AEB4}"/>
              </a:ext>
            </a:extLst>
          </p:cNvPr>
          <p:cNvSpPr>
            <a:spLocks noChangeArrowheads="1"/>
          </p:cNvSpPr>
          <p:nvPr/>
        </p:nvSpPr>
        <p:spPr bwMode="auto">
          <a:xfrm>
            <a:off x="4724400" y="4902597"/>
            <a:ext cx="4295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latin typeface="Times New Roman" panose="02020603050405020304" pitchFamily="18" charset="0"/>
              </a:rPr>
              <a:t>Weight coefficients converge to optimum solution </a:t>
            </a:r>
            <a:r>
              <a:rPr lang="en-US" altLang="ja-JP" sz="1800" dirty="0" err="1">
                <a:latin typeface="Times New Roman" panose="02020603050405020304" pitchFamily="18" charset="0"/>
              </a:rPr>
              <a:t>w</a:t>
            </a:r>
            <a:r>
              <a:rPr lang="en-US" altLang="ja-JP" sz="1800" b="0" baseline="-25000" dirty="0" err="1">
                <a:latin typeface="Times New Roman" panose="02020603050405020304" pitchFamily="18" charset="0"/>
              </a:rPr>
              <a:t>opt</a:t>
            </a:r>
            <a:r>
              <a:rPr lang="en-US" altLang="ja-JP" sz="1800" b="0" dirty="0">
                <a:latin typeface="Times New Roman" panose="02020603050405020304" pitchFamily="18" charset="0"/>
              </a:rPr>
              <a:t>.</a:t>
            </a:r>
            <a:endParaRPr lang="ja-JP" altLang="en-US" sz="1800" b="0" dirty="0">
              <a:latin typeface="Times New Roman" panose="02020603050405020304" pitchFamily="18" charset="0"/>
            </a:endParaRPr>
          </a:p>
        </p:txBody>
      </p:sp>
      <p:sp>
        <p:nvSpPr>
          <p:cNvPr id="63499" name="正方形/長方形 28">
            <a:extLst>
              <a:ext uri="{FF2B5EF4-FFF2-40B4-BE49-F238E27FC236}">
                <a16:creationId xmlns:a16="http://schemas.microsoft.com/office/drawing/2014/main" id="{5BF060AB-10D4-4387-803E-D2679C6EC844}"/>
              </a:ext>
            </a:extLst>
          </p:cNvPr>
          <p:cNvSpPr>
            <a:spLocks noChangeArrowheads="1"/>
          </p:cNvSpPr>
          <p:nvPr/>
        </p:nvSpPr>
        <p:spPr bwMode="auto">
          <a:xfrm>
            <a:off x="219075" y="5670947"/>
            <a:ext cx="389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b="0"/>
              <a:t>Multiple user’s signal retrieved with interference reduction.</a:t>
            </a:r>
            <a:endParaRPr lang="ja-JP" altLang="en-US" sz="2000" b="0"/>
          </a:p>
        </p:txBody>
      </p:sp>
      <p:sp>
        <p:nvSpPr>
          <p:cNvPr id="31" name="二等辺三角形 30">
            <a:extLst>
              <a:ext uri="{FF2B5EF4-FFF2-40B4-BE49-F238E27FC236}">
                <a16:creationId xmlns:a16="http://schemas.microsoft.com/office/drawing/2014/main" id="{9BF93943-8374-45ED-8226-43BFAF908169}"/>
              </a:ext>
            </a:extLst>
          </p:cNvPr>
          <p:cNvSpPr>
            <a:spLocks noChangeArrowheads="1"/>
          </p:cNvSpPr>
          <p:nvPr/>
        </p:nvSpPr>
        <p:spPr bwMode="auto">
          <a:xfrm rot="10800000">
            <a:off x="1295400" y="5509022"/>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95361532-F0CC-443E-B825-2DC2F5C116E2}"/>
              </a:ext>
            </a:extLst>
          </p:cNvPr>
          <p:cNvSpPr>
            <a:spLocks noChangeArrowheads="1"/>
          </p:cNvSpPr>
          <p:nvPr/>
        </p:nvSpPr>
        <p:spPr bwMode="auto">
          <a:xfrm rot="10800000">
            <a:off x="6343650" y="5356622"/>
            <a:ext cx="2259013" cy="360362"/>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63503" name="Rectangle 6">
            <a:extLst>
              <a:ext uri="{FF2B5EF4-FFF2-40B4-BE49-F238E27FC236}">
                <a16:creationId xmlns:a16="http://schemas.microsoft.com/office/drawing/2014/main" id="{A67C9539-577F-4B5B-9674-57F2348721BA}"/>
              </a:ext>
            </a:extLst>
          </p:cNvPr>
          <p:cNvSpPr>
            <a:spLocks noChangeArrowheads="1"/>
          </p:cNvSpPr>
          <p:nvPr/>
        </p:nvSpPr>
        <p:spPr bwMode="auto">
          <a:xfrm>
            <a:off x="4308475" y="4596359"/>
            <a:ext cx="4689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Weight coefficients </a:t>
            </a:r>
            <a:r>
              <a:rPr lang="en-US" altLang="ja-JP" sz="1600" b="0" i="1">
                <a:latin typeface="Times New Roman" panose="02020603050405020304" pitchFamily="18" charset="0"/>
              </a:rPr>
              <a:t>(SC.1)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en-US" altLang="ja-JP" sz="1600" b="0">
                <a:latin typeface="Times New Roman" panose="02020603050405020304" pitchFamily="18" charset="0"/>
              </a:rPr>
              <a:t>60dB, DIR=0dB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3504" name="Rectangle 6">
            <a:extLst>
              <a:ext uri="{FF2B5EF4-FFF2-40B4-BE49-F238E27FC236}">
                <a16:creationId xmlns:a16="http://schemas.microsoft.com/office/drawing/2014/main" id="{7B03A4FE-41C2-4C9D-96F7-92AD2FC56B40}"/>
              </a:ext>
            </a:extLst>
          </p:cNvPr>
          <p:cNvSpPr>
            <a:spLocks noChangeArrowheads="1"/>
          </p:cNvSpPr>
          <p:nvPr/>
        </p:nvSpPr>
        <p:spPr bwMode="auto">
          <a:xfrm>
            <a:off x="219075" y="4867672"/>
            <a:ext cx="3819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en-US" sz="1800" b="0">
                <a:latin typeface="Times New Roman" panose="02020603050405020304" pitchFamily="18" charset="0"/>
              </a:rPr>
              <a:t>LMS &amp; NLMS algorithm towards to minimum square error.</a:t>
            </a:r>
            <a:endParaRPr lang="ja-JP" altLang="en-US" sz="1800" b="0">
              <a:latin typeface="Times New Roman" panose="02020603050405020304" pitchFamily="18" charset="0"/>
            </a:endParaRPr>
          </a:p>
        </p:txBody>
      </p:sp>
      <p:pic>
        <p:nvPicPr>
          <p:cNvPr id="63506" name="Picture 24">
            <a:extLst>
              <a:ext uri="{FF2B5EF4-FFF2-40B4-BE49-F238E27FC236}">
                <a16:creationId xmlns:a16="http://schemas.microsoft.com/office/drawing/2014/main" id="{8C1CEC0C-FA5E-438E-9B42-C2EC97A75F5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3425" y="1060996"/>
            <a:ext cx="4476750"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7" name="Rectangle 26">
            <a:extLst>
              <a:ext uri="{FF2B5EF4-FFF2-40B4-BE49-F238E27FC236}">
                <a16:creationId xmlns:a16="http://schemas.microsoft.com/office/drawing/2014/main" id="{7601D7C2-D977-4FBA-ACA7-211D29623838}"/>
              </a:ext>
            </a:extLst>
          </p:cNvPr>
          <p:cNvSpPr>
            <a:spLocks noChangeArrowheads="1"/>
          </p:cNvSpPr>
          <p:nvPr/>
        </p:nvSpPr>
        <p:spPr bwMode="auto">
          <a:xfrm>
            <a:off x="1066800" y="4628109"/>
            <a:ext cx="199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a:t>
            </a:r>
            <a:r>
              <a:rPr lang="en-US" altLang="ja-JP" sz="1400" b="0">
                <a:latin typeface="Times New Roman" panose="02020603050405020304" pitchFamily="18" charset="0"/>
              </a:rPr>
              <a:t>60dB, DIR=0dB</a:t>
            </a:r>
            <a:endParaRPr lang="ja-JP" altLang="en-US" sz="14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250FC810-27B6-44EF-A1FB-466DC3FEB557}"/>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C5C6FEB3-E914-4D68-B72B-65CDFC3DD1B8}"/>
              </a:ext>
            </a:extLst>
          </p:cNvPr>
          <p:cNvSpPr>
            <a:spLocks noGrp="1"/>
          </p:cNvSpPr>
          <p:nvPr>
            <p:ph type="sldNum" sz="quarter" idx="12"/>
          </p:nvPr>
        </p:nvSpPr>
        <p:spPr>
          <a:xfrm>
            <a:off x="4344988" y="6299597"/>
            <a:ext cx="530225" cy="182562"/>
          </a:xfrm>
        </p:spPr>
        <p:txBody>
          <a:bodyPr/>
          <a:lstStyle/>
          <a:p>
            <a:r>
              <a:rPr lang="en-US" altLang="ja-JP"/>
              <a:t>Slide </a:t>
            </a:r>
            <a:fld id="{266A080E-4E30-4968-B029-7CF782D6220C}" type="slidenum">
              <a:rPr lang="en-US" altLang="ja-JP" smtClean="0"/>
              <a:pPr/>
              <a:t>22</a:t>
            </a:fld>
            <a:endParaRPr lang="en-US" altLang="ja-JP"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1C2AE6-2297-49B6-86AA-57D50A6670D8}"/>
              </a:ext>
            </a:extLst>
          </p:cNvPr>
          <p:cNvSpPr>
            <a:spLocks noGrp="1"/>
          </p:cNvSpPr>
          <p:nvPr>
            <p:ph type="dt" sz="half" idx="2"/>
          </p:nvPr>
        </p:nvSpPr>
        <p:spPr/>
        <p:txBody>
          <a:bodyPr/>
          <a:lstStyle/>
          <a:p>
            <a:r>
              <a:rPr lang="en-US" altLang="ja-JP"/>
              <a:t>November 2020</a:t>
            </a:r>
            <a:endParaRPr lang="en-US" altLang="ja-JP" dirty="0"/>
          </a:p>
        </p:txBody>
      </p:sp>
      <p:sp>
        <p:nvSpPr>
          <p:cNvPr id="69636" name="Rectangle 4">
            <a:extLst>
              <a:ext uri="{FF2B5EF4-FFF2-40B4-BE49-F238E27FC236}">
                <a16:creationId xmlns:a16="http://schemas.microsoft.com/office/drawing/2014/main" id="{3CA00B6B-3784-4D31-83F0-ADA53B89713F}"/>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69637" name="Rectangle 5">
            <a:extLst>
              <a:ext uri="{FF2B5EF4-FFF2-40B4-BE49-F238E27FC236}">
                <a16:creationId xmlns:a16="http://schemas.microsoft.com/office/drawing/2014/main" id="{F4445CFA-1C50-43AC-8500-C9C32D93E8FD}"/>
              </a:ext>
            </a:extLst>
          </p:cNvPr>
          <p:cNvSpPr>
            <a:spLocks noChangeArrowheads="1"/>
          </p:cNvSpPr>
          <p:nvPr/>
        </p:nvSpPr>
        <p:spPr bwMode="auto">
          <a:xfrm>
            <a:off x="-331788" y="762000"/>
            <a:ext cx="505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a:t>Results</a:t>
            </a:r>
            <a:r>
              <a:rPr lang="ja-JP" altLang="en-US" sz="2800" b="0"/>
              <a:t> </a:t>
            </a:r>
            <a:r>
              <a:rPr lang="en-US" altLang="ja-JP" sz="2800" b="0"/>
              <a:t>(</a:t>
            </a:r>
            <a:r>
              <a:rPr lang="en-US" altLang="ja-JP" sz="2800" b="0">
                <a:solidFill>
                  <a:srgbClr val="FF0000"/>
                </a:solidFill>
              </a:rPr>
              <a:t>Without noise</a:t>
            </a:r>
            <a:r>
              <a:rPr lang="en-US" altLang="ja-JP" sz="2800" b="0"/>
              <a:t>)</a:t>
            </a:r>
            <a:endParaRPr lang="en-US" altLang="ja-JP" sz="2800" b="0" i="1">
              <a:latin typeface="Times New Roman" panose="02020603050405020304" pitchFamily="18" charset="0"/>
            </a:endParaRPr>
          </a:p>
        </p:txBody>
      </p:sp>
      <p:sp>
        <p:nvSpPr>
          <p:cNvPr id="69640" name="Rectangle 6">
            <a:extLst>
              <a:ext uri="{FF2B5EF4-FFF2-40B4-BE49-F238E27FC236}">
                <a16:creationId xmlns:a16="http://schemas.microsoft.com/office/drawing/2014/main" id="{0CF6F217-FD55-47C4-B741-2BDE42A4D102}"/>
              </a:ext>
            </a:extLst>
          </p:cNvPr>
          <p:cNvSpPr>
            <a:spLocks noChangeArrowheads="1"/>
          </p:cNvSpPr>
          <p:nvPr/>
        </p:nvSpPr>
        <p:spPr bwMode="auto">
          <a:xfrm>
            <a:off x="219075" y="4597400"/>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(SC.1)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ja-JP" altLang="en-US" sz="1600" b="0">
                <a:latin typeface="Times New Roman" panose="02020603050405020304" pitchFamily="18" charset="0"/>
              </a:rPr>
              <a:t>∞</a:t>
            </a:r>
            <a:r>
              <a:rPr lang="en-US" altLang="ja-JP" sz="1600" b="0">
                <a:latin typeface="Times New Roman" panose="02020603050405020304" pitchFamily="18" charset="0"/>
              </a:rPr>
              <a:t>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9642" name="Rectangle 6">
            <a:extLst>
              <a:ext uri="{FF2B5EF4-FFF2-40B4-BE49-F238E27FC236}">
                <a16:creationId xmlns:a16="http://schemas.microsoft.com/office/drawing/2014/main" id="{D2D5851A-184D-4418-AACE-EDCB15B64B5B}"/>
              </a:ext>
            </a:extLst>
          </p:cNvPr>
          <p:cNvSpPr>
            <a:spLocks noChangeArrowheads="1"/>
          </p:cNvSpPr>
          <p:nvPr/>
        </p:nvSpPr>
        <p:spPr bwMode="auto">
          <a:xfrm>
            <a:off x="4924425" y="4589463"/>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(SC.2)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ja-JP" altLang="en-US" sz="1600" b="0">
                <a:latin typeface="Times New Roman" panose="02020603050405020304" pitchFamily="18" charset="0"/>
              </a:rPr>
              <a:t>∞</a:t>
            </a:r>
            <a:r>
              <a:rPr lang="en-US" altLang="ja-JP" sz="1600" b="0">
                <a:latin typeface="Times New Roman" panose="02020603050405020304" pitchFamily="18" charset="0"/>
              </a:rPr>
              <a:t>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pic>
        <p:nvPicPr>
          <p:cNvPr id="69643" name="Picture 12">
            <a:extLst>
              <a:ext uri="{FF2B5EF4-FFF2-40B4-BE49-F238E27FC236}">
                <a16:creationId xmlns:a16="http://schemas.microsoft.com/office/drawing/2014/main" id="{9F6FECC0-69AA-4E00-98CA-19F16DDD69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189038"/>
            <a:ext cx="44053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3">
            <a:extLst>
              <a:ext uri="{FF2B5EF4-FFF2-40B4-BE49-F238E27FC236}">
                <a16:creationId xmlns:a16="http://schemas.microsoft.com/office/drawing/2014/main" id="{AFBAB933-E92C-4CD0-94D6-675F0B7AADA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189038"/>
            <a:ext cx="44053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6" name="Rectangle 6">
            <a:extLst>
              <a:ext uri="{FF2B5EF4-FFF2-40B4-BE49-F238E27FC236}">
                <a16:creationId xmlns:a16="http://schemas.microsoft.com/office/drawing/2014/main" id="{D7A06E80-07D2-4CDD-B4A2-17E8821659CE}"/>
              </a:ext>
            </a:extLst>
          </p:cNvPr>
          <p:cNvSpPr>
            <a:spLocks noChangeArrowheads="1"/>
          </p:cNvSpPr>
          <p:nvPr/>
        </p:nvSpPr>
        <p:spPr bwMode="auto">
          <a:xfrm>
            <a:off x="1524000" y="5414963"/>
            <a:ext cx="6699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More iteration number makes higer capacity of interference reduction</a:t>
            </a:r>
            <a:endParaRPr lang="ja-JP" altLang="en-US" sz="18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D5155C46-FCEE-45EE-AAEF-50B804B52F2B}"/>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37F6A332-39DD-4B25-BF60-5EB77C7ACB2C}"/>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E7C1923-F79A-47A1-B794-1851083802BB}"/>
              </a:ext>
            </a:extLst>
          </p:cNvPr>
          <p:cNvSpPr>
            <a:spLocks noGrp="1"/>
          </p:cNvSpPr>
          <p:nvPr>
            <p:ph type="dt" sz="half" idx="2"/>
          </p:nvPr>
        </p:nvSpPr>
        <p:spPr/>
        <p:txBody>
          <a:bodyPr/>
          <a:lstStyle/>
          <a:p>
            <a:r>
              <a:rPr lang="en-US" altLang="ja-JP"/>
              <a:t>November 2020</a:t>
            </a:r>
            <a:endParaRPr lang="en-US" altLang="ja-JP" dirty="0"/>
          </a:p>
        </p:txBody>
      </p:sp>
      <p:sp>
        <p:nvSpPr>
          <p:cNvPr id="3" name="タイトル 4">
            <a:extLst>
              <a:ext uri="{FF2B5EF4-FFF2-40B4-BE49-F238E27FC236}">
                <a16:creationId xmlns:a16="http://schemas.microsoft.com/office/drawing/2014/main" id="{34EFFC71-EB54-4378-8469-EA86E2939A62}"/>
              </a:ext>
            </a:extLst>
          </p:cNvPr>
          <p:cNvSpPr txBox="1">
            <a:spLocks/>
          </p:cNvSpPr>
          <p:nvPr/>
        </p:nvSpPr>
        <p:spPr>
          <a:xfrm>
            <a:off x="82236" y="743489"/>
            <a:ext cx="3041964"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dirty="0"/>
              <a:t>Simulation results</a:t>
            </a:r>
            <a:endParaRPr lang="ja-JP" altLang="en-US" sz="2400" b="0" kern="0" dirty="0"/>
          </a:p>
        </p:txBody>
      </p:sp>
      <p:sp>
        <p:nvSpPr>
          <p:cNvPr id="7" name="Rectangle 5">
            <a:extLst>
              <a:ext uri="{FF2B5EF4-FFF2-40B4-BE49-F238E27FC236}">
                <a16:creationId xmlns:a16="http://schemas.microsoft.com/office/drawing/2014/main" id="{559C8B37-7248-4980-9C01-989E44DEC43E}"/>
              </a:ext>
            </a:extLst>
          </p:cNvPr>
          <p:cNvSpPr>
            <a:spLocks noChangeArrowheads="1"/>
          </p:cNvSpPr>
          <p:nvPr/>
        </p:nvSpPr>
        <p:spPr bwMode="auto">
          <a:xfrm>
            <a:off x="2133600" y="749839"/>
            <a:ext cx="568801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ja-JP" altLang="en-US" sz="2800" b="0" dirty="0"/>
              <a:t> </a:t>
            </a:r>
            <a:r>
              <a:rPr lang="en-US" altLang="ja-JP" sz="2800" b="0" dirty="0"/>
              <a:t>(</a:t>
            </a:r>
            <a:r>
              <a:rPr lang="en-US" altLang="ja-JP" dirty="0">
                <a:solidFill>
                  <a:srgbClr val="FF0000"/>
                </a:solidFill>
              </a:rPr>
              <a:t>noise free </a:t>
            </a:r>
            <a:r>
              <a:rPr lang="en-US" altLang="ja-JP" b="0" dirty="0">
                <a:solidFill>
                  <a:srgbClr val="FF0000"/>
                </a:solidFill>
              </a:rPr>
              <a:t>channel</a:t>
            </a:r>
            <a:r>
              <a:rPr lang="en-US" altLang="ja-JP" b="0" dirty="0"/>
              <a:t>)</a:t>
            </a:r>
            <a:endParaRPr lang="en-US" altLang="ja-JP" sz="2800" b="0" i="1" dirty="0">
              <a:latin typeface="Times New Roman" panose="02020603050405020304" pitchFamily="18" charset="0"/>
            </a:endParaRPr>
          </a:p>
        </p:txBody>
      </p:sp>
      <p:sp>
        <p:nvSpPr>
          <p:cNvPr id="14" name="四角形: 角を丸くする 13">
            <a:extLst>
              <a:ext uri="{FF2B5EF4-FFF2-40B4-BE49-F238E27FC236}">
                <a16:creationId xmlns:a16="http://schemas.microsoft.com/office/drawing/2014/main" id="{54BC2C68-AF6C-4DD3-A097-F17FD128A533}"/>
              </a:ext>
            </a:extLst>
          </p:cNvPr>
          <p:cNvSpPr/>
          <p:nvPr/>
        </p:nvSpPr>
        <p:spPr>
          <a:xfrm>
            <a:off x="742949" y="5315746"/>
            <a:ext cx="7606665" cy="10112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6">
            <a:extLst>
              <a:ext uri="{FF2B5EF4-FFF2-40B4-BE49-F238E27FC236}">
                <a16:creationId xmlns:a16="http://schemas.microsoft.com/office/drawing/2014/main" id="{477255FB-F9F0-4657-9E9A-780C516CCF5E}"/>
              </a:ext>
            </a:extLst>
          </p:cNvPr>
          <p:cNvSpPr>
            <a:spLocks noChangeArrowheads="1"/>
          </p:cNvSpPr>
          <p:nvPr/>
        </p:nvSpPr>
        <p:spPr bwMode="auto">
          <a:xfrm>
            <a:off x="2609850" y="4874025"/>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Times New Roman" panose="02020603050405020304" pitchFamily="18" charset="0"/>
              </a:rPr>
              <a:t>DIR</a:t>
            </a:r>
            <a:r>
              <a:rPr lang="ja-JP" altLang="en-US" sz="1600" b="0" dirty="0">
                <a:latin typeface="Times New Roman" panose="02020603050405020304" pitchFamily="18" charset="0"/>
              </a:rPr>
              <a:t> </a:t>
            </a:r>
            <a:r>
              <a:rPr lang="en-US" altLang="ja-JP" sz="1600" b="0" dirty="0">
                <a:latin typeface="Times New Roman" panose="02020603050405020304" pitchFamily="18" charset="0"/>
              </a:rPr>
              <a:t>vs. BER</a:t>
            </a:r>
            <a:r>
              <a:rPr lang="en-US" altLang="ja-JP" sz="1600" b="0" i="1" dirty="0">
                <a:latin typeface="Times New Roman" panose="02020603050405020304" pitchFamily="18" charset="0"/>
              </a:rPr>
              <a:t> </a:t>
            </a:r>
            <a:r>
              <a:rPr lang="en-US" altLang="ja-JP" sz="1600" b="0" i="1" dirty="0" err="1">
                <a:solidFill>
                  <a:srgbClr val="FF0000"/>
                </a:solidFill>
                <a:latin typeface="Times New Roman" panose="02020603050405020304" pitchFamily="18" charset="0"/>
              </a:rPr>
              <a:t>E</a:t>
            </a:r>
            <a:r>
              <a:rPr lang="en-US" altLang="ja-JP" sz="1600" b="0" i="1" baseline="-25000" dirty="0" err="1">
                <a:solidFill>
                  <a:srgbClr val="FF0000"/>
                </a:solidFill>
                <a:latin typeface="Times New Roman" panose="02020603050405020304" pitchFamily="18" charset="0"/>
              </a:rPr>
              <a:t>b</a:t>
            </a:r>
            <a:r>
              <a:rPr lang="en-US" altLang="ja-JP" sz="1600" b="0" i="1" dirty="0">
                <a:solidFill>
                  <a:srgbClr val="FF0000"/>
                </a:solidFill>
                <a:latin typeface="Times New Roman" panose="02020603050405020304" pitchFamily="18" charset="0"/>
              </a:rPr>
              <a:t>/N</a:t>
            </a:r>
            <a:r>
              <a:rPr lang="en-US" altLang="ja-JP" sz="1600" b="0" baseline="-25000" dirty="0">
                <a:solidFill>
                  <a:srgbClr val="FF0000"/>
                </a:solidFill>
                <a:latin typeface="Times New Roman" panose="02020603050405020304" pitchFamily="18" charset="0"/>
              </a:rPr>
              <a:t>0</a:t>
            </a:r>
            <a:r>
              <a:rPr lang="en-US" altLang="ja-JP" sz="1600" b="0" i="1" dirty="0">
                <a:solidFill>
                  <a:srgbClr val="FF0000"/>
                </a:solidFill>
                <a:latin typeface="Times New Roman" panose="02020603050405020304" pitchFamily="18" charset="0"/>
              </a:rPr>
              <a:t>=+</a:t>
            </a:r>
            <a:r>
              <a:rPr lang="ja-JP" altLang="en-US" sz="1600" b="0" dirty="0">
                <a:solidFill>
                  <a:srgbClr val="FF0000"/>
                </a:solidFill>
                <a:latin typeface="Times New Roman" panose="02020603050405020304" pitchFamily="18" charset="0"/>
              </a:rPr>
              <a:t>∞</a:t>
            </a:r>
            <a:r>
              <a:rPr lang="en-US" altLang="ja-JP" sz="1600" b="0" dirty="0" err="1">
                <a:solidFill>
                  <a:srgbClr val="FF0000"/>
                </a:solidFill>
                <a:latin typeface="Times New Roman" panose="02020603050405020304" pitchFamily="18" charset="0"/>
              </a:rPr>
              <a:t>dB</a:t>
            </a:r>
            <a:r>
              <a:rPr lang="en-US" altLang="ja-JP" sz="1600" b="0" i="1" dirty="0" err="1">
                <a:solidFill>
                  <a:srgbClr val="FF0000"/>
                </a:solidFill>
                <a:latin typeface="Times New Roman" panose="02020603050405020304" pitchFamily="18" charset="0"/>
              </a:rPr>
              <a:t>.</a:t>
            </a:r>
            <a:endParaRPr lang="ja-JP" altLang="en-US" sz="1600" b="0" dirty="0">
              <a:solidFill>
                <a:srgbClr val="FF0000"/>
              </a:solidFill>
              <a:latin typeface="Times New Roman" panose="02020603050405020304" pitchFamily="18" charset="0"/>
            </a:endParaRPr>
          </a:p>
        </p:txBody>
      </p:sp>
      <p:pic>
        <p:nvPicPr>
          <p:cNvPr id="16" name="Picture 13">
            <a:extLst>
              <a:ext uri="{FF2B5EF4-FFF2-40B4-BE49-F238E27FC236}">
                <a16:creationId xmlns:a16="http://schemas.microsoft.com/office/drawing/2014/main" id="{31F01326-4F88-4E84-BDCC-D49E584D49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16843" y="1225120"/>
            <a:ext cx="6310313" cy="368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a:extLst>
              <a:ext uri="{FF2B5EF4-FFF2-40B4-BE49-F238E27FC236}">
                <a16:creationId xmlns:a16="http://schemas.microsoft.com/office/drawing/2014/main" id="{F356C91F-5A51-4561-9BFC-2FA8ADDA0B69}"/>
              </a:ext>
            </a:extLst>
          </p:cNvPr>
          <p:cNvSpPr/>
          <p:nvPr/>
        </p:nvSpPr>
        <p:spPr>
          <a:xfrm>
            <a:off x="805815" y="5361841"/>
            <a:ext cx="7543800" cy="830997"/>
          </a:xfrm>
          <a:prstGeom prst="rect">
            <a:avLst/>
          </a:prstGeom>
        </p:spPr>
        <p:txBody>
          <a:bodyPr wrap="square">
            <a:spAutoFit/>
          </a:bodyPr>
          <a:lstStyle/>
          <a:p>
            <a:r>
              <a:rPr lang="ja-JP" altLang="en-US" sz="2400" dirty="0"/>
              <a:t>More iteration number makes higer capacity of interference reduction</a:t>
            </a:r>
          </a:p>
        </p:txBody>
      </p:sp>
      <p:sp>
        <p:nvSpPr>
          <p:cNvPr id="6" name="フッター プレースホルダー 5">
            <a:extLst>
              <a:ext uri="{FF2B5EF4-FFF2-40B4-BE49-F238E27FC236}">
                <a16:creationId xmlns:a16="http://schemas.microsoft.com/office/drawing/2014/main" id="{B3BC8DD7-BBCA-4EE8-8241-7223B9B45655}"/>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8" name="スライド番号プレースホルダー 7">
            <a:extLst>
              <a:ext uri="{FF2B5EF4-FFF2-40B4-BE49-F238E27FC236}">
                <a16:creationId xmlns:a16="http://schemas.microsoft.com/office/drawing/2014/main" id="{E5B9E154-3FA1-443F-90FD-BF8803A2C2CE}"/>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Tree>
    <p:extLst>
      <p:ext uri="{BB962C8B-B14F-4D97-AF65-F5344CB8AC3E}">
        <p14:creationId xmlns:p14="http://schemas.microsoft.com/office/powerpoint/2010/main" val="391803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日付プレースホルダー 13">
            <a:extLst>
              <a:ext uri="{FF2B5EF4-FFF2-40B4-BE49-F238E27FC236}">
                <a16:creationId xmlns:a16="http://schemas.microsoft.com/office/drawing/2014/main" id="{BCDC6E77-3404-4993-882C-0CD8209F221C}"/>
              </a:ext>
            </a:extLst>
          </p:cNvPr>
          <p:cNvSpPr>
            <a:spLocks noGrp="1"/>
          </p:cNvSpPr>
          <p:nvPr>
            <p:ph type="dt" sz="half" idx="2"/>
          </p:nvPr>
        </p:nvSpPr>
        <p:spPr/>
        <p:txBody>
          <a:bodyPr/>
          <a:lstStyle/>
          <a:p>
            <a:r>
              <a:rPr lang="en-US" altLang="ja-JP"/>
              <a:t>November 2020</a:t>
            </a:r>
            <a:endParaRPr lang="en-US" altLang="ja-JP" dirty="0"/>
          </a:p>
        </p:txBody>
      </p:sp>
      <p:sp>
        <p:nvSpPr>
          <p:cNvPr id="3" name="タイトル 4">
            <a:extLst>
              <a:ext uri="{FF2B5EF4-FFF2-40B4-BE49-F238E27FC236}">
                <a16:creationId xmlns:a16="http://schemas.microsoft.com/office/drawing/2014/main" id="{34EFFC71-EB54-4378-8469-EA86E2939A62}"/>
              </a:ext>
            </a:extLst>
          </p:cNvPr>
          <p:cNvSpPr txBox="1">
            <a:spLocks/>
          </p:cNvSpPr>
          <p:nvPr/>
        </p:nvSpPr>
        <p:spPr>
          <a:xfrm>
            <a:off x="82236" y="743489"/>
            <a:ext cx="3041964"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dirty="0"/>
              <a:t>Simulation results</a:t>
            </a:r>
            <a:endParaRPr lang="ja-JP" altLang="en-US" sz="2400" b="0" kern="0" dirty="0"/>
          </a:p>
        </p:txBody>
      </p:sp>
      <p:sp>
        <p:nvSpPr>
          <p:cNvPr id="4" name="四角形: 角を丸くする 3">
            <a:extLst>
              <a:ext uri="{FF2B5EF4-FFF2-40B4-BE49-F238E27FC236}">
                <a16:creationId xmlns:a16="http://schemas.microsoft.com/office/drawing/2014/main" id="{9E085890-31E6-4402-9498-CB8BDCC14636}"/>
              </a:ext>
            </a:extLst>
          </p:cNvPr>
          <p:cNvSpPr/>
          <p:nvPr/>
        </p:nvSpPr>
        <p:spPr>
          <a:xfrm>
            <a:off x="188594" y="5170349"/>
            <a:ext cx="8879205" cy="1226779"/>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5" name="Picture 17">
            <a:extLst>
              <a:ext uri="{FF2B5EF4-FFF2-40B4-BE49-F238E27FC236}">
                <a16:creationId xmlns:a16="http://schemas.microsoft.com/office/drawing/2014/main" id="{26FFF3CF-7A95-4D14-BB06-B4435548E2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213" y="1301187"/>
            <a:ext cx="6750504"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a:extLst>
              <a:ext uri="{FF2B5EF4-FFF2-40B4-BE49-F238E27FC236}">
                <a16:creationId xmlns:a16="http://schemas.microsoft.com/office/drawing/2014/main" id="{7FD3A133-87E3-4E7E-8BCA-6DD5E812F6A2}"/>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7" name="Rectangle 5">
            <a:extLst>
              <a:ext uri="{FF2B5EF4-FFF2-40B4-BE49-F238E27FC236}">
                <a16:creationId xmlns:a16="http://schemas.microsoft.com/office/drawing/2014/main" id="{559C8B37-7248-4980-9C01-989E44DEC43E}"/>
              </a:ext>
            </a:extLst>
          </p:cNvPr>
          <p:cNvSpPr>
            <a:spLocks noChangeArrowheads="1"/>
          </p:cNvSpPr>
          <p:nvPr/>
        </p:nvSpPr>
        <p:spPr bwMode="auto">
          <a:xfrm>
            <a:off x="2133600" y="749839"/>
            <a:ext cx="568801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ja-JP" altLang="en-US" sz="2800" b="0" dirty="0"/>
              <a:t> </a:t>
            </a:r>
            <a:r>
              <a:rPr lang="en-US" altLang="ja-JP" sz="2800" b="0" dirty="0"/>
              <a:t>(</a:t>
            </a:r>
            <a:r>
              <a:rPr lang="en-US" altLang="ja-JP" dirty="0">
                <a:solidFill>
                  <a:srgbClr val="FF0000"/>
                </a:solidFill>
              </a:rPr>
              <a:t>noise &amp; interference channel</a:t>
            </a:r>
            <a:r>
              <a:rPr lang="en-US" altLang="ja-JP" b="0" dirty="0"/>
              <a:t>)</a:t>
            </a:r>
            <a:endParaRPr lang="en-US" altLang="ja-JP" sz="2800" b="0" i="1" dirty="0">
              <a:latin typeface="Times New Roman" panose="02020603050405020304" pitchFamily="18" charset="0"/>
            </a:endParaRPr>
          </a:p>
        </p:txBody>
      </p:sp>
      <p:sp>
        <p:nvSpPr>
          <p:cNvPr id="8" name="Rectangle 6">
            <a:extLst>
              <a:ext uri="{FF2B5EF4-FFF2-40B4-BE49-F238E27FC236}">
                <a16:creationId xmlns:a16="http://schemas.microsoft.com/office/drawing/2014/main" id="{7C99C25E-04D6-4A53-80EC-5B7467A1D74E}"/>
              </a:ext>
            </a:extLst>
          </p:cNvPr>
          <p:cNvSpPr>
            <a:spLocks noChangeArrowheads="1"/>
          </p:cNvSpPr>
          <p:nvPr/>
        </p:nvSpPr>
        <p:spPr bwMode="auto">
          <a:xfrm>
            <a:off x="2319565" y="4884175"/>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Times New Roman" panose="02020603050405020304" pitchFamily="18" charset="0"/>
              </a:rPr>
              <a:t>DIR</a:t>
            </a:r>
            <a:r>
              <a:rPr lang="ja-JP" altLang="en-US" sz="1600" b="0" dirty="0">
                <a:latin typeface="Times New Roman" panose="02020603050405020304" pitchFamily="18" charset="0"/>
              </a:rPr>
              <a:t> </a:t>
            </a:r>
            <a:r>
              <a:rPr lang="en-US" altLang="ja-JP" sz="1600" b="0" dirty="0">
                <a:latin typeface="Times New Roman" panose="02020603050405020304" pitchFamily="18" charset="0"/>
              </a:rPr>
              <a:t>vs. BER </a:t>
            </a:r>
            <a:r>
              <a:rPr lang="en-US" altLang="ja-JP" sz="1600" b="0" i="1" dirty="0">
                <a:latin typeface="Times New Roman" panose="02020603050405020304" pitchFamily="18" charset="0"/>
              </a:rPr>
              <a:t>(SC.2) </a:t>
            </a:r>
            <a:r>
              <a:rPr lang="en-US" altLang="ja-JP" sz="1600" i="1" dirty="0" err="1">
                <a:latin typeface="Times New Roman" panose="02020603050405020304" pitchFamily="18" charset="0"/>
              </a:rPr>
              <a:t>E</a:t>
            </a:r>
            <a:r>
              <a:rPr lang="en-US" altLang="ja-JP" sz="1600" i="1" baseline="-25000" dirty="0" err="1">
                <a:latin typeface="Times New Roman" panose="02020603050405020304" pitchFamily="18" charset="0"/>
              </a:rPr>
              <a:t>b</a:t>
            </a:r>
            <a:r>
              <a:rPr lang="en-US" altLang="ja-JP" sz="1600" i="1" dirty="0">
                <a:latin typeface="Times New Roman" panose="02020603050405020304" pitchFamily="18" charset="0"/>
              </a:rPr>
              <a:t>/N</a:t>
            </a:r>
            <a:r>
              <a:rPr lang="en-US" altLang="ja-JP" sz="1600" baseline="-25000" dirty="0">
                <a:latin typeface="Times New Roman" panose="02020603050405020304" pitchFamily="18" charset="0"/>
              </a:rPr>
              <a:t>0</a:t>
            </a:r>
            <a:r>
              <a:rPr lang="en-US" altLang="ja-JP" sz="1600" i="1" dirty="0">
                <a:latin typeface="Times New Roman" panose="02020603050405020304" pitchFamily="18" charset="0"/>
              </a:rPr>
              <a:t>=+</a:t>
            </a:r>
            <a:r>
              <a:rPr lang="en-US" altLang="ja-JP" sz="1600" dirty="0">
                <a:latin typeface="Times New Roman" panose="02020603050405020304" pitchFamily="18" charset="0"/>
              </a:rPr>
              <a:t>25dB</a:t>
            </a:r>
            <a:r>
              <a:rPr lang="en-US" altLang="ja-JP" sz="1600" b="0" i="1" dirty="0">
                <a:latin typeface="Times New Roman" panose="02020603050405020304" pitchFamily="18" charset="0"/>
              </a:rPr>
              <a:t>.</a:t>
            </a:r>
            <a:endParaRPr lang="ja-JP" altLang="en-US" sz="1600" b="0" dirty="0">
              <a:latin typeface="Times New Roman" panose="02020603050405020304" pitchFamily="18" charset="0"/>
            </a:endParaRPr>
          </a:p>
        </p:txBody>
      </p:sp>
      <p:cxnSp>
        <p:nvCxnSpPr>
          <p:cNvPr id="9" name="直線コネクタ 8">
            <a:extLst>
              <a:ext uri="{FF2B5EF4-FFF2-40B4-BE49-F238E27FC236}">
                <a16:creationId xmlns:a16="http://schemas.microsoft.com/office/drawing/2014/main" id="{4284521D-44CF-44F3-BE7F-45255BEF7CF9}"/>
              </a:ext>
            </a:extLst>
          </p:cNvPr>
          <p:cNvCxnSpPr>
            <a:cxnSpLocks/>
          </p:cNvCxnSpPr>
          <p:nvPr/>
        </p:nvCxnSpPr>
        <p:spPr>
          <a:xfrm>
            <a:off x="5791200" y="1671074"/>
            <a:ext cx="0" cy="2438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36C8256-8597-4F52-B827-656E2B2A8738}"/>
              </a:ext>
            </a:extLst>
          </p:cNvPr>
          <p:cNvSpPr/>
          <p:nvPr/>
        </p:nvSpPr>
        <p:spPr>
          <a:xfrm>
            <a:off x="341692" y="5157192"/>
            <a:ext cx="8766812" cy="769441"/>
          </a:xfrm>
          <a:prstGeom prst="rect">
            <a:avLst/>
          </a:prstGeom>
        </p:spPr>
        <p:txBody>
          <a:bodyPr wrap="square">
            <a:spAutoFit/>
          </a:bodyPr>
          <a:lstStyle/>
          <a:p>
            <a:r>
              <a:rPr lang="en-US" altLang="ja-JP" sz="2400" dirty="0" err="1">
                <a:solidFill>
                  <a:srgbClr val="0000FF"/>
                </a:solidFill>
              </a:rPr>
              <a:t>W</a:t>
            </a:r>
            <a:r>
              <a:rPr lang="en-US" altLang="ja-JP" sz="2400" baseline="-25000" dirty="0" err="1">
                <a:solidFill>
                  <a:srgbClr val="0000FF"/>
                </a:solidFill>
              </a:rPr>
              <a:t>opt</a:t>
            </a:r>
            <a:r>
              <a:rPr lang="en-US" altLang="ja-JP" sz="1400" dirty="0"/>
              <a:t> </a:t>
            </a:r>
            <a:r>
              <a:rPr lang="en-US" altLang="ja-JP" sz="2000" dirty="0"/>
              <a:t>which is generated by theory </a:t>
            </a:r>
            <a:r>
              <a:rPr lang="en-US" altLang="ja-JP" sz="2000" dirty="0">
                <a:solidFill>
                  <a:srgbClr val="FF0000"/>
                </a:solidFill>
              </a:rPr>
              <a:t>does not </a:t>
            </a:r>
            <a:r>
              <a:rPr lang="en-US" altLang="ja-JP" sz="2000" dirty="0"/>
              <a:t>satisfies minimum error In </a:t>
            </a:r>
            <a:r>
              <a:rPr lang="en-US" altLang="ja-JP" sz="2000" dirty="0">
                <a:solidFill>
                  <a:srgbClr val="FF0000"/>
                </a:solidFill>
              </a:rPr>
              <a:t>high DIR condition</a:t>
            </a:r>
            <a:r>
              <a:rPr lang="en-US" altLang="ja-JP" sz="2000" dirty="0"/>
              <a:t>. </a:t>
            </a:r>
            <a:r>
              <a:rPr lang="ja-JP" altLang="en-US" sz="2000" dirty="0"/>
              <a:t>⇒ </a:t>
            </a:r>
            <a:r>
              <a:rPr lang="en-US" altLang="ja-JP" sz="2000" dirty="0" err="1"/>
              <a:t>W</a:t>
            </a:r>
            <a:r>
              <a:rPr lang="en-US" altLang="ja-JP" sz="2000" baseline="-25000" dirty="0" err="1"/>
              <a:t>opt</a:t>
            </a:r>
            <a:r>
              <a:rPr lang="ja-JP" altLang="en-US" sz="2000" baseline="-25000" dirty="0"/>
              <a:t> </a:t>
            </a:r>
            <a:r>
              <a:rPr lang="en-US" altLang="ja-JP" sz="2000" dirty="0"/>
              <a:t>is</a:t>
            </a:r>
            <a:r>
              <a:rPr lang="ja-JP" altLang="en-US" sz="2000" dirty="0"/>
              <a:t> </a:t>
            </a:r>
            <a:r>
              <a:rPr lang="en-US" altLang="ja-JP" sz="2000" dirty="0"/>
              <a:t>not</a:t>
            </a:r>
            <a:r>
              <a:rPr lang="ja-JP" altLang="en-US" sz="2000" dirty="0"/>
              <a:t> </a:t>
            </a:r>
            <a:r>
              <a:rPr lang="en-US" altLang="ja-JP" sz="2000" dirty="0"/>
              <a:t>optimal</a:t>
            </a:r>
            <a:r>
              <a:rPr lang="ja-JP" altLang="en-US" sz="2000" dirty="0"/>
              <a:t> </a:t>
            </a:r>
            <a:r>
              <a:rPr lang="en-US" altLang="ja-JP" sz="2000" dirty="0"/>
              <a:t>solution</a:t>
            </a:r>
            <a:r>
              <a:rPr lang="ja-JP" altLang="en-US" sz="2000" dirty="0"/>
              <a:t> </a:t>
            </a:r>
            <a:r>
              <a:rPr lang="en-US" altLang="ja-JP" sz="2000" dirty="0"/>
              <a:t>in</a:t>
            </a:r>
            <a:r>
              <a:rPr lang="ja-JP" altLang="en-US" sz="2000" dirty="0"/>
              <a:t> </a:t>
            </a:r>
            <a:r>
              <a:rPr lang="en-US" altLang="ja-JP" sz="2000" dirty="0"/>
              <a:t>environment in which noise exists.</a:t>
            </a:r>
            <a:endParaRPr lang="ja-JP" altLang="en-US" sz="2000" dirty="0"/>
          </a:p>
        </p:txBody>
      </p:sp>
      <p:sp>
        <p:nvSpPr>
          <p:cNvPr id="11" name="正方形/長方形 10">
            <a:extLst>
              <a:ext uri="{FF2B5EF4-FFF2-40B4-BE49-F238E27FC236}">
                <a16:creationId xmlns:a16="http://schemas.microsoft.com/office/drawing/2014/main" id="{1DF2A834-F6D6-4DCC-8961-CCEC706A6F96}"/>
              </a:ext>
            </a:extLst>
          </p:cNvPr>
          <p:cNvSpPr/>
          <p:nvPr/>
        </p:nvSpPr>
        <p:spPr>
          <a:xfrm>
            <a:off x="1640891" y="5949280"/>
            <a:ext cx="5216493" cy="400110"/>
          </a:xfrm>
          <a:prstGeom prst="rect">
            <a:avLst/>
          </a:prstGeom>
        </p:spPr>
        <p:txBody>
          <a:bodyPr wrap="none">
            <a:spAutoFit/>
          </a:bodyPr>
          <a:lstStyle/>
          <a:p>
            <a:r>
              <a:rPr lang="en-US" altLang="ja-JP" sz="2000" dirty="0"/>
              <a:t>High DIR </a:t>
            </a:r>
            <a:r>
              <a:rPr lang="en-US" altLang="ja-JP" sz="2000" dirty="0">
                <a:sym typeface="Wingdings" panose="05000000000000000000" pitchFamily="2" charset="2"/>
              </a:rPr>
              <a:t> </a:t>
            </a:r>
            <a:r>
              <a:rPr lang="en-US" altLang="ja-JP" sz="2000" b="0" dirty="0">
                <a:sym typeface="Wingdings" panose="05000000000000000000" pitchFamily="2" charset="2"/>
              </a:rPr>
              <a:t>dominant cause of bit error is </a:t>
            </a:r>
            <a:r>
              <a:rPr lang="en-US" altLang="ja-JP" sz="2000" dirty="0">
                <a:solidFill>
                  <a:srgbClr val="FF0000"/>
                </a:solidFill>
                <a:sym typeface="Wingdings" panose="05000000000000000000" pitchFamily="2" charset="2"/>
              </a:rPr>
              <a:t>noise</a:t>
            </a:r>
            <a:endParaRPr lang="ja-JP" altLang="en-US" sz="2000" dirty="0">
              <a:solidFill>
                <a:srgbClr val="FF0000"/>
              </a:solidFill>
            </a:endParaRPr>
          </a:p>
        </p:txBody>
      </p:sp>
      <p:sp>
        <p:nvSpPr>
          <p:cNvPr id="12" name="正方形/長方形 11">
            <a:extLst>
              <a:ext uri="{FF2B5EF4-FFF2-40B4-BE49-F238E27FC236}">
                <a16:creationId xmlns:a16="http://schemas.microsoft.com/office/drawing/2014/main" id="{38869C44-F598-415B-9A26-E1AEC33B83F5}"/>
              </a:ext>
            </a:extLst>
          </p:cNvPr>
          <p:cNvSpPr/>
          <p:nvPr/>
        </p:nvSpPr>
        <p:spPr>
          <a:xfrm>
            <a:off x="7485315" y="2389170"/>
            <a:ext cx="1582484" cy="646331"/>
          </a:xfrm>
          <a:prstGeom prst="rect">
            <a:avLst/>
          </a:prstGeom>
          <a:ln w="19050">
            <a:solidFill>
              <a:srgbClr val="FF0000"/>
            </a:solidFill>
          </a:ln>
        </p:spPr>
        <p:txBody>
          <a:bodyPr wrap="none">
            <a:spAutoFit/>
          </a:bodyPr>
          <a:lstStyle/>
          <a:p>
            <a:r>
              <a:rPr lang="en-US" altLang="ja-JP" b="0" dirty="0">
                <a:sym typeface="Wingdings" panose="05000000000000000000" pitchFamily="2" charset="2"/>
              </a:rPr>
              <a:t>Noise</a:t>
            </a:r>
          </a:p>
          <a:p>
            <a:r>
              <a:rPr lang="en-US" altLang="ja-JP" b="0" dirty="0">
                <a:sym typeface="Wingdings" panose="05000000000000000000" pitchFamily="2" charset="2"/>
              </a:rPr>
              <a:t>enhancement</a:t>
            </a:r>
            <a:endParaRPr lang="ja-JP" altLang="en-US" dirty="0"/>
          </a:p>
        </p:txBody>
      </p:sp>
      <p:cxnSp>
        <p:nvCxnSpPr>
          <p:cNvPr id="13" name="直線矢印コネクタ 12">
            <a:extLst>
              <a:ext uri="{FF2B5EF4-FFF2-40B4-BE49-F238E27FC236}">
                <a16:creationId xmlns:a16="http://schemas.microsoft.com/office/drawing/2014/main" id="{1CD743F0-DD27-41EA-9569-D84545932ACC}"/>
              </a:ext>
            </a:extLst>
          </p:cNvPr>
          <p:cNvCxnSpPr/>
          <p:nvPr/>
        </p:nvCxnSpPr>
        <p:spPr>
          <a:xfrm flipH="1">
            <a:off x="7224589" y="3024166"/>
            <a:ext cx="269067" cy="1916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フッター プレースホルダー 15">
            <a:extLst>
              <a:ext uri="{FF2B5EF4-FFF2-40B4-BE49-F238E27FC236}">
                <a16:creationId xmlns:a16="http://schemas.microsoft.com/office/drawing/2014/main" id="{44D86ED7-8EDE-4C0B-80F1-A694455C5B4E}"/>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17" name="スライド番号プレースホルダー 16">
            <a:extLst>
              <a:ext uri="{FF2B5EF4-FFF2-40B4-BE49-F238E27FC236}">
                <a16:creationId xmlns:a16="http://schemas.microsoft.com/office/drawing/2014/main" id="{0EBBD0F2-0ABC-4DF6-8BAB-A072E4C2E189}"/>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188119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3A4858-C70C-4A47-AA78-7E6A24998DDE}"/>
              </a:ext>
            </a:extLst>
          </p:cNvPr>
          <p:cNvSpPr>
            <a:spLocks noGrp="1"/>
          </p:cNvSpPr>
          <p:nvPr>
            <p:ph type="dt" sz="half" idx="2"/>
          </p:nvPr>
        </p:nvSpPr>
        <p:spPr/>
        <p:txBody>
          <a:bodyPr/>
          <a:lstStyle/>
          <a:p>
            <a:r>
              <a:rPr lang="en-US" altLang="ja-JP"/>
              <a:t>November 2020</a:t>
            </a:r>
            <a:endParaRPr lang="en-US" altLang="ja-JP" dirty="0"/>
          </a:p>
        </p:txBody>
      </p:sp>
      <p:sp>
        <p:nvSpPr>
          <p:cNvPr id="71684" name="Rectangle 4">
            <a:extLst>
              <a:ext uri="{FF2B5EF4-FFF2-40B4-BE49-F238E27FC236}">
                <a16:creationId xmlns:a16="http://schemas.microsoft.com/office/drawing/2014/main" id="{EFA548F8-8009-4BD7-944E-FF2522B031B5}"/>
              </a:ext>
            </a:extLst>
          </p:cNvPr>
          <p:cNvSpPr>
            <a:spLocks noChangeArrowheads="1"/>
          </p:cNvSpPr>
          <p:nvPr/>
        </p:nvSpPr>
        <p:spPr bwMode="auto">
          <a:xfrm>
            <a:off x="0" y="216430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71685" name="Rectangle 5">
            <a:extLst>
              <a:ext uri="{FF2B5EF4-FFF2-40B4-BE49-F238E27FC236}">
                <a16:creationId xmlns:a16="http://schemas.microsoft.com/office/drawing/2014/main" id="{9AE2BF63-B733-438A-87A9-FBE3564D8431}"/>
              </a:ext>
            </a:extLst>
          </p:cNvPr>
          <p:cNvSpPr>
            <a:spLocks noChangeArrowheads="1"/>
          </p:cNvSpPr>
          <p:nvPr/>
        </p:nvSpPr>
        <p:spPr bwMode="auto">
          <a:xfrm>
            <a:off x="-331788" y="692696"/>
            <a:ext cx="38862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a:t>Results</a:t>
            </a:r>
            <a:r>
              <a:rPr lang="ja-JP" altLang="en-US" sz="2800" b="0"/>
              <a:t> </a:t>
            </a:r>
            <a:r>
              <a:rPr lang="en-US" altLang="ja-JP" sz="2800" b="0"/>
              <a:t>of </a:t>
            </a:r>
            <a:r>
              <a:rPr lang="en-US" altLang="ja-JP" sz="2800" b="0" i="1"/>
              <a:t>SC.1</a:t>
            </a:r>
            <a:endParaRPr lang="en-US" altLang="ja-JP" sz="2800" b="0" i="1">
              <a:latin typeface="Times New Roman" panose="02020603050405020304" pitchFamily="18" charset="0"/>
            </a:endParaRPr>
          </a:p>
        </p:txBody>
      </p:sp>
      <p:sp>
        <p:nvSpPr>
          <p:cNvPr id="71686" name="Rectangle 6">
            <a:extLst>
              <a:ext uri="{FF2B5EF4-FFF2-40B4-BE49-F238E27FC236}">
                <a16:creationId xmlns:a16="http://schemas.microsoft.com/office/drawing/2014/main" id="{D2DFF96E-28DE-4755-893B-288E15D91C17}"/>
              </a:ext>
            </a:extLst>
          </p:cNvPr>
          <p:cNvSpPr>
            <a:spLocks noChangeArrowheads="1"/>
          </p:cNvSpPr>
          <p:nvPr/>
        </p:nvSpPr>
        <p:spPr bwMode="auto">
          <a:xfrm>
            <a:off x="218281" y="4440159"/>
            <a:ext cx="421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latin typeface="Times New Roman" panose="02020603050405020304" pitchFamily="18" charset="0"/>
              </a:rPr>
              <a:t>Square error characteristics in various DIR</a:t>
            </a:r>
            <a:r>
              <a:rPr lang="en-US" altLang="ja-JP" sz="1600" b="0" i="1" dirty="0">
                <a:latin typeface="Times New Roman" panose="02020603050405020304" pitchFamily="18" charset="0"/>
              </a:rPr>
              <a:t>(SC.1).</a:t>
            </a:r>
          </a:p>
        </p:txBody>
      </p:sp>
      <p:sp>
        <p:nvSpPr>
          <p:cNvPr id="71688" name="正方形/長方形 28">
            <a:extLst>
              <a:ext uri="{FF2B5EF4-FFF2-40B4-BE49-F238E27FC236}">
                <a16:creationId xmlns:a16="http://schemas.microsoft.com/office/drawing/2014/main" id="{D7B03F61-BF03-4205-B940-4043747F4016}"/>
              </a:ext>
            </a:extLst>
          </p:cNvPr>
          <p:cNvSpPr>
            <a:spLocks noChangeArrowheads="1"/>
          </p:cNvSpPr>
          <p:nvPr/>
        </p:nvSpPr>
        <p:spPr bwMode="auto">
          <a:xfrm>
            <a:off x="219075" y="5502821"/>
            <a:ext cx="871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b="0" dirty="0"/>
              <a:t>Adaptive algorithm does not find an optimum weights in</a:t>
            </a:r>
            <a:r>
              <a:rPr lang="ja-JP" altLang="en-US" sz="2000" b="0" dirty="0"/>
              <a:t> </a:t>
            </a:r>
            <a:r>
              <a:rPr lang="en-US" altLang="ja-JP" sz="2000" b="0" dirty="0"/>
              <a:t>low DIR</a:t>
            </a:r>
            <a:r>
              <a:rPr lang="ja-JP" altLang="en-US" sz="2000" b="0" dirty="0"/>
              <a:t> </a:t>
            </a:r>
            <a:r>
              <a:rPr lang="en-US" altLang="ja-JP" sz="2000" b="0" dirty="0"/>
              <a:t>and</a:t>
            </a:r>
            <a:r>
              <a:rPr lang="ja-JP" altLang="en-US" sz="2000" b="0" dirty="0"/>
              <a:t> </a:t>
            </a:r>
            <a:r>
              <a:rPr lang="en-US" altLang="ja-JP" sz="2000" b="0" dirty="0"/>
              <a:t>low</a:t>
            </a:r>
            <a:r>
              <a:rPr lang="ja-JP" altLang="en-US" sz="2000" b="0" dirty="0"/>
              <a:t> </a:t>
            </a:r>
            <a:r>
              <a:rPr lang="en-US" altLang="ja-JP" sz="2000" b="0" i="1" dirty="0" err="1"/>
              <a:t>E</a:t>
            </a:r>
            <a:r>
              <a:rPr lang="en-US" altLang="ja-JP" sz="2000" b="0" i="1" baseline="-25000" dirty="0" err="1"/>
              <a:t>b</a:t>
            </a:r>
            <a:r>
              <a:rPr lang="en-US" altLang="ja-JP" sz="2000" b="0" i="1" dirty="0"/>
              <a:t>/N</a:t>
            </a:r>
            <a:r>
              <a:rPr lang="en-US" altLang="ja-JP" sz="2000" b="0" i="1" baseline="-25000" dirty="0"/>
              <a:t>0</a:t>
            </a:r>
            <a:r>
              <a:rPr lang="en-US" altLang="ja-JP" sz="2000" b="0" dirty="0"/>
              <a:t>.</a:t>
            </a:r>
            <a:r>
              <a:rPr lang="ja-JP" altLang="en-US" sz="2000" b="0" dirty="0"/>
              <a:t> 　　⇒ </a:t>
            </a:r>
            <a:r>
              <a:rPr lang="ja-JP" altLang="en-US" sz="1800" b="0" dirty="0"/>
              <a:t>⇒ ⇒　</a:t>
            </a:r>
            <a:r>
              <a:rPr lang="en-US" altLang="ja-JP" sz="2400" dirty="0">
                <a:solidFill>
                  <a:srgbClr val="FF0000"/>
                </a:solidFill>
              </a:rPr>
              <a:t>Theoretical analysis with Noise</a:t>
            </a:r>
          </a:p>
        </p:txBody>
      </p:sp>
      <p:sp>
        <p:nvSpPr>
          <p:cNvPr id="32" name="二等辺三角形 31">
            <a:extLst>
              <a:ext uri="{FF2B5EF4-FFF2-40B4-BE49-F238E27FC236}">
                <a16:creationId xmlns:a16="http://schemas.microsoft.com/office/drawing/2014/main" id="{D774B288-7F8C-4909-B46C-47382BBE985F}"/>
              </a:ext>
            </a:extLst>
          </p:cNvPr>
          <p:cNvSpPr>
            <a:spLocks noChangeArrowheads="1"/>
          </p:cNvSpPr>
          <p:nvPr/>
        </p:nvSpPr>
        <p:spPr bwMode="auto">
          <a:xfrm rot="10800000">
            <a:off x="3308350" y="5047209"/>
            <a:ext cx="2259013" cy="360362"/>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71692" name="Rectangle 17">
            <a:extLst>
              <a:ext uri="{FF2B5EF4-FFF2-40B4-BE49-F238E27FC236}">
                <a16:creationId xmlns:a16="http://schemas.microsoft.com/office/drawing/2014/main" id="{3E31FD60-8F01-4918-AB7A-F5250A02D562}"/>
              </a:ext>
            </a:extLst>
          </p:cNvPr>
          <p:cNvSpPr>
            <a:spLocks noChangeArrowheads="1"/>
          </p:cNvSpPr>
          <p:nvPr/>
        </p:nvSpPr>
        <p:spPr bwMode="auto">
          <a:xfrm>
            <a:off x="1066800" y="4628109"/>
            <a:ext cx="290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a:t>
            </a:r>
            <a:r>
              <a:rPr lang="en-US" altLang="ja-JP" sz="1400" b="0">
                <a:latin typeface="Times New Roman" panose="02020603050405020304" pitchFamily="18" charset="0"/>
              </a:rPr>
              <a:t>120dB, DIR=-40dB ~ +40dB</a:t>
            </a:r>
            <a:endParaRPr lang="ja-JP" altLang="en-US" sz="1400" b="0">
              <a:latin typeface="Times New Roman" panose="02020603050405020304" pitchFamily="18" charset="0"/>
            </a:endParaRPr>
          </a:p>
        </p:txBody>
      </p:sp>
      <p:pic>
        <p:nvPicPr>
          <p:cNvPr id="71693" name="Picture 18">
            <a:extLst>
              <a:ext uri="{FF2B5EF4-FFF2-40B4-BE49-F238E27FC236}">
                <a16:creationId xmlns:a16="http://schemas.microsoft.com/office/drawing/2014/main" id="{14DC64CD-DD77-430F-B047-F9EB7F1A58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8650" y="1159421"/>
            <a:ext cx="470535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4" name="Picture 19">
            <a:extLst>
              <a:ext uri="{FF2B5EF4-FFF2-40B4-BE49-F238E27FC236}">
                <a16:creationId xmlns:a16="http://schemas.microsoft.com/office/drawing/2014/main" id="{81BF3197-5203-4095-8AB3-DEE0F23D602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75" y="1208634"/>
            <a:ext cx="4410075"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5" name="Rectangle 6">
            <a:extLst>
              <a:ext uri="{FF2B5EF4-FFF2-40B4-BE49-F238E27FC236}">
                <a16:creationId xmlns:a16="http://schemas.microsoft.com/office/drawing/2014/main" id="{14C0970E-68C6-4E9F-AF12-CF296ADD8A04}"/>
              </a:ext>
            </a:extLst>
          </p:cNvPr>
          <p:cNvSpPr>
            <a:spLocks noChangeArrowheads="1"/>
          </p:cNvSpPr>
          <p:nvPr/>
        </p:nvSpPr>
        <p:spPr bwMode="auto">
          <a:xfrm>
            <a:off x="4591050" y="4428084"/>
            <a:ext cx="4340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latin typeface="Times New Roman" panose="02020603050405020304" pitchFamily="18" charset="0"/>
              </a:rPr>
              <a:t>Square error characteristics in various DIR</a:t>
            </a:r>
            <a:r>
              <a:rPr lang="ja-JP" altLang="en-US" sz="1600" b="0" dirty="0">
                <a:latin typeface="Times New Roman" panose="02020603050405020304" pitchFamily="18" charset="0"/>
              </a:rPr>
              <a:t>  </a:t>
            </a:r>
            <a:r>
              <a:rPr lang="en-US" altLang="ja-JP" sz="1600" b="0" i="1" dirty="0">
                <a:latin typeface="Times New Roman" panose="02020603050405020304" pitchFamily="18" charset="0"/>
              </a:rPr>
              <a:t>(SC.1).</a:t>
            </a:r>
          </a:p>
        </p:txBody>
      </p:sp>
      <p:sp>
        <p:nvSpPr>
          <p:cNvPr id="71696" name="Rectangle 21">
            <a:extLst>
              <a:ext uri="{FF2B5EF4-FFF2-40B4-BE49-F238E27FC236}">
                <a16:creationId xmlns:a16="http://schemas.microsoft.com/office/drawing/2014/main" id="{F9B6BBD7-166C-4530-89BD-93BFF6588E5F}"/>
              </a:ext>
            </a:extLst>
          </p:cNvPr>
          <p:cNvSpPr>
            <a:spLocks noChangeArrowheads="1"/>
          </p:cNvSpPr>
          <p:nvPr/>
        </p:nvSpPr>
        <p:spPr bwMode="auto">
          <a:xfrm>
            <a:off x="5438775" y="4628109"/>
            <a:ext cx="281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=+25</a:t>
            </a:r>
            <a:r>
              <a:rPr lang="en-US" altLang="ja-JP" sz="1400" b="0">
                <a:latin typeface="Times New Roman" panose="02020603050405020304" pitchFamily="18" charset="0"/>
              </a:rPr>
              <a:t>dB, DIR=-40dB ~ +40dB</a:t>
            </a:r>
            <a:endParaRPr lang="ja-JP" altLang="en-US" sz="14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2DA55E32-EE46-4F69-AFA1-E3B8166309AB}"/>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2992339E-1BE0-4EFE-BC69-A06876F096CD}"/>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7E6074E-1955-424B-A50B-C1C3F5460DBB}"/>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73732" name="Rectangle 5">
            <a:extLst>
              <a:ext uri="{FF2B5EF4-FFF2-40B4-BE49-F238E27FC236}">
                <a16:creationId xmlns:a16="http://schemas.microsoft.com/office/drawing/2014/main" id="{FC9AE7ED-923A-4B4F-B201-E2C1FE284BFE}"/>
              </a:ext>
            </a:extLst>
          </p:cNvPr>
          <p:cNvSpPr>
            <a:spLocks noChangeArrowheads="1"/>
          </p:cNvSpPr>
          <p:nvPr/>
        </p:nvSpPr>
        <p:spPr bwMode="auto">
          <a:xfrm>
            <a:off x="-331788" y="838200"/>
            <a:ext cx="4598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latin typeface="+mj-lt"/>
              </a:rPr>
              <a:t>Theoretical analysis</a:t>
            </a:r>
            <a:endParaRPr lang="ja-JP" altLang="en-US" b="0" i="1" dirty="0">
              <a:latin typeface="+mj-lt"/>
            </a:endParaRPr>
          </a:p>
        </p:txBody>
      </p:sp>
      <p:sp>
        <p:nvSpPr>
          <p:cNvPr id="73734" name="正方形/長方形 28">
            <a:extLst>
              <a:ext uri="{FF2B5EF4-FFF2-40B4-BE49-F238E27FC236}">
                <a16:creationId xmlns:a16="http://schemas.microsoft.com/office/drawing/2014/main" id="{78100A76-D274-4979-BF72-F27A5A36D207}"/>
              </a:ext>
            </a:extLst>
          </p:cNvPr>
          <p:cNvSpPr>
            <a:spLocks noChangeArrowheads="1"/>
          </p:cNvSpPr>
          <p:nvPr/>
        </p:nvSpPr>
        <p:spPr bwMode="auto">
          <a:xfrm>
            <a:off x="193675" y="5911850"/>
            <a:ext cx="869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Analyze a theoretical solution which satisfies MMSE criteria</a:t>
            </a:r>
            <a:endParaRPr lang="ja-JP" altLang="en-US" sz="2000" b="0" dirty="0">
              <a:latin typeface="+mj-lt"/>
            </a:endParaRPr>
          </a:p>
        </p:txBody>
      </p:sp>
      <p:sp>
        <p:nvSpPr>
          <p:cNvPr id="32" name="二等辺三角形 31">
            <a:extLst>
              <a:ext uri="{FF2B5EF4-FFF2-40B4-BE49-F238E27FC236}">
                <a16:creationId xmlns:a16="http://schemas.microsoft.com/office/drawing/2014/main" id="{E0F6CDDE-E18D-4E54-88ED-E975D50569D7}"/>
              </a:ext>
            </a:extLst>
          </p:cNvPr>
          <p:cNvSpPr>
            <a:spLocks noChangeArrowheads="1"/>
          </p:cNvSpPr>
          <p:nvPr/>
        </p:nvSpPr>
        <p:spPr bwMode="auto">
          <a:xfrm rot="10800000">
            <a:off x="3308350" y="5551488"/>
            <a:ext cx="2259013" cy="360362"/>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j-lt"/>
              <a:ea typeface="+mn-ea"/>
            </a:endParaRPr>
          </a:p>
        </p:txBody>
      </p:sp>
      <p:graphicFrame>
        <p:nvGraphicFramePr>
          <p:cNvPr id="73738" name="Object 2">
            <a:extLst>
              <a:ext uri="{FF2B5EF4-FFF2-40B4-BE49-F238E27FC236}">
                <a16:creationId xmlns:a16="http://schemas.microsoft.com/office/drawing/2014/main" id="{4A8E96D7-F670-4585-9E1D-52332067EFE0}"/>
              </a:ext>
            </a:extLst>
          </p:cNvPr>
          <p:cNvGraphicFramePr>
            <a:graphicFrameLocks noChangeAspect="1"/>
          </p:cNvGraphicFramePr>
          <p:nvPr/>
        </p:nvGraphicFramePr>
        <p:xfrm>
          <a:off x="152400" y="1620838"/>
          <a:ext cx="8389938" cy="788987"/>
        </p:xfrm>
        <a:graphic>
          <a:graphicData uri="http://schemas.openxmlformats.org/presentationml/2006/ole">
            <mc:AlternateContent xmlns:mc="http://schemas.openxmlformats.org/markup-compatibility/2006">
              <mc:Choice xmlns:v="urn:schemas-microsoft-com:vml" Requires="v">
                <p:oleObj spid="_x0000_s5203" name="数式" r:id="rId6" imgW="5143500" imgH="482600" progId="Equation.3">
                  <p:embed/>
                </p:oleObj>
              </mc:Choice>
              <mc:Fallback>
                <p:oleObj name="数式" r:id="rId6" imgW="5143500" imgH="482600" progId="Equation.3">
                  <p:embed/>
                  <p:pic>
                    <p:nvPicPr>
                      <p:cNvPr id="73738" name="Object 2">
                        <a:extLst>
                          <a:ext uri="{FF2B5EF4-FFF2-40B4-BE49-F238E27FC236}">
                            <a16:creationId xmlns:a16="http://schemas.microsoft.com/office/drawing/2014/main" id="{4A8E96D7-F670-4585-9E1D-52332067EF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620838"/>
                        <a:ext cx="838993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9" name="AutoShape 15">
            <a:extLst>
              <a:ext uri="{FF2B5EF4-FFF2-40B4-BE49-F238E27FC236}">
                <a16:creationId xmlns:a16="http://schemas.microsoft.com/office/drawing/2014/main" id="{E94CB8FB-973C-489B-9EA9-9036F57654E9}"/>
              </a:ext>
            </a:extLst>
          </p:cNvPr>
          <p:cNvSpPr>
            <a:spLocks/>
          </p:cNvSpPr>
          <p:nvPr/>
        </p:nvSpPr>
        <p:spPr bwMode="auto">
          <a:xfrm rot="-5400000">
            <a:off x="5216525" y="1835150"/>
            <a:ext cx="295275" cy="1216025"/>
          </a:xfrm>
          <a:prstGeom prst="leftBrace">
            <a:avLst>
              <a:gd name="adj1" fmla="val 34319"/>
              <a:gd name="adj2" fmla="val 50000"/>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40" name="テキスト ボックス 21">
            <a:extLst>
              <a:ext uri="{FF2B5EF4-FFF2-40B4-BE49-F238E27FC236}">
                <a16:creationId xmlns:a16="http://schemas.microsoft.com/office/drawing/2014/main" id="{A59A2ABB-FF00-4D2D-BD08-E4CD52ACA6F6}"/>
              </a:ext>
            </a:extLst>
          </p:cNvPr>
          <p:cNvSpPr txBox="1">
            <a:spLocks noChangeArrowheads="1"/>
          </p:cNvSpPr>
          <p:nvPr/>
        </p:nvSpPr>
        <p:spPr bwMode="auto">
          <a:xfrm>
            <a:off x="2162175" y="2947988"/>
            <a:ext cx="17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solidFill>
                  <a:schemeClr val="accent2"/>
                </a:solidFill>
                <a:latin typeface="+mj-lt"/>
              </a:rPr>
              <a:t>Residual interference</a:t>
            </a:r>
            <a:endParaRPr lang="ja-JP" altLang="en-US" sz="1800" dirty="0">
              <a:solidFill>
                <a:schemeClr val="accent2"/>
              </a:solidFill>
              <a:latin typeface="+mj-lt"/>
            </a:endParaRPr>
          </a:p>
        </p:txBody>
      </p:sp>
      <p:sp>
        <p:nvSpPr>
          <p:cNvPr id="73741" name="テキスト ボックス 25">
            <a:extLst>
              <a:ext uri="{FF2B5EF4-FFF2-40B4-BE49-F238E27FC236}">
                <a16:creationId xmlns:a16="http://schemas.microsoft.com/office/drawing/2014/main" id="{74096094-3AEF-45E6-9006-BC0536F099CA}"/>
              </a:ext>
            </a:extLst>
          </p:cNvPr>
          <p:cNvSpPr txBox="1">
            <a:spLocks noChangeArrowheads="1"/>
          </p:cNvSpPr>
          <p:nvPr/>
        </p:nvSpPr>
        <p:spPr bwMode="auto">
          <a:xfrm>
            <a:off x="4756149" y="2605088"/>
            <a:ext cx="1358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solidFill>
                  <a:srgbClr val="FF0000"/>
                </a:solidFill>
                <a:latin typeface="+mj-lt"/>
              </a:rPr>
              <a:t>Enhanced noise</a:t>
            </a:r>
            <a:endParaRPr lang="ja-JP" altLang="en-US" sz="1800" dirty="0">
              <a:solidFill>
                <a:srgbClr val="FF0000"/>
              </a:solidFill>
              <a:latin typeface="+mj-lt"/>
            </a:endParaRPr>
          </a:p>
        </p:txBody>
      </p:sp>
      <p:sp>
        <p:nvSpPr>
          <p:cNvPr id="73742" name="AutoShape 19">
            <a:extLst>
              <a:ext uri="{FF2B5EF4-FFF2-40B4-BE49-F238E27FC236}">
                <a16:creationId xmlns:a16="http://schemas.microsoft.com/office/drawing/2014/main" id="{0FE8F19E-B3E4-401D-BA07-038215959AED}"/>
              </a:ext>
            </a:extLst>
          </p:cNvPr>
          <p:cNvSpPr>
            <a:spLocks/>
          </p:cNvSpPr>
          <p:nvPr/>
        </p:nvSpPr>
        <p:spPr bwMode="auto">
          <a:xfrm rot="-5400000">
            <a:off x="2834481" y="1051719"/>
            <a:ext cx="503238" cy="2971800"/>
          </a:xfrm>
          <a:prstGeom prst="leftBrace">
            <a:avLst>
              <a:gd name="adj1" fmla="val 49211"/>
              <a:gd name="adj2" fmla="val 50000"/>
            </a:avLst>
          </a:prstGeom>
          <a:noFill/>
          <a:ln w="4445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43" name="テキスト ボックス 21">
            <a:extLst>
              <a:ext uri="{FF2B5EF4-FFF2-40B4-BE49-F238E27FC236}">
                <a16:creationId xmlns:a16="http://schemas.microsoft.com/office/drawing/2014/main" id="{A924297C-8BED-483D-BD28-751D9691FA40}"/>
              </a:ext>
            </a:extLst>
          </p:cNvPr>
          <p:cNvSpPr txBox="1">
            <a:spLocks noChangeArrowheads="1"/>
          </p:cNvSpPr>
          <p:nvPr/>
        </p:nvSpPr>
        <p:spPr bwMode="auto">
          <a:xfrm>
            <a:off x="174625" y="5184775"/>
            <a:ext cx="8969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latin typeface="+mj-lt"/>
              </a:rPr>
              <a:t>Adaptive algorithm try to find MMSE “as smaller as possible</a:t>
            </a:r>
            <a:r>
              <a:rPr lang="ja-JP" altLang="en-US" sz="1800" dirty="0">
                <a:latin typeface="+mj-lt"/>
              </a:rPr>
              <a:t>　⇒　</a:t>
            </a:r>
            <a:r>
              <a:rPr lang="en-US" altLang="ja-JP" sz="1800" dirty="0">
                <a:latin typeface="+mj-lt"/>
              </a:rPr>
              <a:t>not optimum</a:t>
            </a:r>
            <a:endParaRPr lang="ja-JP" altLang="en-US" sz="1800" dirty="0">
              <a:latin typeface="+mj-lt"/>
            </a:endParaRPr>
          </a:p>
        </p:txBody>
      </p:sp>
      <p:sp>
        <p:nvSpPr>
          <p:cNvPr id="28" name="正方形/長方形 27">
            <a:extLst>
              <a:ext uri="{FF2B5EF4-FFF2-40B4-BE49-F238E27FC236}">
                <a16:creationId xmlns:a16="http://schemas.microsoft.com/office/drawing/2014/main" id="{DA807ED6-A5A2-4A6D-A376-AC7BF2C24B17}"/>
              </a:ext>
            </a:extLst>
          </p:cNvPr>
          <p:cNvSpPr>
            <a:spLocks noChangeArrowheads="1"/>
          </p:cNvSpPr>
          <p:nvPr/>
        </p:nvSpPr>
        <p:spPr bwMode="auto">
          <a:xfrm>
            <a:off x="4064000" y="851118"/>
            <a:ext cx="5080000" cy="704632"/>
          </a:xfrm>
          <a:prstGeom prst="rect">
            <a:avLst/>
          </a:prstGeom>
          <a:noFill/>
          <a:ln w="508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b="0">
              <a:solidFill>
                <a:schemeClr val="dk1"/>
              </a:solidFill>
              <a:latin typeface="+mj-lt"/>
              <a:ea typeface="+mn-ea"/>
            </a:endParaRPr>
          </a:p>
        </p:txBody>
      </p:sp>
      <p:graphicFrame>
        <p:nvGraphicFramePr>
          <p:cNvPr id="73745" name="Object 2">
            <a:extLst>
              <a:ext uri="{FF2B5EF4-FFF2-40B4-BE49-F238E27FC236}">
                <a16:creationId xmlns:a16="http://schemas.microsoft.com/office/drawing/2014/main" id="{7FD735FE-1C88-4084-852B-C4E808F61F3C}"/>
              </a:ext>
            </a:extLst>
          </p:cNvPr>
          <p:cNvGraphicFramePr>
            <a:graphicFrameLocks noChangeAspect="1"/>
          </p:cNvGraphicFramePr>
          <p:nvPr/>
        </p:nvGraphicFramePr>
        <p:xfrm>
          <a:off x="4102100" y="979488"/>
          <a:ext cx="1309688" cy="479425"/>
        </p:xfrm>
        <a:graphic>
          <a:graphicData uri="http://schemas.openxmlformats.org/presentationml/2006/ole">
            <mc:AlternateContent xmlns:mc="http://schemas.openxmlformats.org/markup-compatibility/2006">
              <mc:Choice xmlns:v="urn:schemas-microsoft-com:vml" Requires="v">
                <p:oleObj spid="_x0000_s5204" name="数式" r:id="rId8" imgW="660113" imgH="241195" progId="Equation.3">
                  <p:embed/>
                </p:oleObj>
              </mc:Choice>
              <mc:Fallback>
                <p:oleObj name="数式" r:id="rId8" imgW="660113" imgH="241195" progId="Equation.3">
                  <p:embed/>
                  <p:pic>
                    <p:nvPicPr>
                      <p:cNvPr id="73745" name="Object 2">
                        <a:extLst>
                          <a:ext uri="{FF2B5EF4-FFF2-40B4-BE49-F238E27FC236}">
                            <a16:creationId xmlns:a16="http://schemas.microsoft.com/office/drawing/2014/main" id="{7FD735FE-1C88-4084-852B-C4E808F61F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979488"/>
                        <a:ext cx="130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46" name="Rectangle 23">
            <a:extLst>
              <a:ext uri="{FF2B5EF4-FFF2-40B4-BE49-F238E27FC236}">
                <a16:creationId xmlns:a16="http://schemas.microsoft.com/office/drawing/2014/main" id="{CA266764-6EAE-4C9E-91BC-2108EEB1362A}"/>
              </a:ext>
            </a:extLst>
          </p:cNvPr>
          <p:cNvSpPr>
            <a:spLocks noChangeArrowheads="1"/>
          </p:cNvSpPr>
          <p:nvPr/>
        </p:nvSpPr>
        <p:spPr bwMode="auto">
          <a:xfrm>
            <a:off x="5473699" y="891024"/>
            <a:ext cx="347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rgbClr val="FF0000"/>
                </a:solidFill>
                <a:latin typeface="+mj-lt"/>
              </a:rPr>
              <a:t>Size reduction of weight vector by a coefficient Δ</a:t>
            </a:r>
            <a:endParaRPr lang="ja-JP" altLang="en-US" sz="1800" b="0" i="1" dirty="0">
              <a:solidFill>
                <a:srgbClr val="FF0000"/>
              </a:solidFill>
              <a:latin typeface="+mj-lt"/>
            </a:endParaRPr>
          </a:p>
        </p:txBody>
      </p:sp>
      <p:sp>
        <p:nvSpPr>
          <p:cNvPr id="73747" name="AutoShape 25">
            <a:extLst>
              <a:ext uri="{FF2B5EF4-FFF2-40B4-BE49-F238E27FC236}">
                <a16:creationId xmlns:a16="http://schemas.microsoft.com/office/drawing/2014/main" id="{285CA417-CEA8-4FDC-BF35-59E48F477419}"/>
              </a:ext>
            </a:extLst>
          </p:cNvPr>
          <p:cNvSpPr>
            <a:spLocks/>
          </p:cNvSpPr>
          <p:nvPr/>
        </p:nvSpPr>
        <p:spPr bwMode="auto">
          <a:xfrm rot="-5400000">
            <a:off x="1046163" y="2235200"/>
            <a:ext cx="503238" cy="604837"/>
          </a:xfrm>
          <a:prstGeom prst="leftBrace">
            <a:avLst>
              <a:gd name="adj1" fmla="val 10016"/>
              <a:gd name="adj2" fmla="val 50000"/>
            </a:avLst>
          </a:prstGeom>
          <a:noFill/>
          <a:ln w="4445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48" name="テキスト ボックス 25">
            <a:extLst>
              <a:ext uri="{FF2B5EF4-FFF2-40B4-BE49-F238E27FC236}">
                <a16:creationId xmlns:a16="http://schemas.microsoft.com/office/drawing/2014/main" id="{0ED5C27C-160F-4452-8A30-2CA7AD692355}"/>
              </a:ext>
            </a:extLst>
          </p:cNvPr>
          <p:cNvSpPr txBox="1">
            <a:spLocks noChangeArrowheads="1"/>
          </p:cNvSpPr>
          <p:nvPr/>
        </p:nvSpPr>
        <p:spPr bwMode="auto">
          <a:xfrm>
            <a:off x="685800" y="2946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latin typeface="+mj-lt"/>
              </a:rPr>
              <a:t>noise</a:t>
            </a:r>
            <a:endParaRPr lang="ja-JP" altLang="en-US" sz="1800" dirty="0">
              <a:latin typeface="+mj-lt"/>
            </a:endParaRPr>
          </a:p>
        </p:txBody>
      </p:sp>
      <p:sp>
        <p:nvSpPr>
          <p:cNvPr id="73749" name="AutoShape 27">
            <a:extLst>
              <a:ext uri="{FF2B5EF4-FFF2-40B4-BE49-F238E27FC236}">
                <a16:creationId xmlns:a16="http://schemas.microsoft.com/office/drawing/2014/main" id="{01D9C67A-E9BD-4C12-BCBB-A5B62BE873B2}"/>
              </a:ext>
            </a:extLst>
          </p:cNvPr>
          <p:cNvSpPr>
            <a:spLocks/>
          </p:cNvSpPr>
          <p:nvPr/>
        </p:nvSpPr>
        <p:spPr bwMode="auto">
          <a:xfrm rot="-5400000">
            <a:off x="7065962" y="1344613"/>
            <a:ext cx="295275" cy="2197100"/>
          </a:xfrm>
          <a:prstGeom prst="leftBrace">
            <a:avLst>
              <a:gd name="adj1" fmla="val 62007"/>
              <a:gd name="adj2" fmla="val 50000"/>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50" name="テキスト ボックス 25">
            <a:extLst>
              <a:ext uri="{FF2B5EF4-FFF2-40B4-BE49-F238E27FC236}">
                <a16:creationId xmlns:a16="http://schemas.microsoft.com/office/drawing/2014/main" id="{49D50465-C82A-447A-AC68-C9F1EB534A91}"/>
              </a:ext>
            </a:extLst>
          </p:cNvPr>
          <p:cNvSpPr txBox="1">
            <a:spLocks noChangeArrowheads="1"/>
          </p:cNvSpPr>
          <p:nvPr/>
        </p:nvSpPr>
        <p:spPr bwMode="auto">
          <a:xfrm>
            <a:off x="6058121" y="2512244"/>
            <a:ext cx="271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solidFill>
                  <a:srgbClr val="FF0000"/>
                </a:solidFill>
                <a:latin typeface="+mj-lt"/>
              </a:rPr>
              <a:t>Suppression of noise enhancement by Δ</a:t>
            </a:r>
            <a:endParaRPr lang="ja-JP" altLang="en-US" sz="1800" dirty="0">
              <a:solidFill>
                <a:srgbClr val="FF0000"/>
              </a:solidFill>
              <a:latin typeface="+mj-lt"/>
            </a:endParaRPr>
          </a:p>
        </p:txBody>
      </p:sp>
      <p:sp>
        <p:nvSpPr>
          <p:cNvPr id="73751" name="テキスト ボックス 21">
            <a:extLst>
              <a:ext uri="{FF2B5EF4-FFF2-40B4-BE49-F238E27FC236}">
                <a16:creationId xmlns:a16="http://schemas.microsoft.com/office/drawing/2014/main" id="{98BD692D-5993-4116-8B71-4C9091FEC719}"/>
              </a:ext>
            </a:extLst>
          </p:cNvPr>
          <p:cNvSpPr txBox="1">
            <a:spLocks noChangeArrowheads="1"/>
          </p:cNvSpPr>
          <p:nvPr/>
        </p:nvSpPr>
        <p:spPr bwMode="auto">
          <a:xfrm>
            <a:off x="1905000" y="3649663"/>
            <a:ext cx="2362200" cy="64633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chemeClr val="accent2"/>
                </a:solidFill>
                <a:latin typeface="+mj-lt"/>
              </a:rPr>
              <a:t>When</a:t>
            </a:r>
            <a:r>
              <a:rPr lang="ja-JP" altLang="en-US" sz="1800" dirty="0">
                <a:solidFill>
                  <a:schemeClr val="accent2"/>
                </a:solidFill>
                <a:latin typeface="+mj-lt"/>
              </a:rPr>
              <a:t> </a:t>
            </a:r>
            <a:r>
              <a:rPr lang="en-US" altLang="ja-JP" sz="1800" dirty="0">
                <a:solidFill>
                  <a:schemeClr val="accent2"/>
                </a:solidFill>
                <a:latin typeface="+mj-lt"/>
              </a:rPr>
              <a:t>W</a:t>
            </a:r>
            <a:r>
              <a:rPr lang="ja-JP" altLang="en-US" sz="1800" dirty="0">
                <a:solidFill>
                  <a:schemeClr val="accent2"/>
                </a:solidFill>
                <a:latin typeface="+mj-lt"/>
              </a:rPr>
              <a:t> </a:t>
            </a:r>
            <a:r>
              <a:rPr lang="ja-JP" altLang="en-US" sz="1800" b="0" dirty="0">
                <a:solidFill>
                  <a:schemeClr val="accent2"/>
                </a:solidFill>
                <a:latin typeface="+mj-lt"/>
              </a:rPr>
              <a:t>≠</a:t>
            </a:r>
            <a:r>
              <a:rPr lang="ja-JP" altLang="en-US" sz="1800" dirty="0">
                <a:solidFill>
                  <a:schemeClr val="accent2"/>
                </a:solidFill>
                <a:latin typeface="+mj-lt"/>
              </a:rPr>
              <a:t> </a:t>
            </a:r>
            <a:r>
              <a:rPr lang="en-US" altLang="ja-JP" sz="1800" dirty="0" err="1">
                <a:solidFill>
                  <a:schemeClr val="accent2"/>
                </a:solidFill>
                <a:latin typeface="+mj-lt"/>
              </a:rPr>
              <a:t>W</a:t>
            </a:r>
            <a:r>
              <a:rPr lang="en-US" altLang="ja-JP" sz="1800" i="1" baseline="-25000" dirty="0" err="1">
                <a:solidFill>
                  <a:schemeClr val="accent2"/>
                </a:solidFill>
                <a:latin typeface="+mj-lt"/>
              </a:rPr>
              <a:t>opt</a:t>
            </a:r>
            <a:r>
              <a:rPr lang="en-US" altLang="ja-JP" sz="1800" dirty="0">
                <a:solidFill>
                  <a:schemeClr val="accent2"/>
                </a:solidFill>
                <a:latin typeface="+mj-lt"/>
              </a:rPr>
              <a:t> , </a:t>
            </a:r>
            <a:r>
              <a:rPr lang="en-US" altLang="ja-JP" sz="1800" b="0" dirty="0">
                <a:solidFill>
                  <a:schemeClr val="accent2"/>
                </a:solidFill>
                <a:latin typeface="+mj-lt"/>
              </a:rPr>
              <a:t>interference remains.</a:t>
            </a:r>
            <a:endParaRPr lang="ja-JP" altLang="en-US" sz="1800" b="0" dirty="0">
              <a:solidFill>
                <a:schemeClr val="accent2"/>
              </a:solidFill>
              <a:latin typeface="+mj-lt"/>
            </a:endParaRPr>
          </a:p>
        </p:txBody>
      </p:sp>
      <p:sp>
        <p:nvSpPr>
          <p:cNvPr id="73752" name="AutoShape 32">
            <a:extLst>
              <a:ext uri="{FF2B5EF4-FFF2-40B4-BE49-F238E27FC236}">
                <a16:creationId xmlns:a16="http://schemas.microsoft.com/office/drawing/2014/main" id="{E6993748-8074-44BC-8DB8-F26970F68DD6}"/>
              </a:ext>
            </a:extLst>
          </p:cNvPr>
          <p:cNvSpPr>
            <a:spLocks/>
          </p:cNvSpPr>
          <p:nvPr/>
        </p:nvSpPr>
        <p:spPr bwMode="auto">
          <a:xfrm rot="16200000">
            <a:off x="6828500" y="2185084"/>
            <a:ext cx="342900" cy="2197100"/>
          </a:xfrm>
          <a:prstGeom prst="leftBrace">
            <a:avLst>
              <a:gd name="adj1" fmla="val 53395"/>
              <a:gd name="adj2" fmla="val 50000"/>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graphicFrame>
        <p:nvGraphicFramePr>
          <p:cNvPr id="73753" name="Object 2">
            <a:extLst>
              <a:ext uri="{FF2B5EF4-FFF2-40B4-BE49-F238E27FC236}">
                <a16:creationId xmlns:a16="http://schemas.microsoft.com/office/drawing/2014/main" id="{2678BA1B-BA25-49EC-B4A2-880164511594}"/>
              </a:ext>
            </a:extLst>
          </p:cNvPr>
          <p:cNvGraphicFramePr>
            <a:graphicFrameLocks noChangeAspect="1"/>
          </p:cNvGraphicFramePr>
          <p:nvPr/>
        </p:nvGraphicFramePr>
        <p:xfrm>
          <a:off x="5621338" y="3257550"/>
          <a:ext cx="2921000" cy="1452563"/>
        </p:xfrm>
        <a:graphic>
          <a:graphicData uri="http://schemas.openxmlformats.org/presentationml/2006/ole">
            <mc:AlternateContent xmlns:mc="http://schemas.openxmlformats.org/markup-compatibility/2006">
              <mc:Choice xmlns:v="urn:schemas-microsoft-com:vml" Requires="v">
                <p:oleObj spid="_x0000_s5205" name="数式" r:id="rId10" imgW="1790700" imgH="889000" progId="Equation.3">
                  <p:embed/>
                </p:oleObj>
              </mc:Choice>
              <mc:Fallback>
                <p:oleObj name="数式" r:id="rId10" imgW="1790700" imgH="889000" progId="Equation.3">
                  <p:embed/>
                  <p:pic>
                    <p:nvPicPr>
                      <p:cNvPr id="73753" name="Object 2">
                        <a:extLst>
                          <a:ext uri="{FF2B5EF4-FFF2-40B4-BE49-F238E27FC236}">
                            <a16:creationId xmlns:a16="http://schemas.microsoft.com/office/drawing/2014/main" id="{2678BA1B-BA25-49EC-B4A2-8801645115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1338" y="3257550"/>
                        <a:ext cx="29210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54" name="テキスト ボックス 21">
            <a:extLst>
              <a:ext uri="{FF2B5EF4-FFF2-40B4-BE49-F238E27FC236}">
                <a16:creationId xmlns:a16="http://schemas.microsoft.com/office/drawing/2014/main" id="{6031B916-4AD7-4836-93F4-3F2D22894A9B}"/>
              </a:ext>
            </a:extLst>
          </p:cNvPr>
          <p:cNvSpPr txBox="1">
            <a:spLocks noChangeArrowheads="1"/>
          </p:cNvSpPr>
          <p:nvPr/>
        </p:nvSpPr>
        <p:spPr bwMode="auto">
          <a:xfrm>
            <a:off x="-407932" y="4502436"/>
            <a:ext cx="5297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chemeClr val="accent2"/>
                </a:solidFill>
                <a:latin typeface="+mj-lt"/>
              </a:rPr>
            </a:br>
            <a:r>
              <a:rPr lang="ja-JP" altLang="en-US" sz="2000" i="1" dirty="0">
                <a:latin typeface="+mj-lt"/>
              </a:rPr>
              <a:t>⇒</a:t>
            </a:r>
            <a:r>
              <a:rPr lang="en-US" altLang="ja-JP" sz="1800" i="1" u="sng" dirty="0">
                <a:latin typeface="+mj-lt"/>
              </a:rPr>
              <a:t>residual interference is </a:t>
            </a:r>
            <a:r>
              <a:rPr lang="en-US" altLang="ja-JP" sz="2000" i="1" u="sng" dirty="0">
                <a:solidFill>
                  <a:schemeClr val="accent2"/>
                </a:solidFill>
                <a:latin typeface="+mj-lt"/>
              </a:rPr>
              <a:t>increased</a:t>
            </a:r>
            <a:endParaRPr lang="ja-JP" altLang="en-US" sz="2000" i="1" u="sng" dirty="0">
              <a:solidFill>
                <a:schemeClr val="accent2"/>
              </a:solidFill>
              <a:latin typeface="+mj-lt"/>
            </a:endParaRPr>
          </a:p>
        </p:txBody>
      </p:sp>
      <p:sp>
        <p:nvSpPr>
          <p:cNvPr id="73755" name="テキスト ボックス 21">
            <a:extLst>
              <a:ext uri="{FF2B5EF4-FFF2-40B4-BE49-F238E27FC236}">
                <a16:creationId xmlns:a16="http://schemas.microsoft.com/office/drawing/2014/main" id="{0EA4C7C1-75ED-4DB3-A28F-F7512E5671CB}"/>
              </a:ext>
            </a:extLst>
          </p:cNvPr>
          <p:cNvSpPr txBox="1">
            <a:spLocks noChangeArrowheads="1"/>
          </p:cNvSpPr>
          <p:nvPr/>
        </p:nvSpPr>
        <p:spPr bwMode="auto">
          <a:xfrm>
            <a:off x="4347369" y="4497204"/>
            <a:ext cx="511167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rgbClr val="FF0000"/>
                </a:solidFill>
                <a:latin typeface="+mj-lt"/>
              </a:rPr>
            </a:br>
            <a:r>
              <a:rPr lang="ja-JP" altLang="en-US" sz="1800" i="1" dirty="0">
                <a:latin typeface="+mj-lt"/>
              </a:rPr>
              <a:t>⇒</a:t>
            </a:r>
            <a:r>
              <a:rPr lang="en-US" altLang="ja-JP" sz="1800" i="1" u="sng" dirty="0">
                <a:latin typeface="+mj-lt"/>
              </a:rPr>
              <a:t>noise enhancement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2" name="正方形/長方形 1">
            <a:extLst>
              <a:ext uri="{FF2B5EF4-FFF2-40B4-BE49-F238E27FC236}">
                <a16:creationId xmlns:a16="http://schemas.microsoft.com/office/drawing/2014/main" id="{95BF9BC2-2577-426F-A2F9-39EBD68A9399}"/>
              </a:ext>
            </a:extLst>
          </p:cNvPr>
          <p:cNvSpPr/>
          <p:nvPr/>
        </p:nvSpPr>
        <p:spPr>
          <a:xfrm>
            <a:off x="3213665" y="4409280"/>
            <a:ext cx="2145139" cy="461665"/>
          </a:xfrm>
          <a:prstGeom prst="rect">
            <a:avLst/>
          </a:prstGeom>
        </p:spPr>
        <p:txBody>
          <a:bodyPr wrap="none">
            <a:spAutoFit/>
          </a:bodyPr>
          <a:lstStyle/>
          <a:p>
            <a:r>
              <a:rPr lang="en-US" altLang="ja-JP" sz="2400" i="1" u="sng" dirty="0">
                <a:solidFill>
                  <a:srgbClr val="FF0000"/>
                </a:solidFill>
                <a:latin typeface="+mj-lt"/>
              </a:rPr>
              <a:t>Δ</a:t>
            </a:r>
            <a:r>
              <a:rPr lang="ja-JP" altLang="en-US" sz="2000" i="1" u="sng" dirty="0">
                <a:solidFill>
                  <a:srgbClr val="FF0000"/>
                </a:solidFill>
                <a:latin typeface="+mj-lt"/>
              </a:rPr>
              <a:t> </a:t>
            </a:r>
            <a:r>
              <a:rPr lang="en-US" altLang="ja-JP" sz="2000" i="1" u="sng" dirty="0">
                <a:solidFill>
                  <a:srgbClr val="FF0000"/>
                </a:solidFill>
                <a:latin typeface="+mj-lt"/>
              </a:rPr>
              <a:t>becomes smaller</a:t>
            </a:r>
            <a:endParaRPr lang="ja-JP" altLang="en-US" sz="2000" u="sng" dirty="0">
              <a:latin typeface="+mj-lt"/>
            </a:endParaRPr>
          </a:p>
        </p:txBody>
      </p:sp>
      <p:sp>
        <p:nvSpPr>
          <p:cNvPr id="5" name="フッター プレースホルダー 4">
            <a:extLst>
              <a:ext uri="{FF2B5EF4-FFF2-40B4-BE49-F238E27FC236}">
                <a16:creationId xmlns:a16="http://schemas.microsoft.com/office/drawing/2014/main" id="{F549EAE3-11AF-40BA-9FFE-17A7B571B743}"/>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6" name="スライド番号プレースホルダー 5">
            <a:extLst>
              <a:ext uri="{FF2B5EF4-FFF2-40B4-BE49-F238E27FC236}">
                <a16:creationId xmlns:a16="http://schemas.microsoft.com/office/drawing/2014/main" id="{4CBF335F-AD08-442E-9DDC-5C89A8F07B85}"/>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27</a:t>
            </a:fld>
            <a:endParaRPr lang="en-US" altLang="ja-JP"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F64A5CE-DD94-4EC0-BF07-B42C8ECDA0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474" y="5483656"/>
            <a:ext cx="3332470" cy="901489"/>
          </a:xfrm>
          <a:prstGeom prst="rect">
            <a:avLst/>
          </a:prstGeom>
        </p:spPr>
      </p:pic>
      <p:pic>
        <p:nvPicPr>
          <p:cNvPr id="2" name="図 1">
            <a:extLst>
              <a:ext uri="{FF2B5EF4-FFF2-40B4-BE49-F238E27FC236}">
                <a16:creationId xmlns:a16="http://schemas.microsoft.com/office/drawing/2014/main" id="{FBD4E8B8-24E9-44A0-8803-15FFCB785D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4413" y="1688242"/>
            <a:ext cx="5483872" cy="4161674"/>
          </a:xfrm>
          <a:prstGeom prst="rect">
            <a:avLst/>
          </a:prstGeom>
        </p:spPr>
      </p:pic>
      <p:sp>
        <p:nvSpPr>
          <p:cNvPr id="3" name="日付プレースホルダー 2">
            <a:extLst>
              <a:ext uri="{FF2B5EF4-FFF2-40B4-BE49-F238E27FC236}">
                <a16:creationId xmlns:a16="http://schemas.microsoft.com/office/drawing/2014/main" id="{BF7EC1B2-4452-4174-9ADC-A5F6F8FAA705}"/>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75781" name="Rectangle 5">
            <a:extLst>
              <a:ext uri="{FF2B5EF4-FFF2-40B4-BE49-F238E27FC236}">
                <a16:creationId xmlns:a16="http://schemas.microsoft.com/office/drawing/2014/main" id="{9AD63C50-789B-49F3-8AE3-9433E0566DB0}"/>
              </a:ext>
            </a:extLst>
          </p:cNvPr>
          <p:cNvSpPr>
            <a:spLocks noChangeArrowheads="1"/>
          </p:cNvSpPr>
          <p:nvPr/>
        </p:nvSpPr>
        <p:spPr bwMode="auto">
          <a:xfrm>
            <a:off x="-331788" y="838200"/>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Smaller Δ makes</a:t>
            </a:r>
            <a:endParaRPr lang="ja-JP" altLang="en-US" sz="2800" b="0" i="1" dirty="0">
              <a:solidFill>
                <a:srgbClr val="FF0000"/>
              </a:solidFill>
              <a:latin typeface="+mj-lt"/>
            </a:endParaRPr>
          </a:p>
        </p:txBody>
      </p:sp>
      <p:sp>
        <p:nvSpPr>
          <p:cNvPr id="28" name="正方形/長方形 27">
            <a:extLst>
              <a:ext uri="{FF2B5EF4-FFF2-40B4-BE49-F238E27FC236}">
                <a16:creationId xmlns:a16="http://schemas.microsoft.com/office/drawing/2014/main" id="{2DB02362-B1D1-4DE2-9421-628373C45EEF}"/>
              </a:ext>
            </a:extLst>
          </p:cNvPr>
          <p:cNvSpPr>
            <a:spLocks noChangeArrowheads="1"/>
          </p:cNvSpPr>
          <p:nvPr/>
        </p:nvSpPr>
        <p:spPr bwMode="auto">
          <a:xfrm>
            <a:off x="3810000" y="979488"/>
            <a:ext cx="5080000" cy="479425"/>
          </a:xfrm>
          <a:prstGeom prst="rect">
            <a:avLst/>
          </a:prstGeom>
          <a:noFill/>
          <a:ln w="508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b="0">
              <a:solidFill>
                <a:schemeClr val="dk1"/>
              </a:solidFill>
              <a:latin typeface="+mj-lt"/>
              <a:ea typeface="+mn-ea"/>
            </a:endParaRPr>
          </a:p>
        </p:txBody>
      </p:sp>
      <p:graphicFrame>
        <p:nvGraphicFramePr>
          <p:cNvPr id="75786" name="Object 2">
            <a:extLst>
              <a:ext uri="{FF2B5EF4-FFF2-40B4-BE49-F238E27FC236}">
                <a16:creationId xmlns:a16="http://schemas.microsoft.com/office/drawing/2014/main" id="{6A92164A-F4A2-42F3-88A2-34668D72CD50}"/>
              </a:ext>
            </a:extLst>
          </p:cNvPr>
          <p:cNvGraphicFramePr>
            <a:graphicFrameLocks noChangeAspect="1"/>
          </p:cNvGraphicFramePr>
          <p:nvPr/>
        </p:nvGraphicFramePr>
        <p:xfrm>
          <a:off x="3848100" y="979488"/>
          <a:ext cx="1309688" cy="479425"/>
        </p:xfrm>
        <a:graphic>
          <a:graphicData uri="http://schemas.openxmlformats.org/presentationml/2006/ole">
            <mc:AlternateContent xmlns:mc="http://schemas.openxmlformats.org/markup-compatibility/2006">
              <mc:Choice xmlns:v="urn:schemas-microsoft-com:vml" Requires="v">
                <p:oleObj spid="_x0000_s6200" name="数式" r:id="rId8" imgW="660113" imgH="241195" progId="Equation.3">
                  <p:embed/>
                </p:oleObj>
              </mc:Choice>
              <mc:Fallback>
                <p:oleObj name="数式" r:id="rId8" imgW="660113" imgH="241195" progId="Equation.3">
                  <p:embed/>
                  <p:pic>
                    <p:nvPicPr>
                      <p:cNvPr id="75786" name="Object 2">
                        <a:extLst>
                          <a:ext uri="{FF2B5EF4-FFF2-40B4-BE49-F238E27FC236}">
                            <a16:creationId xmlns:a16="http://schemas.microsoft.com/office/drawing/2014/main" id="{6A92164A-F4A2-42F3-88A2-34668D72CD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8100" y="979488"/>
                        <a:ext cx="130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7" name="Rectangle 9">
            <a:extLst>
              <a:ext uri="{FF2B5EF4-FFF2-40B4-BE49-F238E27FC236}">
                <a16:creationId xmlns:a16="http://schemas.microsoft.com/office/drawing/2014/main" id="{32E42E42-B59E-49C0-96A8-4234C22AC961}"/>
              </a:ext>
            </a:extLst>
          </p:cNvPr>
          <p:cNvSpPr>
            <a:spLocks noChangeArrowheads="1"/>
          </p:cNvSpPr>
          <p:nvPr/>
        </p:nvSpPr>
        <p:spPr bwMode="auto">
          <a:xfrm>
            <a:off x="5310188" y="993775"/>
            <a:ext cx="2685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FF0000"/>
                </a:solidFill>
                <a:latin typeface="+mj-lt"/>
              </a:rPr>
              <a:t>W</a:t>
            </a:r>
            <a:r>
              <a:rPr lang="en-US" altLang="ja-JP" sz="1400" b="0" dirty="0" err="1">
                <a:solidFill>
                  <a:srgbClr val="FF0000"/>
                </a:solidFill>
                <a:latin typeface="+mj-lt"/>
              </a:rPr>
              <a:t>opt</a:t>
            </a:r>
            <a:r>
              <a:rPr lang="en-US" altLang="ja-JP" sz="1800" b="0" dirty="0">
                <a:solidFill>
                  <a:srgbClr val="FF0000"/>
                </a:solidFill>
                <a:latin typeface="+mj-lt"/>
              </a:rPr>
              <a:t> is </a:t>
            </a:r>
            <a:r>
              <a:rPr lang="en-US" altLang="ja-JP" sz="1800" b="0" dirty="0" err="1">
                <a:solidFill>
                  <a:srgbClr val="FF0000"/>
                </a:solidFill>
                <a:latin typeface="+mj-lt"/>
              </a:rPr>
              <a:t>shrinked</a:t>
            </a:r>
            <a:r>
              <a:rPr lang="en-US" altLang="ja-JP" sz="1800" b="0" dirty="0">
                <a:solidFill>
                  <a:srgbClr val="FF0000"/>
                </a:solidFill>
                <a:latin typeface="+mj-lt"/>
              </a:rPr>
              <a:t> by Δ</a:t>
            </a:r>
            <a:r>
              <a:rPr lang="ja-JP" altLang="en-US" sz="1800" b="0" dirty="0">
                <a:solidFill>
                  <a:srgbClr val="FF0000"/>
                </a:solidFill>
                <a:latin typeface="+mj-lt"/>
              </a:rPr>
              <a:t> ≦</a:t>
            </a:r>
            <a:r>
              <a:rPr lang="en-US" altLang="ja-JP" sz="1800" b="0" dirty="0">
                <a:solidFill>
                  <a:srgbClr val="FF0000"/>
                </a:solidFill>
                <a:latin typeface="+mj-lt"/>
              </a:rPr>
              <a:t> 1.</a:t>
            </a:r>
            <a:endParaRPr lang="ja-JP" altLang="en-US" sz="1800" b="0" i="1" dirty="0">
              <a:solidFill>
                <a:srgbClr val="FF0000"/>
              </a:solidFill>
              <a:latin typeface="+mj-lt"/>
            </a:endParaRPr>
          </a:p>
        </p:txBody>
      </p:sp>
      <p:sp>
        <p:nvSpPr>
          <p:cNvPr id="75789" name="Rectangle 6">
            <a:extLst>
              <a:ext uri="{FF2B5EF4-FFF2-40B4-BE49-F238E27FC236}">
                <a16:creationId xmlns:a16="http://schemas.microsoft.com/office/drawing/2014/main" id="{81C03088-2E46-4A64-BB7D-75EE9D059203}"/>
              </a:ext>
            </a:extLst>
          </p:cNvPr>
          <p:cNvSpPr>
            <a:spLocks noChangeArrowheads="1"/>
          </p:cNvSpPr>
          <p:nvPr/>
        </p:nvSpPr>
        <p:spPr bwMode="auto">
          <a:xfrm>
            <a:off x="4670425" y="5791200"/>
            <a:ext cx="4219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i="1" dirty="0">
                <a:latin typeface="+mj-lt"/>
              </a:rPr>
              <a:t>Δ which satisfies MMSE in various DIR (SC.2) </a:t>
            </a:r>
            <a:r>
              <a:rPr lang="en-US" altLang="ja-JP" sz="1600" b="0" i="1" dirty="0" err="1">
                <a:latin typeface="+mj-lt"/>
              </a:rPr>
              <a:t>E</a:t>
            </a:r>
            <a:r>
              <a:rPr lang="en-US" altLang="ja-JP" sz="1600" b="0" i="1" baseline="-25000" dirty="0" err="1">
                <a:latin typeface="+mj-lt"/>
              </a:rPr>
              <a:t>b</a:t>
            </a:r>
            <a:r>
              <a:rPr lang="en-US" altLang="ja-JP" sz="1600" b="0" i="1" dirty="0">
                <a:latin typeface="+mj-lt"/>
              </a:rPr>
              <a:t>/N</a:t>
            </a:r>
            <a:r>
              <a:rPr lang="en-US" altLang="ja-JP" sz="1600" b="0" baseline="-25000" dirty="0">
                <a:latin typeface="+mj-lt"/>
              </a:rPr>
              <a:t>0</a:t>
            </a:r>
            <a:r>
              <a:rPr lang="en-US" altLang="ja-JP" sz="1600" b="0" i="1" dirty="0">
                <a:latin typeface="+mj-lt"/>
              </a:rPr>
              <a:t>=+</a:t>
            </a:r>
            <a:r>
              <a:rPr lang="en-US" altLang="ja-JP" sz="1600" b="0" dirty="0">
                <a:latin typeface="+mj-lt"/>
              </a:rPr>
              <a:t>25dB</a:t>
            </a:r>
            <a:r>
              <a:rPr lang="en-US" altLang="ja-JP" sz="1600" b="0" i="1" dirty="0">
                <a:latin typeface="+mj-lt"/>
              </a:rPr>
              <a:t>.</a:t>
            </a:r>
            <a:endParaRPr lang="ja-JP" altLang="en-US" sz="1600" b="0" dirty="0">
              <a:latin typeface="+mj-lt"/>
            </a:endParaRPr>
          </a:p>
        </p:txBody>
      </p:sp>
      <p:graphicFrame>
        <p:nvGraphicFramePr>
          <p:cNvPr id="75791" name="Object 2">
            <a:extLst>
              <a:ext uri="{FF2B5EF4-FFF2-40B4-BE49-F238E27FC236}">
                <a16:creationId xmlns:a16="http://schemas.microsoft.com/office/drawing/2014/main" id="{3FE4D709-408B-454E-8E39-5E18FCAA29BB}"/>
              </a:ext>
            </a:extLst>
          </p:cNvPr>
          <p:cNvGraphicFramePr>
            <a:graphicFrameLocks noChangeAspect="1"/>
          </p:cNvGraphicFramePr>
          <p:nvPr/>
        </p:nvGraphicFramePr>
        <p:xfrm>
          <a:off x="241300" y="2319338"/>
          <a:ext cx="3452813" cy="479425"/>
        </p:xfrm>
        <a:graphic>
          <a:graphicData uri="http://schemas.openxmlformats.org/presentationml/2006/ole">
            <mc:AlternateContent xmlns:mc="http://schemas.openxmlformats.org/markup-compatibility/2006">
              <mc:Choice xmlns:v="urn:schemas-microsoft-com:vml" Requires="v">
                <p:oleObj spid="_x0000_s6201" name="数式" r:id="rId10" imgW="1739900" imgH="241300" progId="Equation.3">
                  <p:embed/>
                </p:oleObj>
              </mc:Choice>
              <mc:Fallback>
                <p:oleObj name="数式" r:id="rId10" imgW="1739900" imgH="241300" progId="Equation.3">
                  <p:embed/>
                  <p:pic>
                    <p:nvPicPr>
                      <p:cNvPr id="75791" name="Object 2">
                        <a:extLst>
                          <a:ext uri="{FF2B5EF4-FFF2-40B4-BE49-F238E27FC236}">
                            <a16:creationId xmlns:a16="http://schemas.microsoft.com/office/drawing/2014/main" id="{3FE4D709-408B-454E-8E39-5E18FCAA29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300" y="2319338"/>
                        <a:ext cx="3452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2" name="AutoShape 19">
            <a:extLst>
              <a:ext uri="{FF2B5EF4-FFF2-40B4-BE49-F238E27FC236}">
                <a16:creationId xmlns:a16="http://schemas.microsoft.com/office/drawing/2014/main" id="{41CD01EE-5A11-4E1A-AB9B-180BC7F508C4}"/>
              </a:ext>
            </a:extLst>
          </p:cNvPr>
          <p:cNvSpPr>
            <a:spLocks noChangeArrowheads="1"/>
          </p:cNvSpPr>
          <p:nvPr/>
        </p:nvSpPr>
        <p:spPr bwMode="auto">
          <a:xfrm>
            <a:off x="5075543" y="4302876"/>
            <a:ext cx="152400" cy="457200"/>
          </a:xfrm>
          <a:prstGeom prst="downArrow">
            <a:avLst>
              <a:gd name="adj1" fmla="val 50000"/>
              <a:gd name="adj2" fmla="val 75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793" name="AutoShape 20">
            <a:extLst>
              <a:ext uri="{FF2B5EF4-FFF2-40B4-BE49-F238E27FC236}">
                <a16:creationId xmlns:a16="http://schemas.microsoft.com/office/drawing/2014/main" id="{DB876EEB-5B17-489C-8EE9-0A1844152A0E}"/>
              </a:ext>
            </a:extLst>
          </p:cNvPr>
          <p:cNvSpPr>
            <a:spLocks noChangeArrowheads="1"/>
          </p:cNvSpPr>
          <p:nvPr/>
        </p:nvSpPr>
        <p:spPr bwMode="auto">
          <a:xfrm>
            <a:off x="6627812" y="3553138"/>
            <a:ext cx="152400" cy="457200"/>
          </a:xfrm>
          <a:prstGeom prst="downArrow">
            <a:avLst>
              <a:gd name="adj1" fmla="val 50000"/>
              <a:gd name="adj2" fmla="val 7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794" name="AutoShape 22">
            <a:extLst>
              <a:ext uri="{FF2B5EF4-FFF2-40B4-BE49-F238E27FC236}">
                <a16:creationId xmlns:a16="http://schemas.microsoft.com/office/drawing/2014/main" id="{B0F3DA3C-DDC1-4FBE-AD8A-CDA9E19B7889}"/>
              </a:ext>
            </a:extLst>
          </p:cNvPr>
          <p:cNvSpPr>
            <a:spLocks noChangeArrowheads="1"/>
          </p:cNvSpPr>
          <p:nvPr/>
        </p:nvSpPr>
        <p:spPr bwMode="auto">
          <a:xfrm rot="10800000">
            <a:off x="4555070" y="5218744"/>
            <a:ext cx="152400" cy="457200"/>
          </a:xfrm>
          <a:prstGeom prst="down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795" name="テキスト ボックス 21">
            <a:extLst>
              <a:ext uri="{FF2B5EF4-FFF2-40B4-BE49-F238E27FC236}">
                <a16:creationId xmlns:a16="http://schemas.microsoft.com/office/drawing/2014/main" id="{62A6C931-9F4A-4570-83E4-94838F396926}"/>
              </a:ext>
            </a:extLst>
          </p:cNvPr>
          <p:cNvSpPr txBox="1">
            <a:spLocks noChangeArrowheads="1"/>
          </p:cNvSpPr>
          <p:nvPr/>
        </p:nvSpPr>
        <p:spPr bwMode="auto">
          <a:xfrm>
            <a:off x="125413" y="3629025"/>
            <a:ext cx="356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err="1">
                <a:solidFill>
                  <a:srgbClr val="FF0000"/>
                </a:solidFill>
                <a:latin typeface="+mj-lt"/>
              </a:rPr>
              <a:t>Δ</a:t>
            </a:r>
            <a:r>
              <a:rPr lang="en-US" altLang="ja-JP" sz="2000" i="1" baseline="-25000" dirty="0" err="1">
                <a:solidFill>
                  <a:srgbClr val="FF0000"/>
                </a:solidFill>
                <a:latin typeface="+mj-lt"/>
              </a:rPr>
              <a:t>opt</a:t>
            </a:r>
            <a:r>
              <a:rPr lang="ja-JP" altLang="en-US" sz="2000" dirty="0">
                <a:latin typeface="+mj-lt"/>
              </a:rPr>
              <a:t> </a:t>
            </a:r>
            <a:r>
              <a:rPr lang="en-US" altLang="ja-JP" sz="2000" dirty="0">
                <a:latin typeface="+mj-lt"/>
              </a:rPr>
              <a:t>depends on power of interference and noise</a:t>
            </a:r>
            <a:endParaRPr lang="ja-JP" altLang="en-US" sz="2000" dirty="0">
              <a:latin typeface="+mj-lt"/>
            </a:endParaRPr>
          </a:p>
        </p:txBody>
      </p:sp>
      <p:sp>
        <p:nvSpPr>
          <p:cNvPr id="75796" name="テキスト ボックス 21">
            <a:extLst>
              <a:ext uri="{FF2B5EF4-FFF2-40B4-BE49-F238E27FC236}">
                <a16:creationId xmlns:a16="http://schemas.microsoft.com/office/drawing/2014/main" id="{1801F4DF-922B-4689-A2A8-352737DFED4B}"/>
              </a:ext>
            </a:extLst>
          </p:cNvPr>
          <p:cNvSpPr txBox="1">
            <a:spLocks noChangeArrowheads="1"/>
          </p:cNvSpPr>
          <p:nvPr/>
        </p:nvSpPr>
        <p:spPr bwMode="auto">
          <a:xfrm>
            <a:off x="241300" y="4465638"/>
            <a:ext cx="35687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a:latin typeface="+mj-lt"/>
              </a:rPr>
              <a:t>Adaptive </a:t>
            </a:r>
            <a:r>
              <a:rPr lang="en-US" altLang="ja-JP" sz="2000" dirty="0" err="1">
                <a:latin typeface="+mj-lt"/>
              </a:rPr>
              <a:t>algoeithm</a:t>
            </a:r>
            <a:r>
              <a:rPr lang="en-US" altLang="ja-JP" sz="2000" dirty="0">
                <a:latin typeface="+mj-lt"/>
              </a:rPr>
              <a:t> cannot find </a:t>
            </a:r>
            <a:r>
              <a:rPr lang="en-US" altLang="ja-JP" sz="2000" dirty="0" err="1">
                <a:solidFill>
                  <a:srgbClr val="FF0000"/>
                </a:solidFill>
                <a:latin typeface="+mj-lt"/>
              </a:rPr>
              <a:t>Δ</a:t>
            </a:r>
            <a:r>
              <a:rPr lang="en-US" altLang="ja-JP" sz="2000" i="1" dirty="0" err="1">
                <a:solidFill>
                  <a:srgbClr val="FF0000"/>
                </a:solidFill>
                <a:latin typeface="+mj-lt"/>
              </a:rPr>
              <a:t>opt</a:t>
            </a:r>
            <a:r>
              <a:rPr lang="ja-JP" altLang="en-US" sz="2000" dirty="0">
                <a:latin typeface="+mj-lt"/>
              </a:rPr>
              <a:t> </a:t>
            </a:r>
            <a:r>
              <a:rPr lang="en-US" altLang="ja-JP" sz="2000" dirty="0">
                <a:latin typeface="+mj-lt"/>
              </a:rPr>
              <a:t>but it can find approximate solution.</a:t>
            </a:r>
            <a:br>
              <a:rPr lang="ja-JP" altLang="en-US" sz="1600" dirty="0">
                <a:latin typeface="+mj-lt"/>
              </a:rPr>
            </a:br>
            <a:endParaRPr lang="ja-JP" altLang="en-US" sz="1800" dirty="0">
              <a:latin typeface="+mj-lt"/>
            </a:endParaRPr>
          </a:p>
        </p:txBody>
      </p:sp>
      <p:pic>
        <p:nvPicPr>
          <p:cNvPr id="75797" name="Picture 27">
            <a:extLst>
              <a:ext uri="{FF2B5EF4-FFF2-40B4-BE49-F238E27FC236}">
                <a16:creationId xmlns:a16="http://schemas.microsoft.com/office/drawing/2014/main" id="{A5DF35D8-8AF7-4CE4-BA8B-2E460CC1DF6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38200" y="2798763"/>
            <a:ext cx="203358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99" name="AutoShape 23">
            <a:extLst>
              <a:ext uri="{FF2B5EF4-FFF2-40B4-BE49-F238E27FC236}">
                <a16:creationId xmlns:a16="http://schemas.microsoft.com/office/drawing/2014/main" id="{53650A16-2BB3-4D21-BAEB-A7D4879708B9}"/>
              </a:ext>
            </a:extLst>
          </p:cNvPr>
          <p:cNvSpPr>
            <a:spLocks noChangeArrowheads="1"/>
          </p:cNvSpPr>
          <p:nvPr/>
        </p:nvSpPr>
        <p:spPr bwMode="auto">
          <a:xfrm>
            <a:off x="8372168" y="3047232"/>
            <a:ext cx="152400" cy="457200"/>
          </a:xfrm>
          <a:prstGeom prst="downArrow">
            <a:avLst>
              <a:gd name="adj1" fmla="val 50000"/>
              <a:gd name="adj2" fmla="val 75000"/>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800" name="Rectangle 34">
            <a:extLst>
              <a:ext uri="{FF2B5EF4-FFF2-40B4-BE49-F238E27FC236}">
                <a16:creationId xmlns:a16="http://schemas.microsoft.com/office/drawing/2014/main" id="{FCFCA289-F60D-4867-A7EA-18B82C1DFAC0}"/>
              </a:ext>
            </a:extLst>
          </p:cNvPr>
          <p:cNvSpPr>
            <a:spLocks noChangeArrowheads="1"/>
          </p:cNvSpPr>
          <p:nvPr/>
        </p:nvSpPr>
        <p:spPr bwMode="auto">
          <a:xfrm>
            <a:off x="125413" y="2319338"/>
            <a:ext cx="3684587" cy="4794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801" name="AutoShape 37">
            <a:extLst>
              <a:ext uri="{FF2B5EF4-FFF2-40B4-BE49-F238E27FC236}">
                <a16:creationId xmlns:a16="http://schemas.microsoft.com/office/drawing/2014/main" id="{0B40FC95-3AFD-47A4-A298-15DA2DB20050}"/>
              </a:ext>
            </a:extLst>
          </p:cNvPr>
          <p:cNvSpPr>
            <a:spLocks noChangeArrowheads="1"/>
          </p:cNvSpPr>
          <p:nvPr/>
        </p:nvSpPr>
        <p:spPr bwMode="auto">
          <a:xfrm flipV="1">
            <a:off x="8074453" y="3690119"/>
            <a:ext cx="152400" cy="566737"/>
          </a:xfrm>
          <a:prstGeom prst="downArrow">
            <a:avLst>
              <a:gd name="adj1" fmla="val 50000"/>
              <a:gd name="adj2" fmla="val 92969"/>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802" name="Rectangle 41">
            <a:extLst>
              <a:ext uri="{FF2B5EF4-FFF2-40B4-BE49-F238E27FC236}">
                <a16:creationId xmlns:a16="http://schemas.microsoft.com/office/drawing/2014/main" id="{2DECFD53-18DF-4623-A6B7-4A04F39B1C53}"/>
              </a:ext>
            </a:extLst>
          </p:cNvPr>
          <p:cNvSpPr>
            <a:spLocks noChangeArrowheads="1"/>
          </p:cNvSpPr>
          <p:nvPr/>
        </p:nvSpPr>
        <p:spPr bwMode="auto">
          <a:xfrm>
            <a:off x="4000500" y="5587563"/>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FF0000"/>
                </a:solidFill>
                <a:latin typeface="+mj-lt"/>
              </a:rPr>
              <a:t>Δ</a:t>
            </a:r>
            <a:r>
              <a:rPr lang="en-US" altLang="ja-JP" sz="1800" i="1" baseline="-25000" dirty="0" err="1">
                <a:solidFill>
                  <a:srgbClr val="FF0000"/>
                </a:solidFill>
                <a:latin typeface="+mj-lt"/>
              </a:rPr>
              <a:t>opt</a:t>
            </a:r>
            <a:r>
              <a:rPr lang="ja-JP" altLang="en-US" sz="1800" dirty="0">
                <a:solidFill>
                  <a:srgbClr val="FF0000"/>
                </a:solidFill>
                <a:latin typeface="+mj-lt"/>
              </a:rPr>
              <a:t> </a:t>
            </a:r>
            <a:r>
              <a:rPr lang="en-US" altLang="ja-JP" sz="1800" dirty="0">
                <a:solidFill>
                  <a:srgbClr val="FF0000"/>
                </a:solidFill>
                <a:latin typeface="+mj-lt"/>
              </a:rPr>
              <a:t>in -20dB</a:t>
            </a:r>
            <a:endParaRPr lang="en-US" altLang="ja-JP" sz="1800" baseline="-25000" dirty="0">
              <a:solidFill>
                <a:srgbClr val="FF0000"/>
              </a:solidFill>
              <a:latin typeface="+mj-lt"/>
            </a:endParaRPr>
          </a:p>
        </p:txBody>
      </p:sp>
      <p:sp>
        <p:nvSpPr>
          <p:cNvPr id="75803" name="Rectangle 42">
            <a:extLst>
              <a:ext uri="{FF2B5EF4-FFF2-40B4-BE49-F238E27FC236}">
                <a16:creationId xmlns:a16="http://schemas.microsoft.com/office/drawing/2014/main" id="{F86A9C2D-6AC1-405D-85EE-55A9DB809215}"/>
              </a:ext>
            </a:extLst>
          </p:cNvPr>
          <p:cNvSpPr>
            <a:spLocks noChangeArrowheads="1"/>
          </p:cNvSpPr>
          <p:nvPr/>
        </p:nvSpPr>
        <p:spPr bwMode="auto">
          <a:xfrm>
            <a:off x="4507674" y="4033060"/>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33CCCC"/>
                </a:solidFill>
                <a:latin typeface="+mj-lt"/>
              </a:rPr>
              <a:t>Δ</a:t>
            </a:r>
            <a:r>
              <a:rPr lang="en-US" altLang="ja-JP" sz="1800" i="1" baseline="-25000" dirty="0" err="1">
                <a:solidFill>
                  <a:srgbClr val="33CCCC"/>
                </a:solidFill>
                <a:latin typeface="+mj-lt"/>
              </a:rPr>
              <a:t>opt</a:t>
            </a:r>
            <a:r>
              <a:rPr lang="en-US" altLang="ja-JP" sz="1800" dirty="0">
                <a:solidFill>
                  <a:srgbClr val="33CCCC"/>
                </a:solidFill>
                <a:latin typeface="+mj-lt"/>
              </a:rPr>
              <a:t> in -10dB</a:t>
            </a:r>
            <a:endParaRPr lang="en-US" altLang="ja-JP" sz="1800" baseline="-25000" dirty="0">
              <a:solidFill>
                <a:srgbClr val="33CCCC"/>
              </a:solidFill>
              <a:latin typeface="+mj-lt"/>
            </a:endParaRPr>
          </a:p>
        </p:txBody>
      </p:sp>
      <p:sp>
        <p:nvSpPr>
          <p:cNvPr id="75804" name="Rectangle 43">
            <a:extLst>
              <a:ext uri="{FF2B5EF4-FFF2-40B4-BE49-F238E27FC236}">
                <a16:creationId xmlns:a16="http://schemas.microsoft.com/office/drawing/2014/main" id="{8CBF014E-54FB-457B-A940-BF5E8DB2AACC}"/>
              </a:ext>
            </a:extLst>
          </p:cNvPr>
          <p:cNvSpPr>
            <a:spLocks noChangeArrowheads="1"/>
          </p:cNvSpPr>
          <p:nvPr/>
        </p:nvSpPr>
        <p:spPr bwMode="auto">
          <a:xfrm>
            <a:off x="5781675" y="3207764"/>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33CC33"/>
                </a:solidFill>
                <a:latin typeface="+mj-lt"/>
              </a:rPr>
              <a:t>Δ</a:t>
            </a:r>
            <a:r>
              <a:rPr lang="en-US" altLang="ja-JP" sz="1800" i="1" baseline="-25000" dirty="0" err="1">
                <a:solidFill>
                  <a:srgbClr val="33CC33"/>
                </a:solidFill>
                <a:latin typeface="+mj-lt"/>
              </a:rPr>
              <a:t>opt</a:t>
            </a:r>
            <a:r>
              <a:rPr lang="ja-JP" altLang="en-US" sz="1800" dirty="0">
                <a:solidFill>
                  <a:srgbClr val="33CC33"/>
                </a:solidFill>
                <a:latin typeface="+mj-lt"/>
              </a:rPr>
              <a:t> </a:t>
            </a:r>
            <a:r>
              <a:rPr lang="en-US" altLang="ja-JP" sz="1800" dirty="0">
                <a:solidFill>
                  <a:srgbClr val="33CC33"/>
                </a:solidFill>
                <a:latin typeface="+mj-lt"/>
              </a:rPr>
              <a:t>in 0dB</a:t>
            </a:r>
            <a:endParaRPr lang="en-US" altLang="ja-JP" sz="1800" baseline="-25000" dirty="0">
              <a:solidFill>
                <a:srgbClr val="33CC33"/>
              </a:solidFill>
              <a:latin typeface="+mj-lt"/>
            </a:endParaRPr>
          </a:p>
        </p:txBody>
      </p:sp>
      <p:sp>
        <p:nvSpPr>
          <p:cNvPr id="75805" name="Rectangle 44">
            <a:extLst>
              <a:ext uri="{FF2B5EF4-FFF2-40B4-BE49-F238E27FC236}">
                <a16:creationId xmlns:a16="http://schemas.microsoft.com/office/drawing/2014/main" id="{A732D9C5-741A-4C49-8D94-B1B040C56AD3}"/>
              </a:ext>
            </a:extLst>
          </p:cNvPr>
          <p:cNvSpPr>
            <a:spLocks noChangeArrowheads="1"/>
          </p:cNvSpPr>
          <p:nvPr/>
        </p:nvSpPr>
        <p:spPr bwMode="auto">
          <a:xfrm>
            <a:off x="6800018" y="4231228"/>
            <a:ext cx="1326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0000FF"/>
                </a:solidFill>
                <a:latin typeface="+mj-lt"/>
              </a:rPr>
              <a:t>Δ</a:t>
            </a:r>
            <a:r>
              <a:rPr lang="en-US" altLang="ja-JP" sz="1800" i="1" baseline="-25000" dirty="0" err="1">
                <a:solidFill>
                  <a:srgbClr val="0000FF"/>
                </a:solidFill>
                <a:latin typeface="+mj-lt"/>
              </a:rPr>
              <a:t>opt</a:t>
            </a:r>
            <a:r>
              <a:rPr lang="ja-JP" altLang="en-US" sz="1800" dirty="0">
                <a:solidFill>
                  <a:srgbClr val="0000FF"/>
                </a:solidFill>
                <a:latin typeface="+mj-lt"/>
              </a:rPr>
              <a:t> </a:t>
            </a:r>
            <a:r>
              <a:rPr lang="en-US" altLang="ja-JP" sz="1800" dirty="0">
                <a:solidFill>
                  <a:srgbClr val="0000FF"/>
                </a:solidFill>
                <a:latin typeface="+mj-lt"/>
              </a:rPr>
              <a:t>in 10dB</a:t>
            </a:r>
            <a:endParaRPr lang="en-US" altLang="ja-JP" sz="1800" baseline="-25000" dirty="0">
              <a:solidFill>
                <a:srgbClr val="0000FF"/>
              </a:solidFill>
              <a:latin typeface="+mj-lt"/>
            </a:endParaRPr>
          </a:p>
        </p:txBody>
      </p:sp>
      <p:sp>
        <p:nvSpPr>
          <p:cNvPr id="75806" name="Rectangle 45">
            <a:extLst>
              <a:ext uri="{FF2B5EF4-FFF2-40B4-BE49-F238E27FC236}">
                <a16:creationId xmlns:a16="http://schemas.microsoft.com/office/drawing/2014/main" id="{DE89088B-A881-4233-B687-4B72270239C7}"/>
              </a:ext>
            </a:extLst>
          </p:cNvPr>
          <p:cNvSpPr>
            <a:spLocks noChangeArrowheads="1"/>
          </p:cNvSpPr>
          <p:nvPr/>
        </p:nvSpPr>
        <p:spPr bwMode="auto">
          <a:xfrm>
            <a:off x="7518093" y="2626544"/>
            <a:ext cx="1306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latin typeface="+mj-lt"/>
              </a:rPr>
              <a:t>Δ</a:t>
            </a:r>
            <a:r>
              <a:rPr lang="en-US" altLang="ja-JP" sz="1800" i="1" baseline="-25000" dirty="0" err="1">
                <a:latin typeface="+mj-lt"/>
              </a:rPr>
              <a:t>opt</a:t>
            </a:r>
            <a:r>
              <a:rPr lang="ja-JP" altLang="en-US" sz="1800" i="1" baseline="-25000" dirty="0">
                <a:latin typeface="+mj-lt"/>
              </a:rPr>
              <a:t> </a:t>
            </a:r>
            <a:r>
              <a:rPr lang="en-US" altLang="ja-JP" sz="1800" dirty="0">
                <a:latin typeface="+mj-lt"/>
              </a:rPr>
              <a:t>in 20dB</a:t>
            </a:r>
            <a:endParaRPr lang="en-US" altLang="ja-JP" sz="1800" baseline="-25000" dirty="0">
              <a:latin typeface="+mj-lt"/>
            </a:endParaRPr>
          </a:p>
        </p:txBody>
      </p:sp>
      <p:sp>
        <p:nvSpPr>
          <p:cNvPr id="34" name="テキスト ボックス 21">
            <a:extLst>
              <a:ext uri="{FF2B5EF4-FFF2-40B4-BE49-F238E27FC236}">
                <a16:creationId xmlns:a16="http://schemas.microsoft.com/office/drawing/2014/main" id="{4F2C3E11-40F3-4CA7-94CC-8649A745E04E}"/>
              </a:ext>
            </a:extLst>
          </p:cNvPr>
          <p:cNvSpPr txBox="1">
            <a:spLocks noChangeArrowheads="1"/>
          </p:cNvSpPr>
          <p:nvPr/>
        </p:nvSpPr>
        <p:spPr bwMode="auto">
          <a:xfrm>
            <a:off x="-609268" y="1053267"/>
            <a:ext cx="5297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chemeClr val="accent2"/>
                </a:solidFill>
                <a:latin typeface="+mj-lt"/>
              </a:rPr>
            </a:br>
            <a:r>
              <a:rPr lang="ja-JP" altLang="en-US" sz="2000" i="1" dirty="0">
                <a:latin typeface="+mj-lt"/>
              </a:rPr>
              <a:t>⇒</a:t>
            </a:r>
            <a:r>
              <a:rPr lang="en-US" altLang="ja-JP" sz="1800" i="1" u="sng" dirty="0">
                <a:latin typeface="+mj-lt"/>
              </a:rPr>
              <a:t>residual interference is </a:t>
            </a:r>
            <a:r>
              <a:rPr lang="en-US" altLang="ja-JP" sz="2000" i="1" u="sng" dirty="0">
                <a:solidFill>
                  <a:schemeClr val="accent2"/>
                </a:solidFill>
                <a:latin typeface="+mj-lt"/>
              </a:rPr>
              <a:t>increased</a:t>
            </a:r>
            <a:endParaRPr lang="ja-JP" altLang="en-US" sz="2000" i="1" u="sng" dirty="0">
              <a:solidFill>
                <a:schemeClr val="accent2"/>
              </a:solidFill>
              <a:latin typeface="+mj-lt"/>
            </a:endParaRPr>
          </a:p>
        </p:txBody>
      </p:sp>
      <p:sp>
        <p:nvSpPr>
          <p:cNvPr id="35" name="テキスト ボックス 21">
            <a:extLst>
              <a:ext uri="{FF2B5EF4-FFF2-40B4-BE49-F238E27FC236}">
                <a16:creationId xmlns:a16="http://schemas.microsoft.com/office/drawing/2014/main" id="{983E8A1F-EEAA-4300-839E-B7A805879510}"/>
              </a:ext>
            </a:extLst>
          </p:cNvPr>
          <p:cNvSpPr txBox="1">
            <a:spLocks noChangeArrowheads="1"/>
          </p:cNvSpPr>
          <p:nvPr/>
        </p:nvSpPr>
        <p:spPr bwMode="auto">
          <a:xfrm>
            <a:off x="-480400" y="1370789"/>
            <a:ext cx="511167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rgbClr val="FF0000"/>
                </a:solidFill>
                <a:latin typeface="+mj-lt"/>
              </a:rPr>
            </a:br>
            <a:r>
              <a:rPr lang="ja-JP" altLang="en-US" sz="1800" i="1" dirty="0">
                <a:latin typeface="+mj-lt"/>
              </a:rPr>
              <a:t>⇒</a:t>
            </a:r>
            <a:r>
              <a:rPr lang="en-US" altLang="ja-JP" sz="1800" i="1" u="sng" dirty="0">
                <a:latin typeface="+mj-lt"/>
              </a:rPr>
              <a:t>noise enhancement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pic>
        <p:nvPicPr>
          <p:cNvPr id="5" name="図 4">
            <a:extLst>
              <a:ext uri="{FF2B5EF4-FFF2-40B4-BE49-F238E27FC236}">
                <a16:creationId xmlns:a16="http://schemas.microsoft.com/office/drawing/2014/main" id="{D7F10B62-D368-47E1-B2AE-E721E1CF6A4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16470" y="5407370"/>
            <a:ext cx="1051865" cy="385337"/>
          </a:xfrm>
          <a:prstGeom prst="rect">
            <a:avLst/>
          </a:prstGeom>
        </p:spPr>
      </p:pic>
      <p:pic>
        <p:nvPicPr>
          <p:cNvPr id="36" name="Picture 32">
            <a:extLst>
              <a:ext uri="{FF2B5EF4-FFF2-40B4-BE49-F238E27FC236}">
                <a16:creationId xmlns:a16="http://schemas.microsoft.com/office/drawing/2014/main" id="{06073942-977F-468A-81AA-05E42849C785}"/>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17853" t="13849" r="60942" b="57439"/>
          <a:stretch/>
        </p:blipFill>
        <p:spPr bwMode="auto">
          <a:xfrm>
            <a:off x="4625719" y="1940918"/>
            <a:ext cx="1160364"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a:extLst>
              <a:ext uri="{FF2B5EF4-FFF2-40B4-BE49-F238E27FC236}">
                <a16:creationId xmlns:a16="http://schemas.microsoft.com/office/drawing/2014/main" id="{DC9C4CE4-0ABB-482D-B8D0-93CCC86F94C6}"/>
              </a:ext>
            </a:extLst>
          </p:cNvPr>
          <p:cNvSpPr/>
          <p:nvPr/>
        </p:nvSpPr>
        <p:spPr>
          <a:xfrm>
            <a:off x="8201615" y="4311010"/>
            <a:ext cx="614725" cy="954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75798" name="Line 33">
            <a:extLst>
              <a:ext uri="{FF2B5EF4-FFF2-40B4-BE49-F238E27FC236}">
                <a16:creationId xmlns:a16="http://schemas.microsoft.com/office/drawing/2014/main" id="{480FCE09-B890-4B4C-9259-B78169A9B4D5}"/>
              </a:ext>
            </a:extLst>
          </p:cNvPr>
          <p:cNvSpPr>
            <a:spLocks noChangeShapeType="1"/>
          </p:cNvSpPr>
          <p:nvPr/>
        </p:nvSpPr>
        <p:spPr bwMode="auto">
          <a:xfrm flipV="1">
            <a:off x="8449699" y="1756054"/>
            <a:ext cx="0" cy="3429000"/>
          </a:xfrm>
          <a:prstGeom prst="line">
            <a:avLst/>
          </a:prstGeom>
          <a:noFill/>
          <a:ln w="2857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j-lt"/>
            </a:endParaRPr>
          </a:p>
        </p:txBody>
      </p:sp>
      <p:sp>
        <p:nvSpPr>
          <p:cNvPr id="8" name="フッター プレースホルダー 7">
            <a:extLst>
              <a:ext uri="{FF2B5EF4-FFF2-40B4-BE49-F238E27FC236}">
                <a16:creationId xmlns:a16="http://schemas.microsoft.com/office/drawing/2014/main" id="{5BF07F7D-B2BD-43E6-9000-9FB04F807F83}"/>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9" name="スライド番号プレースホルダー 8">
            <a:extLst>
              <a:ext uri="{FF2B5EF4-FFF2-40B4-BE49-F238E27FC236}">
                <a16:creationId xmlns:a16="http://schemas.microsoft.com/office/drawing/2014/main" id="{D5EC7810-3DD1-4F34-8B23-1E6040596553}"/>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28</a:t>
            </a:fld>
            <a:endParaRPr lang="en-US" altLang="ja-JP" dirty="0">
              <a:latin typeface="+mj-lt"/>
            </a:endParaRPr>
          </a:p>
        </p:txBody>
      </p:sp>
    </p:spTree>
    <p:extLst>
      <p:ext uri="{BB962C8B-B14F-4D97-AF65-F5344CB8AC3E}">
        <p14:creationId xmlns:p14="http://schemas.microsoft.com/office/powerpoint/2010/main" val="142948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23F742-CA55-465E-A584-3926F4B7515D}"/>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77828" name="Rectangle 5">
            <a:extLst>
              <a:ext uri="{FF2B5EF4-FFF2-40B4-BE49-F238E27FC236}">
                <a16:creationId xmlns:a16="http://schemas.microsoft.com/office/drawing/2014/main" id="{04FC79A3-B905-4255-AF22-50F65F4F643E}"/>
              </a:ext>
            </a:extLst>
          </p:cNvPr>
          <p:cNvSpPr>
            <a:spLocks noChangeArrowheads="1"/>
          </p:cNvSpPr>
          <p:nvPr/>
        </p:nvSpPr>
        <p:spPr bwMode="auto">
          <a:xfrm>
            <a:off x="-331788" y="838200"/>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000" b="0" dirty="0">
                <a:latin typeface="+mj-lt"/>
              </a:rPr>
              <a:t>Theoretical</a:t>
            </a:r>
            <a:r>
              <a:rPr lang="ja-JP" altLang="en-US" sz="2000" b="0" dirty="0">
                <a:latin typeface="+mj-lt"/>
              </a:rPr>
              <a:t> </a:t>
            </a:r>
            <a:r>
              <a:rPr lang="en-US" altLang="ja-JP" sz="2000" b="0" dirty="0">
                <a:latin typeface="+mj-lt"/>
              </a:rPr>
              <a:t>performance</a:t>
            </a:r>
            <a:endParaRPr lang="ja-JP" altLang="en-US" sz="2800" b="0" i="1" dirty="0">
              <a:latin typeface="+mj-lt"/>
            </a:endParaRPr>
          </a:p>
        </p:txBody>
      </p:sp>
      <p:sp>
        <p:nvSpPr>
          <p:cNvPr id="28" name="正方形/長方形 27">
            <a:extLst>
              <a:ext uri="{FF2B5EF4-FFF2-40B4-BE49-F238E27FC236}">
                <a16:creationId xmlns:a16="http://schemas.microsoft.com/office/drawing/2014/main" id="{8B2C8412-1CA3-4065-BC65-12B53D24F038}"/>
              </a:ext>
            </a:extLst>
          </p:cNvPr>
          <p:cNvSpPr>
            <a:spLocks noChangeArrowheads="1"/>
          </p:cNvSpPr>
          <p:nvPr/>
        </p:nvSpPr>
        <p:spPr bwMode="auto">
          <a:xfrm>
            <a:off x="3810000" y="838200"/>
            <a:ext cx="5080000" cy="728104"/>
          </a:xfrm>
          <a:prstGeom prst="rect">
            <a:avLst/>
          </a:prstGeom>
          <a:noFill/>
          <a:ln w="508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b="0">
              <a:solidFill>
                <a:schemeClr val="dk1"/>
              </a:solidFill>
              <a:latin typeface="+mj-lt"/>
              <a:ea typeface="+mn-ea"/>
            </a:endParaRPr>
          </a:p>
        </p:txBody>
      </p:sp>
      <p:graphicFrame>
        <p:nvGraphicFramePr>
          <p:cNvPr id="77834" name="Object 2">
            <a:extLst>
              <a:ext uri="{FF2B5EF4-FFF2-40B4-BE49-F238E27FC236}">
                <a16:creationId xmlns:a16="http://schemas.microsoft.com/office/drawing/2014/main" id="{364B0A29-4D56-47DD-918A-5FC81815E31C}"/>
              </a:ext>
            </a:extLst>
          </p:cNvPr>
          <p:cNvGraphicFramePr>
            <a:graphicFrameLocks noChangeAspect="1"/>
          </p:cNvGraphicFramePr>
          <p:nvPr/>
        </p:nvGraphicFramePr>
        <p:xfrm>
          <a:off x="3848100" y="979488"/>
          <a:ext cx="1309688" cy="479425"/>
        </p:xfrm>
        <a:graphic>
          <a:graphicData uri="http://schemas.openxmlformats.org/presentationml/2006/ole">
            <mc:AlternateContent xmlns:mc="http://schemas.openxmlformats.org/markup-compatibility/2006">
              <mc:Choice xmlns:v="urn:schemas-microsoft-com:vml" Requires="v">
                <p:oleObj spid="_x0000_s7224" name="数式" r:id="rId6" imgW="660113" imgH="241195" progId="Equation.3">
                  <p:embed/>
                </p:oleObj>
              </mc:Choice>
              <mc:Fallback>
                <p:oleObj name="数式" r:id="rId6" imgW="660113" imgH="241195" progId="Equation.3">
                  <p:embed/>
                  <p:pic>
                    <p:nvPicPr>
                      <p:cNvPr id="77834" name="Object 2">
                        <a:extLst>
                          <a:ext uri="{FF2B5EF4-FFF2-40B4-BE49-F238E27FC236}">
                            <a16:creationId xmlns:a16="http://schemas.microsoft.com/office/drawing/2014/main" id="{364B0A29-4D56-47DD-918A-5FC81815E3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100" y="979488"/>
                        <a:ext cx="130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5" name="Rectangle 16">
            <a:extLst>
              <a:ext uri="{FF2B5EF4-FFF2-40B4-BE49-F238E27FC236}">
                <a16:creationId xmlns:a16="http://schemas.microsoft.com/office/drawing/2014/main" id="{FED070B5-35D7-4B97-86D1-B4CB9B6E9408}"/>
              </a:ext>
            </a:extLst>
          </p:cNvPr>
          <p:cNvSpPr>
            <a:spLocks noChangeArrowheads="1"/>
          </p:cNvSpPr>
          <p:nvPr/>
        </p:nvSpPr>
        <p:spPr bwMode="auto">
          <a:xfrm>
            <a:off x="5310189" y="877668"/>
            <a:ext cx="3376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rgbClr val="FF0000"/>
                </a:solidFill>
                <a:latin typeface="+mj-lt"/>
              </a:rPr>
              <a:t>Size reduction of weight vector by a coefficient Δ</a:t>
            </a:r>
            <a:endParaRPr lang="ja-JP" altLang="en-US" sz="1800" b="0" i="1" dirty="0">
              <a:solidFill>
                <a:srgbClr val="FF0000"/>
              </a:solidFill>
              <a:latin typeface="+mj-lt"/>
            </a:endParaRPr>
          </a:p>
        </p:txBody>
      </p:sp>
      <p:sp>
        <p:nvSpPr>
          <p:cNvPr id="77837" name="Rectangle 6">
            <a:extLst>
              <a:ext uri="{FF2B5EF4-FFF2-40B4-BE49-F238E27FC236}">
                <a16:creationId xmlns:a16="http://schemas.microsoft.com/office/drawing/2014/main" id="{3748E135-BFEC-40CF-B514-661764A9405A}"/>
              </a:ext>
            </a:extLst>
          </p:cNvPr>
          <p:cNvSpPr>
            <a:spLocks noChangeArrowheads="1"/>
          </p:cNvSpPr>
          <p:nvPr/>
        </p:nvSpPr>
        <p:spPr bwMode="auto">
          <a:xfrm>
            <a:off x="4670425" y="5646738"/>
            <a:ext cx="4219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mj-lt"/>
              </a:rPr>
              <a:t>Square error using various fixed Δ and </a:t>
            </a:r>
            <a:r>
              <a:rPr lang="en-US" altLang="ja-JP" sz="1600" b="0" dirty="0" err="1">
                <a:latin typeface="+mj-lt"/>
              </a:rPr>
              <a:t>Δ</a:t>
            </a:r>
            <a:r>
              <a:rPr lang="en-US" altLang="ja-JP" sz="1600" b="0" i="1" baseline="-25000" dirty="0" err="1">
                <a:latin typeface="+mj-lt"/>
              </a:rPr>
              <a:t>opt</a:t>
            </a:r>
            <a:r>
              <a:rPr lang="ja-JP" altLang="en-US" sz="1600" b="0" dirty="0">
                <a:latin typeface="+mj-lt"/>
              </a:rPr>
              <a:t> </a:t>
            </a:r>
            <a:r>
              <a:rPr lang="en-US" altLang="ja-JP" sz="1600" b="0" dirty="0">
                <a:latin typeface="+mj-lt"/>
              </a:rPr>
              <a:t>in each DIR</a:t>
            </a:r>
            <a:r>
              <a:rPr lang="ja-JP" altLang="en-US" sz="1600" b="0" dirty="0">
                <a:latin typeface="+mj-lt"/>
              </a:rPr>
              <a:t> </a:t>
            </a:r>
            <a:r>
              <a:rPr lang="en-US" altLang="ja-JP" sz="1600" b="0" i="1" dirty="0">
                <a:latin typeface="+mj-lt"/>
              </a:rPr>
              <a:t>(SC.2) </a:t>
            </a:r>
            <a:r>
              <a:rPr lang="en-US" altLang="ja-JP" sz="1600" b="0" i="1" dirty="0" err="1">
                <a:latin typeface="+mj-lt"/>
              </a:rPr>
              <a:t>E</a:t>
            </a:r>
            <a:r>
              <a:rPr lang="en-US" altLang="ja-JP" sz="1600" b="0" i="1" baseline="-25000" dirty="0" err="1">
                <a:latin typeface="+mj-lt"/>
              </a:rPr>
              <a:t>b</a:t>
            </a:r>
            <a:r>
              <a:rPr lang="en-US" altLang="ja-JP" sz="1600" b="0" i="1" dirty="0">
                <a:latin typeface="+mj-lt"/>
              </a:rPr>
              <a:t>/N</a:t>
            </a:r>
            <a:r>
              <a:rPr lang="en-US" altLang="ja-JP" sz="1600" b="0" baseline="-25000" dirty="0">
                <a:latin typeface="+mj-lt"/>
              </a:rPr>
              <a:t>0</a:t>
            </a:r>
            <a:r>
              <a:rPr lang="en-US" altLang="ja-JP" sz="1600" b="0" i="1" dirty="0">
                <a:latin typeface="+mj-lt"/>
              </a:rPr>
              <a:t>=+</a:t>
            </a:r>
            <a:r>
              <a:rPr lang="en-US" altLang="ja-JP" sz="1600" b="0" dirty="0">
                <a:latin typeface="+mj-lt"/>
              </a:rPr>
              <a:t>25dB</a:t>
            </a:r>
            <a:r>
              <a:rPr lang="en-US" altLang="ja-JP" sz="1600" b="0" i="1" dirty="0">
                <a:latin typeface="+mj-lt"/>
              </a:rPr>
              <a:t>.</a:t>
            </a:r>
            <a:endParaRPr lang="ja-JP" altLang="en-US" sz="1600" b="0" dirty="0">
              <a:latin typeface="+mj-lt"/>
            </a:endParaRPr>
          </a:p>
        </p:txBody>
      </p:sp>
      <p:graphicFrame>
        <p:nvGraphicFramePr>
          <p:cNvPr id="77839" name="Object 2">
            <a:extLst>
              <a:ext uri="{FF2B5EF4-FFF2-40B4-BE49-F238E27FC236}">
                <a16:creationId xmlns:a16="http://schemas.microsoft.com/office/drawing/2014/main" id="{D83FEC55-B02E-40FF-806C-2E8328C5EDD7}"/>
              </a:ext>
            </a:extLst>
          </p:cNvPr>
          <p:cNvGraphicFramePr>
            <a:graphicFrameLocks noChangeAspect="1"/>
          </p:cNvGraphicFramePr>
          <p:nvPr/>
        </p:nvGraphicFramePr>
        <p:xfrm>
          <a:off x="241300" y="5407025"/>
          <a:ext cx="3452813" cy="479425"/>
        </p:xfrm>
        <a:graphic>
          <a:graphicData uri="http://schemas.openxmlformats.org/presentationml/2006/ole">
            <mc:AlternateContent xmlns:mc="http://schemas.openxmlformats.org/markup-compatibility/2006">
              <mc:Choice xmlns:v="urn:schemas-microsoft-com:vml" Requires="v">
                <p:oleObj spid="_x0000_s7225" name="数式" r:id="rId8" imgW="1739900" imgH="241300" progId="Equation.3">
                  <p:embed/>
                </p:oleObj>
              </mc:Choice>
              <mc:Fallback>
                <p:oleObj name="数式" r:id="rId8" imgW="1739900" imgH="241300" progId="Equation.3">
                  <p:embed/>
                  <p:pic>
                    <p:nvPicPr>
                      <p:cNvPr id="77839" name="Object 2">
                        <a:extLst>
                          <a:ext uri="{FF2B5EF4-FFF2-40B4-BE49-F238E27FC236}">
                            <a16:creationId xmlns:a16="http://schemas.microsoft.com/office/drawing/2014/main" id="{D83FEC55-B02E-40FF-806C-2E8328C5E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300" y="5407025"/>
                        <a:ext cx="3452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40" name="Rectangle 32">
            <a:extLst>
              <a:ext uri="{FF2B5EF4-FFF2-40B4-BE49-F238E27FC236}">
                <a16:creationId xmlns:a16="http://schemas.microsoft.com/office/drawing/2014/main" id="{92BC91EE-A9D3-4457-B702-11C6A9225136}"/>
              </a:ext>
            </a:extLst>
          </p:cNvPr>
          <p:cNvSpPr>
            <a:spLocks noChangeArrowheads="1"/>
          </p:cNvSpPr>
          <p:nvPr/>
        </p:nvSpPr>
        <p:spPr bwMode="auto">
          <a:xfrm>
            <a:off x="241300" y="4608513"/>
            <a:ext cx="2117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latin typeface="+mj-lt"/>
              </a:rPr>
              <a:t>Optimum solution </a:t>
            </a:r>
            <a:endParaRPr lang="ja-JP" altLang="en-US" sz="2000" dirty="0">
              <a:solidFill>
                <a:srgbClr val="FF0000"/>
              </a:solidFill>
              <a:latin typeface="+mj-lt"/>
            </a:endParaRPr>
          </a:p>
        </p:txBody>
      </p:sp>
      <p:sp>
        <p:nvSpPr>
          <p:cNvPr id="77841" name="Rectangle 33">
            <a:extLst>
              <a:ext uri="{FF2B5EF4-FFF2-40B4-BE49-F238E27FC236}">
                <a16:creationId xmlns:a16="http://schemas.microsoft.com/office/drawing/2014/main" id="{5808ABB2-9280-430B-B23B-335F00095CC4}"/>
              </a:ext>
            </a:extLst>
          </p:cNvPr>
          <p:cNvSpPr>
            <a:spLocks noChangeArrowheads="1"/>
          </p:cNvSpPr>
          <p:nvPr/>
        </p:nvSpPr>
        <p:spPr bwMode="auto">
          <a:xfrm>
            <a:off x="241300" y="4608513"/>
            <a:ext cx="3873500" cy="1487487"/>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pic>
        <p:nvPicPr>
          <p:cNvPr id="77842" name="Picture 38" descr="theorem_calc_mod">
            <a:extLst>
              <a:ext uri="{FF2B5EF4-FFF2-40B4-BE49-F238E27FC236}">
                <a16:creationId xmlns:a16="http://schemas.microsoft.com/office/drawing/2014/main" id="{44169A98-6FA1-4D7E-8526-6AA5A332301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114800" y="1604963"/>
            <a:ext cx="4999038"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a:extLst>
              <a:ext uri="{FF2B5EF4-FFF2-40B4-BE49-F238E27FC236}">
                <a16:creationId xmlns:a16="http://schemas.microsoft.com/office/drawing/2014/main" id="{8446C3BF-0F51-4F46-98E6-19C60F4885D1}"/>
              </a:ext>
            </a:extLst>
          </p:cNvPr>
          <p:cNvSpPr>
            <a:spLocks noChangeArrowheads="1"/>
          </p:cNvSpPr>
          <p:nvPr/>
        </p:nvSpPr>
        <p:spPr bwMode="auto">
          <a:xfrm>
            <a:off x="-293688" y="1386282"/>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Smaller Δ</a:t>
            </a:r>
            <a:endParaRPr lang="ja-JP" altLang="en-US" sz="2800" b="0" i="1" dirty="0">
              <a:solidFill>
                <a:srgbClr val="FF0000"/>
              </a:solidFill>
              <a:latin typeface="+mj-lt"/>
            </a:endParaRPr>
          </a:p>
        </p:txBody>
      </p:sp>
      <p:sp>
        <p:nvSpPr>
          <p:cNvPr id="25" name="テキスト ボックス 21">
            <a:extLst>
              <a:ext uri="{FF2B5EF4-FFF2-40B4-BE49-F238E27FC236}">
                <a16:creationId xmlns:a16="http://schemas.microsoft.com/office/drawing/2014/main" id="{4AB189DA-F664-416F-891F-C1D295DB7E48}"/>
              </a:ext>
            </a:extLst>
          </p:cNvPr>
          <p:cNvSpPr txBox="1">
            <a:spLocks noChangeArrowheads="1"/>
          </p:cNvSpPr>
          <p:nvPr/>
        </p:nvSpPr>
        <p:spPr bwMode="auto">
          <a:xfrm>
            <a:off x="-571168" y="1601349"/>
            <a:ext cx="5297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chemeClr val="accent2"/>
                </a:solidFill>
                <a:latin typeface="+mj-lt"/>
              </a:rPr>
            </a:br>
            <a:r>
              <a:rPr lang="ja-JP" altLang="en-US" sz="2000" i="1" dirty="0">
                <a:latin typeface="+mj-lt"/>
              </a:rPr>
              <a:t>⇒</a:t>
            </a:r>
            <a:r>
              <a:rPr lang="en-US" altLang="ja-JP" sz="1800" i="1" u="sng" dirty="0">
                <a:latin typeface="+mj-lt"/>
              </a:rPr>
              <a:t>residual interference is </a:t>
            </a:r>
            <a:r>
              <a:rPr lang="en-US" altLang="ja-JP" sz="2000" i="1" u="sng" dirty="0">
                <a:solidFill>
                  <a:schemeClr val="accent2"/>
                </a:solidFill>
                <a:latin typeface="+mj-lt"/>
              </a:rPr>
              <a:t>increased</a:t>
            </a:r>
            <a:endParaRPr lang="ja-JP" altLang="en-US" sz="2000" i="1" u="sng" dirty="0">
              <a:solidFill>
                <a:schemeClr val="accent2"/>
              </a:solidFill>
              <a:latin typeface="+mj-lt"/>
            </a:endParaRPr>
          </a:p>
        </p:txBody>
      </p:sp>
      <p:sp>
        <p:nvSpPr>
          <p:cNvPr id="26" name="テキスト ボックス 21">
            <a:extLst>
              <a:ext uri="{FF2B5EF4-FFF2-40B4-BE49-F238E27FC236}">
                <a16:creationId xmlns:a16="http://schemas.microsoft.com/office/drawing/2014/main" id="{04149CAF-DF73-436B-8181-C7108BC9E011}"/>
              </a:ext>
            </a:extLst>
          </p:cNvPr>
          <p:cNvSpPr txBox="1">
            <a:spLocks noChangeArrowheads="1"/>
          </p:cNvSpPr>
          <p:nvPr/>
        </p:nvSpPr>
        <p:spPr bwMode="auto">
          <a:xfrm>
            <a:off x="-442300" y="1918871"/>
            <a:ext cx="511167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rgbClr val="FF0000"/>
                </a:solidFill>
                <a:latin typeface="+mj-lt"/>
              </a:rPr>
            </a:br>
            <a:r>
              <a:rPr lang="ja-JP" altLang="en-US" sz="1800" i="1" dirty="0">
                <a:latin typeface="+mj-lt"/>
              </a:rPr>
              <a:t>⇒</a:t>
            </a:r>
            <a:r>
              <a:rPr lang="en-US" altLang="ja-JP" sz="1800" i="1" u="sng" dirty="0">
                <a:latin typeface="+mj-lt"/>
              </a:rPr>
              <a:t>noise enhancement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30" name="Rectangle 5">
            <a:extLst>
              <a:ext uri="{FF2B5EF4-FFF2-40B4-BE49-F238E27FC236}">
                <a16:creationId xmlns:a16="http://schemas.microsoft.com/office/drawing/2014/main" id="{B32D3C6B-BCFC-403A-93E4-9A3FF85D6EC4}"/>
              </a:ext>
            </a:extLst>
          </p:cNvPr>
          <p:cNvSpPr>
            <a:spLocks noChangeArrowheads="1"/>
          </p:cNvSpPr>
          <p:nvPr/>
        </p:nvSpPr>
        <p:spPr bwMode="auto">
          <a:xfrm>
            <a:off x="-293688" y="2845611"/>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Larger Δ </a:t>
            </a:r>
            <a:endParaRPr lang="ja-JP" altLang="en-US" sz="2800" b="0" i="1" dirty="0">
              <a:solidFill>
                <a:srgbClr val="FF0000"/>
              </a:solidFill>
              <a:latin typeface="+mj-lt"/>
            </a:endParaRPr>
          </a:p>
        </p:txBody>
      </p:sp>
      <p:sp>
        <p:nvSpPr>
          <p:cNvPr id="31" name="テキスト ボックス 21">
            <a:extLst>
              <a:ext uri="{FF2B5EF4-FFF2-40B4-BE49-F238E27FC236}">
                <a16:creationId xmlns:a16="http://schemas.microsoft.com/office/drawing/2014/main" id="{1CBEAB55-0A48-4412-81EE-96399CAD5290}"/>
              </a:ext>
            </a:extLst>
          </p:cNvPr>
          <p:cNvSpPr txBox="1">
            <a:spLocks noChangeArrowheads="1"/>
          </p:cNvSpPr>
          <p:nvPr/>
        </p:nvSpPr>
        <p:spPr bwMode="auto">
          <a:xfrm>
            <a:off x="-571168" y="3344661"/>
            <a:ext cx="5297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en-US" sz="2000" i="1" dirty="0">
                <a:latin typeface="+mj-lt"/>
              </a:rPr>
              <a:t>⇒</a:t>
            </a:r>
            <a:r>
              <a:rPr lang="en-US" altLang="ja-JP" sz="1800" i="1" u="sng" dirty="0">
                <a:latin typeface="+mj-lt"/>
              </a:rPr>
              <a:t>residual interference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32" name="テキスト ボックス 21">
            <a:extLst>
              <a:ext uri="{FF2B5EF4-FFF2-40B4-BE49-F238E27FC236}">
                <a16:creationId xmlns:a16="http://schemas.microsoft.com/office/drawing/2014/main" id="{2C0A2C46-4E21-49F3-ACBD-40FBF5131CD1}"/>
              </a:ext>
            </a:extLst>
          </p:cNvPr>
          <p:cNvSpPr txBox="1">
            <a:spLocks noChangeArrowheads="1"/>
          </p:cNvSpPr>
          <p:nvPr/>
        </p:nvSpPr>
        <p:spPr bwMode="auto">
          <a:xfrm>
            <a:off x="-478259" y="3697228"/>
            <a:ext cx="5111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en-US" sz="1800" i="1" dirty="0">
                <a:latin typeface="+mj-lt"/>
              </a:rPr>
              <a:t>⇒</a:t>
            </a:r>
            <a:r>
              <a:rPr lang="en-US" altLang="ja-JP" sz="1800" i="1" u="sng" dirty="0">
                <a:latin typeface="+mj-lt"/>
              </a:rPr>
              <a:t>noise enhancement is </a:t>
            </a:r>
            <a:r>
              <a:rPr lang="en-US" altLang="ja-JP" sz="2000" i="1" u="sng" dirty="0">
                <a:solidFill>
                  <a:srgbClr val="000099"/>
                </a:solidFill>
                <a:latin typeface="+mj-lt"/>
              </a:rPr>
              <a:t>increased</a:t>
            </a:r>
            <a:endParaRPr lang="ja-JP" altLang="en-US" sz="2000" i="1" u="sng" dirty="0">
              <a:solidFill>
                <a:srgbClr val="000099"/>
              </a:solidFill>
              <a:latin typeface="+mj-lt"/>
            </a:endParaRPr>
          </a:p>
        </p:txBody>
      </p:sp>
      <p:sp>
        <p:nvSpPr>
          <p:cNvPr id="4" name="フッター プレースホルダー 3">
            <a:extLst>
              <a:ext uri="{FF2B5EF4-FFF2-40B4-BE49-F238E27FC236}">
                <a16:creationId xmlns:a16="http://schemas.microsoft.com/office/drawing/2014/main" id="{B1FA4182-8857-4BC2-B6B9-9A72A7BDAB54}"/>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B24C2778-E182-42EA-BCA3-144271056905}"/>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29</a:t>
            </a:fld>
            <a:endParaRPr lang="en-US" altLang="ja-JP"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a:extLst>
              <a:ext uri="{FF2B5EF4-FFF2-40B4-BE49-F238E27FC236}">
                <a16:creationId xmlns:a16="http://schemas.microsoft.com/office/drawing/2014/main" id="{986D7BDC-7472-4D44-BFD0-41D6283C3765}"/>
              </a:ext>
            </a:extLst>
          </p:cNvPr>
          <p:cNvSpPr>
            <a:spLocks noChangeArrowheads="1"/>
          </p:cNvSpPr>
          <p:nvPr/>
        </p:nvSpPr>
        <p:spPr bwMode="auto">
          <a:xfrm>
            <a:off x="581025" y="2308225"/>
            <a:ext cx="7620000" cy="15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ts val="1440"/>
              </a:spcBef>
              <a:spcAft>
                <a:spcPts val="0"/>
              </a:spcAft>
              <a:buFontTx/>
              <a:buNone/>
              <a:defRPr/>
            </a:pPr>
            <a:r>
              <a:rPr lang="en-US" altLang="ja-JP" sz="2400" dirty="0">
                <a:solidFill>
                  <a:srgbClr val="000000"/>
                </a:solidFill>
              </a:rPr>
              <a:t>Background</a:t>
            </a:r>
            <a:endParaRPr lang="ja-JP" altLang="ja-JP" sz="2400" dirty="0"/>
          </a:p>
          <a:p>
            <a:pPr marL="612648" indent="-612648">
              <a:spcBef>
                <a:spcPts val="1440"/>
              </a:spcBef>
              <a:spcAft>
                <a:spcPts val="0"/>
              </a:spcAft>
              <a:defRPr/>
            </a:pPr>
            <a:r>
              <a:rPr lang="en-US" altLang="ja-JP" sz="2400" dirty="0">
                <a:solidFill>
                  <a:srgbClr val="000000"/>
                </a:solidFill>
              </a:rPr>
              <a:t>Inter-user interference</a:t>
            </a:r>
          </a:p>
          <a:p>
            <a:pPr marL="612648" indent="-612648">
              <a:spcBef>
                <a:spcPts val="1440"/>
              </a:spcBef>
              <a:spcAft>
                <a:spcPts val="0"/>
              </a:spcAft>
              <a:defRPr/>
            </a:pPr>
            <a:r>
              <a:rPr lang="en-US" altLang="ja-JP" sz="2400" dirty="0">
                <a:solidFill>
                  <a:srgbClr val="000000"/>
                </a:solidFill>
              </a:rPr>
              <a:t>Inter-system interference	</a:t>
            </a:r>
            <a:endParaRPr lang="ja-JP" altLang="ja-JP" sz="2400" dirty="0"/>
          </a:p>
        </p:txBody>
      </p:sp>
      <p:sp>
        <p:nvSpPr>
          <p:cNvPr id="30726" name="Rectangle 4">
            <a:extLst>
              <a:ext uri="{FF2B5EF4-FFF2-40B4-BE49-F238E27FC236}">
                <a16:creationId xmlns:a16="http://schemas.microsoft.com/office/drawing/2014/main" id="{3EACC8CB-71F0-47C8-A2AB-7D3F5BC6D8EE}"/>
              </a:ext>
            </a:extLst>
          </p:cNvPr>
          <p:cNvSpPr>
            <a:spLocks noChangeArrowheads="1"/>
          </p:cNvSpPr>
          <p:nvPr/>
        </p:nvSpPr>
        <p:spPr bwMode="auto">
          <a:xfrm>
            <a:off x="609600" y="393223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4000" b="0" i="1"/>
              <a:t>　　</a:t>
            </a:r>
          </a:p>
        </p:txBody>
      </p:sp>
      <p:sp>
        <p:nvSpPr>
          <p:cNvPr id="30729" name="Rectangle 2">
            <a:extLst>
              <a:ext uri="{FF2B5EF4-FFF2-40B4-BE49-F238E27FC236}">
                <a16:creationId xmlns:a16="http://schemas.microsoft.com/office/drawing/2014/main" id="{1E32110A-C942-4687-8FAD-C64514452631}"/>
              </a:ext>
            </a:extLst>
          </p:cNvPr>
          <p:cNvSpPr>
            <a:spLocks noChangeArrowheads="1"/>
          </p:cNvSpPr>
          <p:nvPr/>
        </p:nvSpPr>
        <p:spPr bwMode="auto">
          <a:xfrm>
            <a:off x="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3600" dirty="0">
                <a:solidFill>
                  <a:srgbClr val="000000"/>
                </a:solidFill>
              </a:rPr>
              <a:t>Chapter 1 </a:t>
            </a:r>
            <a:r>
              <a:rPr lang="ja-JP" altLang="en-US" sz="2400" b="0" dirty="0">
                <a:solidFill>
                  <a:schemeClr val="tx2"/>
                </a:solidFill>
              </a:rPr>
              <a:t>　</a:t>
            </a:r>
          </a:p>
        </p:txBody>
      </p:sp>
      <p:sp>
        <p:nvSpPr>
          <p:cNvPr id="2" name="日付プレースホルダー 1">
            <a:extLst>
              <a:ext uri="{FF2B5EF4-FFF2-40B4-BE49-F238E27FC236}">
                <a16:creationId xmlns:a16="http://schemas.microsoft.com/office/drawing/2014/main" id="{2374B067-574B-4FF5-AD59-84D58EB96C1F}"/>
              </a:ext>
            </a:extLst>
          </p:cNvPr>
          <p:cNvSpPr>
            <a:spLocks noGrp="1"/>
          </p:cNvSpPr>
          <p:nvPr>
            <p:ph type="dt" sz="half" idx="2"/>
          </p:nvPr>
        </p:nvSpPr>
        <p:spPr/>
        <p:txBody>
          <a:bodyPr/>
          <a:lstStyle/>
          <a:p>
            <a:r>
              <a:rPr lang="en-US" altLang="ja-JP"/>
              <a:t>November 2020</a:t>
            </a:r>
            <a:endParaRPr lang="en-US" altLang="ja-JP" dirty="0"/>
          </a:p>
        </p:txBody>
      </p:sp>
      <p:sp>
        <p:nvSpPr>
          <p:cNvPr id="5" name="フッター プレースホルダー 4">
            <a:extLst>
              <a:ext uri="{FF2B5EF4-FFF2-40B4-BE49-F238E27FC236}">
                <a16:creationId xmlns:a16="http://schemas.microsoft.com/office/drawing/2014/main" id="{BA531926-82BD-4D3F-8C61-5257F9857D8F}"/>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6" name="スライド番号プレースホルダー 5">
            <a:extLst>
              <a:ext uri="{FF2B5EF4-FFF2-40B4-BE49-F238E27FC236}">
                <a16:creationId xmlns:a16="http://schemas.microsoft.com/office/drawing/2014/main" id="{DD396AF6-208B-4222-B630-703B458E35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a:t>
            </a:fld>
            <a:endParaRPr lang="en-US" altLang="ja-JP" dirty="0"/>
          </a:p>
        </p:txBody>
      </p:sp>
    </p:spTree>
    <p:extLst>
      <p:ext uri="{BB962C8B-B14F-4D97-AF65-F5344CB8AC3E}">
        <p14:creationId xmlns:p14="http://schemas.microsoft.com/office/powerpoint/2010/main" val="1002604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日付プレースホルダー 12">
            <a:extLst>
              <a:ext uri="{FF2B5EF4-FFF2-40B4-BE49-F238E27FC236}">
                <a16:creationId xmlns:a16="http://schemas.microsoft.com/office/drawing/2014/main" id="{7F90860F-4C5D-4BAC-83ED-CA9406D828D1}"/>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3" name="タイトル 7">
            <a:extLst>
              <a:ext uri="{FF2B5EF4-FFF2-40B4-BE49-F238E27FC236}">
                <a16:creationId xmlns:a16="http://schemas.microsoft.com/office/drawing/2014/main" id="{2FFC02DF-4D04-49AB-B89A-3093BEC8B70D}"/>
              </a:ext>
            </a:extLst>
          </p:cNvPr>
          <p:cNvSpPr txBox="1">
            <a:spLocks/>
          </p:cNvSpPr>
          <p:nvPr/>
        </p:nvSpPr>
        <p:spPr>
          <a:xfrm>
            <a:off x="76200" y="762000"/>
            <a:ext cx="8229600"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a:latin typeface="+mj-lt"/>
              </a:rPr>
              <a:t>Theoretical analysis results</a:t>
            </a:r>
            <a:endParaRPr lang="ja-JP" altLang="en-US" sz="2400" b="0" kern="0" dirty="0">
              <a:latin typeface="+mj-lt"/>
            </a:endParaRPr>
          </a:p>
        </p:txBody>
      </p:sp>
      <p:pic>
        <p:nvPicPr>
          <p:cNvPr id="4" name="図 3">
            <a:extLst>
              <a:ext uri="{FF2B5EF4-FFF2-40B4-BE49-F238E27FC236}">
                <a16:creationId xmlns:a16="http://schemas.microsoft.com/office/drawing/2014/main" id="{26606CED-81FD-4E98-B7D5-60599997E0E9}"/>
              </a:ext>
            </a:extLst>
          </p:cNvPr>
          <p:cNvPicPr>
            <a:picLocks noChangeAspect="1"/>
          </p:cNvPicPr>
          <p:nvPr/>
        </p:nvPicPr>
        <p:blipFill>
          <a:blip r:embed="rId3"/>
          <a:stretch>
            <a:fillRect/>
          </a:stretch>
        </p:blipFill>
        <p:spPr>
          <a:xfrm>
            <a:off x="4276725" y="3135463"/>
            <a:ext cx="4876800" cy="2809987"/>
          </a:xfrm>
          <a:prstGeom prst="rect">
            <a:avLst/>
          </a:prstGeom>
        </p:spPr>
      </p:pic>
      <p:pic>
        <p:nvPicPr>
          <p:cNvPr id="5" name="図 4">
            <a:extLst>
              <a:ext uri="{FF2B5EF4-FFF2-40B4-BE49-F238E27FC236}">
                <a16:creationId xmlns:a16="http://schemas.microsoft.com/office/drawing/2014/main" id="{957B5B6E-3640-44E4-B46F-8E56C1F73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503" y="2775491"/>
            <a:ext cx="5099050" cy="3285340"/>
          </a:xfrm>
          <a:prstGeom prst="rect">
            <a:avLst/>
          </a:prstGeom>
        </p:spPr>
      </p:pic>
      <p:pic>
        <p:nvPicPr>
          <p:cNvPr id="6" name="図 5">
            <a:extLst>
              <a:ext uri="{FF2B5EF4-FFF2-40B4-BE49-F238E27FC236}">
                <a16:creationId xmlns:a16="http://schemas.microsoft.com/office/drawing/2014/main" id="{82A307DA-56A2-4C2D-AB50-DDE6A5E779A8}"/>
              </a:ext>
            </a:extLst>
          </p:cNvPr>
          <p:cNvPicPr>
            <a:picLocks noChangeAspect="1"/>
          </p:cNvPicPr>
          <p:nvPr/>
        </p:nvPicPr>
        <p:blipFill>
          <a:blip r:embed="rId5"/>
          <a:stretch>
            <a:fillRect/>
          </a:stretch>
        </p:blipFill>
        <p:spPr>
          <a:xfrm>
            <a:off x="0" y="828736"/>
            <a:ext cx="5635618" cy="2927171"/>
          </a:xfrm>
          <a:prstGeom prst="rect">
            <a:avLst/>
          </a:prstGeom>
        </p:spPr>
      </p:pic>
      <p:sp>
        <p:nvSpPr>
          <p:cNvPr id="7" name="テキスト ボックス 21">
            <a:extLst>
              <a:ext uri="{FF2B5EF4-FFF2-40B4-BE49-F238E27FC236}">
                <a16:creationId xmlns:a16="http://schemas.microsoft.com/office/drawing/2014/main" id="{27B21925-D792-4A0B-B9E7-2C4A80D02EDD}"/>
              </a:ext>
            </a:extLst>
          </p:cNvPr>
          <p:cNvSpPr txBox="1">
            <a:spLocks noChangeArrowheads="1"/>
          </p:cNvSpPr>
          <p:nvPr/>
        </p:nvSpPr>
        <p:spPr bwMode="auto">
          <a:xfrm>
            <a:off x="125413" y="3629025"/>
            <a:ext cx="356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err="1">
                <a:solidFill>
                  <a:srgbClr val="FF0000"/>
                </a:solidFill>
                <a:latin typeface="+mj-lt"/>
              </a:rPr>
              <a:t>Δ</a:t>
            </a:r>
            <a:r>
              <a:rPr lang="en-US" altLang="ja-JP" sz="2000" i="1" baseline="-25000" dirty="0" err="1">
                <a:solidFill>
                  <a:srgbClr val="FF0000"/>
                </a:solidFill>
                <a:latin typeface="+mj-lt"/>
              </a:rPr>
              <a:t>opt</a:t>
            </a:r>
            <a:r>
              <a:rPr lang="ja-JP" altLang="en-US" sz="2000" dirty="0">
                <a:latin typeface="+mj-lt"/>
              </a:rPr>
              <a:t> </a:t>
            </a:r>
            <a:r>
              <a:rPr lang="en-US" altLang="ja-JP" sz="2000" dirty="0">
                <a:latin typeface="+mj-lt"/>
              </a:rPr>
              <a:t>value in each </a:t>
            </a:r>
            <a:r>
              <a:rPr lang="en-US" altLang="ja-JP" sz="2000" dirty="0" err="1">
                <a:latin typeface="+mj-lt"/>
              </a:rPr>
              <a:t>Eb</a:t>
            </a:r>
            <a:r>
              <a:rPr lang="en-US" altLang="ja-JP" sz="2000" dirty="0">
                <a:latin typeface="+mj-lt"/>
              </a:rPr>
              <a:t>/N0 and DIR conditions</a:t>
            </a:r>
            <a:endParaRPr lang="ja-JP" altLang="en-US" sz="2000" dirty="0">
              <a:latin typeface="+mj-lt"/>
            </a:endParaRPr>
          </a:p>
        </p:txBody>
      </p:sp>
      <p:sp>
        <p:nvSpPr>
          <p:cNvPr id="8" name="テキスト ボックス 21">
            <a:extLst>
              <a:ext uri="{FF2B5EF4-FFF2-40B4-BE49-F238E27FC236}">
                <a16:creationId xmlns:a16="http://schemas.microsoft.com/office/drawing/2014/main" id="{2167B7BF-1130-4FDA-98D1-59E48972355B}"/>
              </a:ext>
            </a:extLst>
          </p:cNvPr>
          <p:cNvSpPr txBox="1">
            <a:spLocks noChangeArrowheads="1"/>
          </p:cNvSpPr>
          <p:nvPr/>
        </p:nvSpPr>
        <p:spPr bwMode="auto">
          <a:xfrm>
            <a:off x="5410200" y="5808870"/>
            <a:ext cx="3568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a:latin typeface="+mj-lt"/>
              </a:rPr>
              <a:t>MSE in optimum </a:t>
            </a:r>
            <a:r>
              <a:rPr lang="en-US" altLang="ja-JP" sz="2000" dirty="0" err="1">
                <a:latin typeface="+mj-lt"/>
              </a:rPr>
              <a:t>slution</a:t>
            </a:r>
            <a:endParaRPr lang="ja-JP" altLang="en-US" sz="2000" dirty="0">
              <a:latin typeface="+mj-lt"/>
            </a:endParaRPr>
          </a:p>
        </p:txBody>
      </p:sp>
      <p:graphicFrame>
        <p:nvGraphicFramePr>
          <p:cNvPr id="9" name="Object 2">
            <a:extLst>
              <a:ext uri="{FF2B5EF4-FFF2-40B4-BE49-F238E27FC236}">
                <a16:creationId xmlns:a16="http://schemas.microsoft.com/office/drawing/2014/main" id="{E9774309-9018-4C97-B570-25E8368F34B4}"/>
              </a:ext>
            </a:extLst>
          </p:cNvPr>
          <p:cNvGraphicFramePr>
            <a:graphicFrameLocks noChangeAspect="1"/>
          </p:cNvGraphicFramePr>
          <p:nvPr/>
        </p:nvGraphicFramePr>
        <p:xfrm>
          <a:off x="6019800" y="6015167"/>
          <a:ext cx="1033462" cy="479425"/>
        </p:xfrm>
        <a:graphic>
          <a:graphicData uri="http://schemas.openxmlformats.org/presentationml/2006/ole">
            <mc:AlternateContent xmlns:mc="http://schemas.openxmlformats.org/markup-compatibility/2006">
              <mc:Choice xmlns:v="urn:schemas-microsoft-com:vml" Requires="v">
                <p:oleObj spid="_x0000_s8221" name="数式" r:id="rId8" imgW="520560" imgH="241200" progId="Equation.3">
                  <p:embed/>
                </p:oleObj>
              </mc:Choice>
              <mc:Fallback>
                <p:oleObj name="数式" r:id="rId8" imgW="520560" imgH="241200" progId="Equation.3">
                  <p:embed/>
                  <p:pic>
                    <p:nvPicPr>
                      <p:cNvPr id="9" name="Object 2">
                        <a:extLst>
                          <a:ext uri="{FF2B5EF4-FFF2-40B4-BE49-F238E27FC236}">
                            <a16:creationId xmlns:a16="http://schemas.microsoft.com/office/drawing/2014/main" id="{E9774309-9018-4C97-B570-25E8368F34B4}"/>
                          </a:ext>
                        </a:extLst>
                      </p:cNvPr>
                      <p:cNvPicPr>
                        <a:picLocks noChangeAspect="1" noChangeArrowheads="1"/>
                      </p:cNvPicPr>
                      <p:nvPr/>
                    </p:nvPicPr>
                    <p:blipFill>
                      <a:blip r:embed="rId9"/>
                      <a:srcRect/>
                      <a:stretch>
                        <a:fillRect/>
                      </a:stretch>
                    </p:blipFill>
                    <p:spPr bwMode="auto">
                      <a:xfrm>
                        <a:off x="6019800" y="6015167"/>
                        <a:ext cx="10334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テキスト ボックス 21">
            <a:extLst>
              <a:ext uri="{FF2B5EF4-FFF2-40B4-BE49-F238E27FC236}">
                <a16:creationId xmlns:a16="http://schemas.microsoft.com/office/drawing/2014/main" id="{BCCA7008-2033-4341-BBBB-6654532C55D1}"/>
              </a:ext>
            </a:extLst>
          </p:cNvPr>
          <p:cNvSpPr txBox="1">
            <a:spLocks noChangeArrowheads="1"/>
          </p:cNvSpPr>
          <p:nvPr/>
        </p:nvSpPr>
        <p:spPr bwMode="auto">
          <a:xfrm>
            <a:off x="5575300" y="1202745"/>
            <a:ext cx="35687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In </a:t>
            </a:r>
            <a:r>
              <a:rPr lang="en-US" altLang="ja-JP" sz="2000" dirty="0">
                <a:latin typeface="+mj-lt"/>
              </a:rPr>
              <a:t>High DIR </a:t>
            </a:r>
            <a:r>
              <a:rPr lang="en-US" altLang="ja-JP" sz="2000" b="0" dirty="0">
                <a:latin typeface="+mj-lt"/>
              </a:rPr>
              <a:t>and </a:t>
            </a:r>
            <a:r>
              <a:rPr lang="en-US" altLang="ja-JP" sz="2000" dirty="0">
                <a:latin typeface="+mj-lt"/>
              </a:rPr>
              <a:t>Low </a:t>
            </a:r>
            <a:r>
              <a:rPr lang="en-US" altLang="ja-JP" sz="2000" dirty="0" err="1">
                <a:latin typeface="+mj-lt"/>
              </a:rPr>
              <a:t>Eb</a:t>
            </a:r>
            <a:r>
              <a:rPr lang="en-US" altLang="ja-JP" sz="2000" dirty="0">
                <a:latin typeface="+mj-lt"/>
              </a:rPr>
              <a:t>/N0 </a:t>
            </a:r>
            <a:r>
              <a:rPr lang="en-US" altLang="ja-JP" sz="2000" b="0" dirty="0">
                <a:latin typeface="+mj-lt"/>
              </a:rPr>
              <a:t>channel, </a:t>
            </a:r>
            <a:r>
              <a:rPr lang="en-US" altLang="ja-JP" sz="2000" b="0" dirty="0" err="1">
                <a:solidFill>
                  <a:srgbClr val="FF0000"/>
                </a:solidFill>
                <a:latin typeface="+mj-lt"/>
              </a:rPr>
              <a:t>Δ</a:t>
            </a:r>
            <a:r>
              <a:rPr lang="en-US" altLang="ja-JP" sz="2000" b="0" i="1" baseline="-25000" dirty="0" err="1">
                <a:solidFill>
                  <a:srgbClr val="FF0000"/>
                </a:solidFill>
                <a:latin typeface="+mj-lt"/>
              </a:rPr>
              <a:t>opt</a:t>
            </a:r>
            <a:r>
              <a:rPr lang="ja-JP" altLang="en-US" sz="2000" b="0" dirty="0">
                <a:latin typeface="+mj-lt"/>
              </a:rPr>
              <a:t> </a:t>
            </a:r>
            <a:r>
              <a:rPr lang="en-US" altLang="ja-JP" sz="2000" b="0" dirty="0">
                <a:latin typeface="+mj-lt"/>
              </a:rPr>
              <a:t>becomes close to 0 (zero).</a:t>
            </a:r>
          </a:p>
          <a:p>
            <a:pPr algn="ctr" eaLnBrk="1" hangingPunct="1">
              <a:spcBef>
                <a:spcPct val="0"/>
              </a:spcBef>
              <a:buNone/>
            </a:pPr>
            <a:r>
              <a:rPr lang="en-US" altLang="ja-JP" sz="2000" b="0" dirty="0">
                <a:latin typeface="+mj-lt"/>
              </a:rPr>
              <a:t>In </a:t>
            </a:r>
            <a:r>
              <a:rPr lang="en-US" altLang="ja-JP" sz="2000" dirty="0">
                <a:latin typeface="+mj-lt"/>
              </a:rPr>
              <a:t>Low DIR </a:t>
            </a:r>
            <a:r>
              <a:rPr lang="en-US" altLang="ja-JP" sz="2000" b="0" dirty="0">
                <a:latin typeface="+mj-lt"/>
              </a:rPr>
              <a:t>and </a:t>
            </a:r>
            <a:r>
              <a:rPr lang="en-US" altLang="ja-JP" sz="2000" dirty="0">
                <a:latin typeface="+mj-lt"/>
              </a:rPr>
              <a:t>High </a:t>
            </a:r>
            <a:r>
              <a:rPr lang="en-US" altLang="ja-JP" sz="2000" dirty="0" err="1">
                <a:latin typeface="+mj-lt"/>
              </a:rPr>
              <a:t>Eb</a:t>
            </a:r>
            <a:r>
              <a:rPr lang="en-US" altLang="ja-JP" sz="2000" dirty="0">
                <a:latin typeface="+mj-lt"/>
              </a:rPr>
              <a:t>/N0 </a:t>
            </a:r>
            <a:r>
              <a:rPr lang="en-US" altLang="ja-JP" sz="2000" b="0" dirty="0">
                <a:latin typeface="+mj-lt"/>
              </a:rPr>
              <a:t>channel, </a:t>
            </a:r>
            <a:r>
              <a:rPr lang="en-US" altLang="ja-JP" sz="2000" b="0" dirty="0" err="1">
                <a:solidFill>
                  <a:srgbClr val="FF0000"/>
                </a:solidFill>
                <a:latin typeface="+mj-lt"/>
              </a:rPr>
              <a:t>Δ</a:t>
            </a:r>
            <a:r>
              <a:rPr lang="en-US" altLang="ja-JP" sz="2000" b="0" i="1" baseline="-25000" dirty="0" err="1">
                <a:solidFill>
                  <a:srgbClr val="FF0000"/>
                </a:solidFill>
                <a:latin typeface="+mj-lt"/>
              </a:rPr>
              <a:t>opt</a:t>
            </a:r>
            <a:r>
              <a:rPr lang="ja-JP" altLang="en-US" sz="2000" b="0" dirty="0">
                <a:latin typeface="+mj-lt"/>
              </a:rPr>
              <a:t> </a:t>
            </a:r>
            <a:r>
              <a:rPr lang="en-US" altLang="ja-JP" sz="2000" b="0" dirty="0">
                <a:latin typeface="+mj-lt"/>
              </a:rPr>
              <a:t>becomes close to 1 (one).</a:t>
            </a:r>
          </a:p>
          <a:p>
            <a:pPr algn="ctr" eaLnBrk="1" hangingPunct="1">
              <a:spcBef>
                <a:spcPct val="0"/>
              </a:spcBef>
              <a:buFontTx/>
              <a:buNone/>
            </a:pPr>
            <a:endParaRPr lang="ja-JP" altLang="en-US" sz="2000" dirty="0">
              <a:latin typeface="+mj-lt"/>
            </a:endParaRPr>
          </a:p>
        </p:txBody>
      </p:sp>
      <p:sp>
        <p:nvSpPr>
          <p:cNvPr id="11" name="テキスト ボックス 21">
            <a:extLst>
              <a:ext uri="{FF2B5EF4-FFF2-40B4-BE49-F238E27FC236}">
                <a16:creationId xmlns:a16="http://schemas.microsoft.com/office/drawing/2014/main" id="{68D1DC5B-5929-4B3A-89A4-1CFC304F2539}"/>
              </a:ext>
            </a:extLst>
          </p:cNvPr>
          <p:cNvSpPr txBox="1">
            <a:spLocks noChangeArrowheads="1"/>
          </p:cNvSpPr>
          <p:nvPr/>
        </p:nvSpPr>
        <p:spPr bwMode="auto">
          <a:xfrm>
            <a:off x="0" y="4424288"/>
            <a:ext cx="40449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Optimal solution </a:t>
            </a:r>
            <a:r>
              <a:rPr lang="en-US" altLang="ja-JP" sz="2800" b="0" dirty="0" err="1">
                <a:solidFill>
                  <a:srgbClr val="FF0000"/>
                </a:solidFill>
                <a:latin typeface="+mj-lt"/>
              </a:rPr>
              <a:t>Δ</a:t>
            </a:r>
            <a:r>
              <a:rPr lang="en-US" altLang="ja-JP" sz="2800" b="0" baseline="-25000" dirty="0" err="1">
                <a:solidFill>
                  <a:srgbClr val="FF0000"/>
                </a:solidFill>
                <a:latin typeface="+mj-lt"/>
              </a:rPr>
              <a:t>opt</a:t>
            </a:r>
            <a:r>
              <a:rPr lang="en-US" altLang="ja-JP" sz="2800" dirty="0" err="1">
                <a:solidFill>
                  <a:srgbClr val="FF0000"/>
                </a:solidFill>
                <a:latin typeface="+mj-lt"/>
              </a:rPr>
              <a:t>w</a:t>
            </a:r>
            <a:r>
              <a:rPr lang="en-US" altLang="ja-JP" sz="2800" b="0" baseline="-25000" dirty="0" err="1">
                <a:solidFill>
                  <a:srgbClr val="FF0000"/>
                </a:solidFill>
                <a:latin typeface="+mj-lt"/>
              </a:rPr>
              <a:t>opt</a:t>
            </a:r>
            <a:r>
              <a:rPr lang="en-US" altLang="ja-JP" sz="2000" b="0" baseline="-25000" dirty="0">
                <a:solidFill>
                  <a:srgbClr val="FF0000"/>
                </a:solidFill>
                <a:latin typeface="+mj-lt"/>
              </a:rPr>
              <a:t> </a:t>
            </a:r>
            <a:r>
              <a:rPr lang="en-US" altLang="ja-JP" sz="2000" b="0" dirty="0">
                <a:latin typeface="+mj-lt"/>
              </a:rPr>
              <a:t>provides a performance limit of our proposing system.</a:t>
            </a:r>
          </a:p>
          <a:p>
            <a:pPr algn="ctr" eaLnBrk="1" hangingPunct="1">
              <a:spcBef>
                <a:spcPct val="0"/>
              </a:spcBef>
              <a:buFontTx/>
              <a:buNone/>
            </a:pPr>
            <a:r>
              <a:rPr lang="en-US" altLang="ja-JP" sz="2000" b="0" dirty="0">
                <a:latin typeface="+mj-lt"/>
              </a:rPr>
              <a:t>Although our system cannot remove noise, MSE can be reduced in low noise situation.</a:t>
            </a:r>
          </a:p>
          <a:p>
            <a:pPr algn="ctr" eaLnBrk="1" hangingPunct="1">
              <a:spcBef>
                <a:spcPct val="0"/>
              </a:spcBef>
              <a:buFontTx/>
              <a:buNone/>
            </a:pPr>
            <a:endParaRPr lang="ja-JP" altLang="en-US" sz="2000" dirty="0">
              <a:latin typeface="+mj-lt"/>
            </a:endParaRPr>
          </a:p>
        </p:txBody>
      </p:sp>
      <p:sp>
        <p:nvSpPr>
          <p:cNvPr id="12" name="正方形/長方形 11">
            <a:extLst>
              <a:ext uri="{FF2B5EF4-FFF2-40B4-BE49-F238E27FC236}">
                <a16:creationId xmlns:a16="http://schemas.microsoft.com/office/drawing/2014/main" id="{5B1CB007-2652-4C27-9BED-3F3C5C7D8D14}"/>
              </a:ext>
            </a:extLst>
          </p:cNvPr>
          <p:cNvSpPr/>
          <p:nvPr/>
        </p:nvSpPr>
        <p:spPr>
          <a:xfrm rot="16200000">
            <a:off x="3919302" y="4368677"/>
            <a:ext cx="992579" cy="523220"/>
          </a:xfrm>
          <a:prstGeom prst="rect">
            <a:avLst/>
          </a:prstGeom>
          <a:solidFill>
            <a:schemeClr val="bg1"/>
          </a:solidFill>
        </p:spPr>
        <p:txBody>
          <a:bodyPr wrap="none">
            <a:spAutoFit/>
          </a:bodyPr>
          <a:lstStyle/>
          <a:p>
            <a:endParaRPr lang="en-US" altLang="ja-JP" sz="1400" b="0" dirty="0">
              <a:latin typeface="+mj-lt"/>
            </a:endParaRPr>
          </a:p>
          <a:p>
            <a:r>
              <a:rPr lang="en-US" altLang="ja-JP" sz="1400" b="0" dirty="0">
                <a:latin typeface="+mj-lt"/>
              </a:rPr>
              <a:t>MSE in dB</a:t>
            </a:r>
            <a:endParaRPr lang="ja-JP" altLang="en-US" sz="1400" dirty="0">
              <a:latin typeface="+mj-lt"/>
            </a:endParaRPr>
          </a:p>
        </p:txBody>
      </p:sp>
      <p:sp>
        <p:nvSpPr>
          <p:cNvPr id="15" name="フッター プレースホルダー 14">
            <a:extLst>
              <a:ext uri="{FF2B5EF4-FFF2-40B4-BE49-F238E27FC236}">
                <a16:creationId xmlns:a16="http://schemas.microsoft.com/office/drawing/2014/main" id="{9A724041-C016-4A7E-88D1-8C0FC146A3A5}"/>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16" name="スライド番号プレースホルダー 15">
            <a:extLst>
              <a:ext uri="{FF2B5EF4-FFF2-40B4-BE49-F238E27FC236}">
                <a16:creationId xmlns:a16="http://schemas.microsoft.com/office/drawing/2014/main" id="{C606F4D6-C71F-45F7-AD62-4E5261377F38}"/>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30</a:t>
            </a:fld>
            <a:endParaRPr lang="en-US" altLang="ja-JP" dirty="0">
              <a:latin typeface="+mj-lt"/>
            </a:endParaRPr>
          </a:p>
        </p:txBody>
      </p:sp>
    </p:spTree>
    <p:extLst>
      <p:ext uri="{BB962C8B-B14F-4D97-AF65-F5344CB8AC3E}">
        <p14:creationId xmlns:p14="http://schemas.microsoft.com/office/powerpoint/2010/main" val="2546108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378D6E-2A91-4439-A355-7C24E2D86CA0}"/>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102405" name="Rectangle 3">
            <a:extLst>
              <a:ext uri="{FF2B5EF4-FFF2-40B4-BE49-F238E27FC236}">
                <a16:creationId xmlns:a16="http://schemas.microsoft.com/office/drawing/2014/main" id="{ABD63208-5F9A-4AAE-98DB-199554FFDD67}"/>
              </a:ext>
            </a:extLst>
          </p:cNvPr>
          <p:cNvSpPr>
            <a:spLocks noChangeArrowheads="1"/>
          </p:cNvSpPr>
          <p:nvPr/>
        </p:nvSpPr>
        <p:spPr bwMode="auto">
          <a:xfrm>
            <a:off x="609600" y="1828800"/>
            <a:ext cx="762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ja-JP" sz="2400" dirty="0">
                <a:latin typeface="+mj-lt"/>
              </a:rPr>
              <a:t>Space-time domain interference mitigation using TDL array antenna for MHP based IR-UWB</a:t>
            </a:r>
          </a:p>
        </p:txBody>
      </p:sp>
      <p:sp>
        <p:nvSpPr>
          <p:cNvPr id="102406" name="正方形/長方形 7">
            <a:extLst>
              <a:ext uri="{FF2B5EF4-FFF2-40B4-BE49-F238E27FC236}">
                <a16:creationId xmlns:a16="http://schemas.microsoft.com/office/drawing/2014/main" id="{57116FF3-B9E3-479D-8A9A-5CA9FCC4ABDB}"/>
              </a:ext>
            </a:extLst>
          </p:cNvPr>
          <p:cNvSpPr>
            <a:spLocks noChangeArrowheads="1"/>
          </p:cNvSpPr>
          <p:nvPr/>
        </p:nvSpPr>
        <p:spPr bwMode="auto">
          <a:xfrm>
            <a:off x="609600" y="42672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spcBef>
                <a:spcPct val="0"/>
              </a:spcBef>
              <a:buFontTx/>
              <a:buNone/>
            </a:pPr>
            <a:r>
              <a:rPr lang="en-US" altLang="ja-JP" b="0" dirty="0">
                <a:latin typeface="+mj-lt"/>
              </a:rPr>
              <a:t>4.1 Proposed system model and theoretical analysis</a:t>
            </a:r>
            <a:br>
              <a:rPr lang="en-US" altLang="ja-JP" b="0" dirty="0">
                <a:latin typeface="+mj-lt"/>
              </a:rPr>
            </a:br>
            <a:endParaRPr lang="en-US" altLang="ja-JP" b="0" dirty="0">
              <a:latin typeface="+mj-lt"/>
            </a:endParaRPr>
          </a:p>
          <a:p>
            <a:pPr lvl="1" eaLnBrk="1" hangingPunct="1">
              <a:spcBef>
                <a:spcPct val="0"/>
              </a:spcBef>
              <a:buFontTx/>
              <a:buNone/>
            </a:pPr>
            <a:r>
              <a:rPr lang="en-US" altLang="ja-JP" b="0" dirty="0">
                <a:latin typeface="+mj-lt"/>
              </a:rPr>
              <a:t>4.2 Numerical evaluation and results</a:t>
            </a:r>
          </a:p>
        </p:txBody>
      </p:sp>
      <p:sp>
        <p:nvSpPr>
          <p:cNvPr id="102408" name="Rectangle 2">
            <a:extLst>
              <a:ext uri="{FF2B5EF4-FFF2-40B4-BE49-F238E27FC236}">
                <a16:creationId xmlns:a16="http://schemas.microsoft.com/office/drawing/2014/main" id="{84A6006A-719F-4532-834C-696BC83C9AEA}"/>
              </a:ext>
            </a:extLst>
          </p:cNvPr>
          <p:cNvSpPr>
            <a:spLocks noChangeArrowheads="1"/>
          </p:cNvSpPr>
          <p:nvPr/>
        </p:nvSpPr>
        <p:spPr bwMode="auto">
          <a:xfrm>
            <a:off x="0" y="990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ja-JP" altLang="en-US" sz="3600" b="0" dirty="0">
                <a:solidFill>
                  <a:schemeClr val="tx2"/>
                </a:solidFill>
                <a:latin typeface="+mj-lt"/>
              </a:rPr>
              <a:t> </a:t>
            </a:r>
            <a:r>
              <a:rPr lang="en-US" altLang="ja-JP" sz="3600" dirty="0">
                <a:solidFill>
                  <a:schemeClr val="tx2"/>
                </a:solidFill>
                <a:latin typeface="+mj-lt"/>
              </a:rPr>
              <a:t>Chapter 4</a:t>
            </a:r>
            <a:r>
              <a:rPr lang="ja-JP" altLang="en-US" sz="2400" b="0" dirty="0">
                <a:solidFill>
                  <a:schemeClr val="tx2"/>
                </a:solidFill>
                <a:latin typeface="+mj-lt"/>
              </a:rPr>
              <a:t>　</a:t>
            </a:r>
          </a:p>
        </p:txBody>
      </p:sp>
      <p:sp>
        <p:nvSpPr>
          <p:cNvPr id="102409" name="Rectangle 9">
            <a:extLst>
              <a:ext uri="{FF2B5EF4-FFF2-40B4-BE49-F238E27FC236}">
                <a16:creationId xmlns:a16="http://schemas.microsoft.com/office/drawing/2014/main" id="{E521667D-132C-4B98-A60D-B423C9EF4F79}"/>
              </a:ext>
            </a:extLst>
          </p:cNvPr>
          <p:cNvSpPr>
            <a:spLocks noChangeArrowheads="1"/>
          </p:cNvSpPr>
          <p:nvPr/>
        </p:nvSpPr>
        <p:spPr bwMode="auto">
          <a:xfrm>
            <a:off x="4418013" y="3309938"/>
            <a:ext cx="47259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800100" indent="-34290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257300" indent="-342900">
              <a:spcBef>
                <a:spcPct val="20000"/>
              </a:spcBef>
              <a:buChar char="•"/>
              <a:defRPr kumimoji="1" sz="2400">
                <a:solidFill>
                  <a:schemeClr val="tx1"/>
                </a:solidFill>
                <a:latin typeface="Arial" panose="020B0604020202020204" pitchFamily="34" charset="0"/>
              </a:defRPr>
            </a:lvl3pPr>
            <a:lvl4pPr marL="1714500" indent="-342900">
              <a:spcBef>
                <a:spcPct val="20000"/>
              </a:spcBef>
              <a:buChar char="–"/>
              <a:defRPr kumimoji="1" sz="2000">
                <a:solidFill>
                  <a:schemeClr val="tx1"/>
                </a:solidFill>
                <a:latin typeface="Arial" panose="020B0604020202020204" pitchFamily="34" charset="0"/>
              </a:defRPr>
            </a:lvl4pPr>
            <a:lvl5pPr marL="2171700" indent="-342900">
              <a:spcBef>
                <a:spcPct val="20000"/>
              </a:spcBef>
              <a:buChar char="»"/>
              <a:defRPr kumimoji="1"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i="1">
                <a:latin typeface="+mj-lt"/>
              </a:rPr>
              <a:t>(2) Space Temporal Interference Cancellation Using TDL Array Antenna and Waveform Based OMF for IR-UWB Systems</a:t>
            </a:r>
          </a:p>
          <a:p>
            <a:pPr eaLnBrk="1" hangingPunct="1">
              <a:spcBef>
                <a:spcPct val="0"/>
              </a:spcBef>
              <a:buFontTx/>
              <a:buNone/>
            </a:pPr>
            <a:endParaRPr lang="ja-JP" altLang="en-US" sz="1600" b="0">
              <a:latin typeface="+mj-lt"/>
            </a:endParaRPr>
          </a:p>
        </p:txBody>
      </p:sp>
      <p:sp>
        <p:nvSpPr>
          <p:cNvPr id="4" name="フッター プレースホルダー 3">
            <a:extLst>
              <a:ext uri="{FF2B5EF4-FFF2-40B4-BE49-F238E27FC236}">
                <a16:creationId xmlns:a16="http://schemas.microsoft.com/office/drawing/2014/main" id="{F572FEA5-6D5B-4CC4-9788-46D9FD8EBDBD}"/>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62D201E5-52DB-496A-936D-AA6CC4DF556A}"/>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31</a:t>
            </a:fld>
            <a:endParaRPr lang="en-US" altLang="ja-JP"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5658AAE-8AED-4586-9396-BACE2E7EBD4A}"/>
              </a:ext>
            </a:extLst>
          </p:cNvPr>
          <p:cNvSpPr>
            <a:spLocks noGrp="1"/>
          </p:cNvSpPr>
          <p:nvPr>
            <p:ph type="dt" sz="half" idx="2"/>
          </p:nvPr>
        </p:nvSpPr>
        <p:spPr/>
        <p:txBody>
          <a:bodyPr/>
          <a:lstStyle/>
          <a:p>
            <a:r>
              <a:rPr lang="en-US" altLang="ja-JP"/>
              <a:t>November 2020</a:t>
            </a:r>
            <a:endParaRPr lang="en-US" altLang="ja-JP" dirty="0"/>
          </a:p>
        </p:txBody>
      </p:sp>
      <p:pic>
        <p:nvPicPr>
          <p:cNvPr id="34820" name="Picture 12">
            <a:extLst>
              <a:ext uri="{FF2B5EF4-FFF2-40B4-BE49-F238E27FC236}">
                <a16:creationId xmlns:a16="http://schemas.microsoft.com/office/drawing/2014/main" id="{34CB1F07-FADC-43EA-84F5-3FCB77D302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241550"/>
            <a:ext cx="457200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3">
            <a:extLst>
              <a:ext uri="{FF2B5EF4-FFF2-40B4-BE49-F238E27FC236}">
                <a16:creationId xmlns:a16="http://schemas.microsoft.com/office/drawing/2014/main" id="{FA660DEC-DDB6-4154-BB7A-626930E72AF6}"/>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sz="2400" b="0"/>
              <a:t>TDL-AA</a:t>
            </a:r>
            <a:r>
              <a:rPr lang="ja-JP" altLang="en-US" sz="2400" b="0"/>
              <a:t>；</a:t>
            </a:r>
            <a:r>
              <a:rPr lang="en-US" altLang="ja-JP" sz="2400" b="0"/>
              <a:t>Tapped delay line array antenna</a:t>
            </a:r>
            <a:endParaRPr lang="en-US" altLang="ja-JP" b="0"/>
          </a:p>
        </p:txBody>
      </p:sp>
      <p:sp>
        <p:nvSpPr>
          <p:cNvPr id="34824" name="Rectangle 51">
            <a:extLst>
              <a:ext uri="{FF2B5EF4-FFF2-40B4-BE49-F238E27FC236}">
                <a16:creationId xmlns:a16="http://schemas.microsoft.com/office/drawing/2014/main" id="{CFC4506F-7B1E-4F19-99A1-3331484395AB}"/>
              </a:ext>
            </a:extLst>
          </p:cNvPr>
          <p:cNvSpPr>
            <a:spLocks noChangeArrowheads="1"/>
          </p:cNvSpPr>
          <p:nvPr/>
        </p:nvSpPr>
        <p:spPr bwMode="auto">
          <a:xfrm>
            <a:off x="-381000" y="1447800"/>
            <a:ext cx="495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a:latin typeface="Times New Roman" panose="02020603050405020304" pitchFamily="18" charset="0"/>
              </a:rPr>
              <a:t>Array antenna by using multiple antenna elements and tapped delay line.</a:t>
            </a:r>
            <a:endParaRPr lang="ja-JP" altLang="en-US" sz="1800" b="0">
              <a:latin typeface="Times New Roman" panose="02020603050405020304" pitchFamily="18" charset="0"/>
            </a:endParaRPr>
          </a:p>
          <a:p>
            <a:pPr lvl="1" eaLnBrk="1" hangingPunct="1">
              <a:buFontTx/>
              <a:buBlip>
                <a:blip r:embed="rId5"/>
              </a:buBlip>
            </a:pPr>
            <a:r>
              <a:rPr lang="en-US" altLang="ja-JP" sz="1800" b="0">
                <a:latin typeface="Times New Roman" panose="02020603050405020304" pitchFamily="18" charset="0"/>
              </a:rPr>
              <a:t>Each antenna branch has coefficients.</a:t>
            </a:r>
            <a:endParaRPr lang="ja-JP" altLang="en-US" sz="1800" b="0">
              <a:latin typeface="Times New Roman" panose="02020603050405020304" pitchFamily="18" charset="0"/>
            </a:endParaRPr>
          </a:p>
          <a:p>
            <a:pPr lvl="1" eaLnBrk="1" hangingPunct="1"/>
            <a:r>
              <a:rPr lang="en-US" altLang="ja-JP" sz="1800" b="0">
                <a:latin typeface="Times New Roman" panose="02020603050405020304" pitchFamily="18" charset="0"/>
              </a:rPr>
              <a:t>Transfer function of this antenna has parameters of signal incoming </a:t>
            </a:r>
            <a:r>
              <a:rPr lang="en-US" altLang="ja-JP" sz="1800" b="0">
                <a:solidFill>
                  <a:srgbClr val="FF0000"/>
                </a:solidFill>
                <a:latin typeface="Times New Roman" panose="02020603050405020304" pitchFamily="18" charset="0"/>
              </a:rPr>
              <a:t>angle;</a:t>
            </a:r>
            <a:r>
              <a:rPr lang="en-US" altLang="ja-JP" sz="1800" b="0" i="1">
                <a:solidFill>
                  <a:srgbClr val="FF0000"/>
                </a:solidFill>
                <a:latin typeface="Times New Roman" panose="02020603050405020304" pitchFamily="18" charset="0"/>
              </a:rPr>
              <a:t>θ </a:t>
            </a:r>
            <a:r>
              <a:rPr lang="en-US" altLang="ja-JP" sz="1800" b="0">
                <a:solidFill>
                  <a:srgbClr val="FF0000"/>
                </a:solidFill>
                <a:latin typeface="Times New Roman" panose="02020603050405020304" pitchFamily="18" charset="0"/>
              </a:rPr>
              <a:t>and frequency; </a:t>
            </a:r>
            <a:r>
              <a:rPr lang="en-US" altLang="ja-JP" sz="1800" b="0" i="1">
                <a:solidFill>
                  <a:srgbClr val="FF0000"/>
                </a:solidFill>
                <a:latin typeface="Times New Roman" panose="02020603050405020304" pitchFamily="18" charset="0"/>
              </a:rPr>
              <a:t>ω</a:t>
            </a:r>
            <a:r>
              <a:rPr lang="en-US" altLang="ja-JP" sz="1800" b="0">
                <a:solidFill>
                  <a:srgbClr val="FF0000"/>
                </a:solidFill>
                <a:latin typeface="Times New Roman" panose="02020603050405020304" pitchFamily="18" charset="0"/>
              </a:rPr>
              <a:t>.</a:t>
            </a:r>
            <a:endParaRPr lang="ja-JP" altLang="en-US" sz="1800" b="0">
              <a:latin typeface="Times New Roman" panose="02020603050405020304" pitchFamily="18" charset="0"/>
            </a:endParaRPr>
          </a:p>
          <a:p>
            <a:pPr lvl="1" eaLnBrk="1" hangingPunct="1">
              <a:buFontTx/>
              <a:buNone/>
            </a:pPr>
            <a:r>
              <a:rPr lang="ja-JP" altLang="en-US" sz="1800" b="0">
                <a:latin typeface="Times New Roman" panose="02020603050405020304" pitchFamily="18" charset="0"/>
              </a:rPr>
              <a:t>	⇒</a:t>
            </a:r>
            <a:r>
              <a:rPr lang="en-US" altLang="ja-JP" sz="1800" b="0">
                <a:solidFill>
                  <a:srgbClr val="FF0000"/>
                </a:solidFill>
                <a:latin typeface="Times New Roman" panose="02020603050405020304" pitchFamily="18" charset="0"/>
              </a:rPr>
              <a:t>has characteristics of both of spatial and time domain.</a:t>
            </a:r>
            <a:endParaRPr lang="en-US" altLang="ja-JP" sz="1800" b="0">
              <a:latin typeface="Times New Roman" panose="02020603050405020304" pitchFamily="18" charset="0"/>
            </a:endParaRPr>
          </a:p>
        </p:txBody>
      </p:sp>
      <p:sp>
        <p:nvSpPr>
          <p:cNvPr id="34825" name="Rectangle 54">
            <a:extLst>
              <a:ext uri="{FF2B5EF4-FFF2-40B4-BE49-F238E27FC236}">
                <a16:creationId xmlns:a16="http://schemas.microsoft.com/office/drawing/2014/main" id="{A9E8BD3A-CB74-402E-A59D-1E409BE50D13}"/>
              </a:ext>
            </a:extLst>
          </p:cNvPr>
          <p:cNvSpPr>
            <a:spLocks noChangeArrowheads="1"/>
          </p:cNvSpPr>
          <p:nvPr/>
        </p:nvSpPr>
        <p:spPr bwMode="auto">
          <a:xfrm>
            <a:off x="4419600" y="17526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TDL-AA</a:t>
            </a:r>
          </a:p>
        </p:txBody>
      </p:sp>
      <p:sp>
        <p:nvSpPr>
          <p:cNvPr id="34826" name="Rectangle 55">
            <a:extLst>
              <a:ext uri="{FF2B5EF4-FFF2-40B4-BE49-F238E27FC236}">
                <a16:creationId xmlns:a16="http://schemas.microsoft.com/office/drawing/2014/main" id="{88473CF4-5C1A-426C-BF9A-876F64B41E69}"/>
              </a:ext>
            </a:extLst>
          </p:cNvPr>
          <p:cNvSpPr>
            <a:spLocks noChangeArrowheads="1"/>
          </p:cNvSpPr>
          <p:nvPr/>
        </p:nvSpPr>
        <p:spPr bwMode="auto">
          <a:xfrm>
            <a:off x="4419600" y="1828800"/>
            <a:ext cx="4572000" cy="383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4827" name="Rectangle 13">
            <a:extLst>
              <a:ext uri="{FF2B5EF4-FFF2-40B4-BE49-F238E27FC236}">
                <a16:creationId xmlns:a16="http://schemas.microsoft.com/office/drawing/2014/main" id="{1517C633-A11F-4AC0-8E76-9D3D65773190}"/>
              </a:ext>
            </a:extLst>
          </p:cNvPr>
          <p:cNvSpPr>
            <a:spLocks noChangeArrowheads="1"/>
          </p:cNvSpPr>
          <p:nvPr/>
        </p:nvSpPr>
        <p:spPr bwMode="auto">
          <a:xfrm>
            <a:off x="71438" y="6029325"/>
            <a:ext cx="867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1800" b="0" i="1">
                <a:solidFill>
                  <a:srgbClr val="FF0000"/>
                </a:solidFill>
              </a:rPr>
              <a:t>TDL-AA can work as interference canceller on both of time and space domains</a:t>
            </a:r>
            <a:endParaRPr lang="ja-JP" altLang="en-US" sz="1800" b="0" i="1">
              <a:solidFill>
                <a:srgbClr val="FF0000"/>
              </a:solidFill>
            </a:endParaRPr>
          </a:p>
        </p:txBody>
      </p:sp>
      <p:sp>
        <p:nvSpPr>
          <p:cNvPr id="34828" name="Rectangle 11">
            <a:extLst>
              <a:ext uri="{FF2B5EF4-FFF2-40B4-BE49-F238E27FC236}">
                <a16:creationId xmlns:a16="http://schemas.microsoft.com/office/drawing/2014/main" id="{2C09F688-BC0C-4F19-A893-F948810E8A33}"/>
              </a:ext>
            </a:extLst>
          </p:cNvPr>
          <p:cNvSpPr>
            <a:spLocks noChangeArrowheads="1"/>
          </p:cNvSpPr>
          <p:nvPr/>
        </p:nvSpPr>
        <p:spPr bwMode="auto">
          <a:xfrm>
            <a:off x="5137150" y="1325563"/>
            <a:ext cx="368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buFontTx/>
              <a:buNone/>
            </a:pPr>
            <a:r>
              <a:rPr lang="ja-JP" altLang="en-US" sz="1800" b="0"/>
              <a:t>（</a:t>
            </a:r>
            <a:r>
              <a:rPr lang="en-US" altLang="ja-JP" sz="1800" b="0"/>
              <a:t>Tapped delay line array antenna</a:t>
            </a:r>
            <a:r>
              <a:rPr lang="ja-JP" altLang="en-US" sz="1800" b="0"/>
              <a:t>）</a:t>
            </a:r>
          </a:p>
        </p:txBody>
      </p:sp>
      <p:pic>
        <p:nvPicPr>
          <p:cNvPr id="34829" name="Picture 13">
            <a:extLst>
              <a:ext uri="{FF2B5EF4-FFF2-40B4-BE49-F238E27FC236}">
                <a16:creationId xmlns:a16="http://schemas.microsoft.com/office/drawing/2014/main" id="{72FA172A-56C3-417D-B492-6AD3D9B4F4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5419725"/>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a:extLst>
              <a:ext uri="{FF2B5EF4-FFF2-40B4-BE49-F238E27FC236}">
                <a16:creationId xmlns:a16="http://schemas.microsoft.com/office/drawing/2014/main" id="{63ACA1D8-8775-41D5-B7E3-580D5976B1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7475" y="4567238"/>
            <a:ext cx="41497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1" name="Picture 15">
            <a:extLst>
              <a:ext uri="{FF2B5EF4-FFF2-40B4-BE49-F238E27FC236}">
                <a16:creationId xmlns:a16="http://schemas.microsoft.com/office/drawing/2014/main" id="{82EF3DC4-303C-4263-91C1-BBD77D7672A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9063" y="4092575"/>
            <a:ext cx="1219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760C85A2-CE89-4E28-B99F-1427B7E39BAB}"/>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BAB952A6-E1AC-48F4-A150-64D991D2E8D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41747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November 2020</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the </a:t>
            </a:r>
            <a:r>
              <a:rPr lang="en-US" altLang="ja-JP" sz="1800" b="0" dirty="0">
                <a:solidFill>
                  <a:srgbClr val="FF0000"/>
                </a:solidFill>
              </a:rPr>
              <a:t>both of domains of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E0EFFBA-0525-4C6D-8C50-3E368482987F}"/>
              </a:ext>
            </a:extLst>
          </p:cNvPr>
          <p:cNvSpPr>
            <a:spLocks noGrp="1"/>
          </p:cNvSpPr>
          <p:nvPr>
            <p:ph type="dt" sz="half" idx="2"/>
          </p:nvPr>
        </p:nvSpPr>
        <p:spPr/>
        <p:txBody>
          <a:bodyPr/>
          <a:lstStyle/>
          <a:p>
            <a:r>
              <a:rPr lang="en-US" altLang="ja-JP"/>
              <a:t>November 2020</a:t>
            </a:r>
            <a:endParaRPr lang="en-US" altLang="ja-JP" dirty="0"/>
          </a:p>
        </p:txBody>
      </p:sp>
      <p:sp>
        <p:nvSpPr>
          <p:cNvPr id="106502" name="Rectangle 3">
            <a:extLst>
              <a:ext uri="{FF2B5EF4-FFF2-40B4-BE49-F238E27FC236}">
                <a16:creationId xmlns:a16="http://schemas.microsoft.com/office/drawing/2014/main" id="{5C5215EF-E3A3-4B85-94BD-B44557FB5EEC}"/>
              </a:ext>
            </a:extLst>
          </p:cNvPr>
          <p:cNvSpPr>
            <a:spLocks noGrp="1" noChangeArrowheads="1"/>
          </p:cNvSpPr>
          <p:nvPr>
            <p:ph idx="4294967295"/>
          </p:nvPr>
        </p:nvSpPr>
        <p:spPr>
          <a:xfrm>
            <a:off x="201488" y="620688"/>
            <a:ext cx="8686800" cy="685800"/>
          </a:xfrm>
        </p:spPr>
        <p:txBody>
          <a:bodyPr/>
          <a:lstStyle/>
          <a:p>
            <a:pPr eaLnBrk="1" hangingPunct="1"/>
            <a:r>
              <a:rPr lang="en-US" altLang="ja-JP">
                <a:latin typeface="Arial" panose="020B0604020202020204" pitchFamily="34" charset="0"/>
                <a:ea typeface="ＭＳ Ｐゴシック" panose="020B0600070205080204" pitchFamily="50" charset="-128"/>
              </a:rPr>
              <a:t>System model and optimum parameters.</a:t>
            </a:r>
          </a:p>
          <a:p>
            <a:pPr lvl="2" eaLnBrk="1" hangingPunct="1"/>
            <a:endParaRPr lang="en-US" altLang="ja-JP">
              <a:latin typeface="Arial" panose="020B0604020202020204" pitchFamily="34" charset="0"/>
              <a:ea typeface="ＭＳ Ｐゴシック" panose="020B0600070205080204" pitchFamily="50" charset="-128"/>
            </a:endParaRPr>
          </a:p>
        </p:txBody>
      </p:sp>
      <p:pic>
        <p:nvPicPr>
          <p:cNvPr id="106500" name="Picture 15">
            <a:extLst>
              <a:ext uri="{FF2B5EF4-FFF2-40B4-BE49-F238E27FC236}">
                <a16:creationId xmlns:a16="http://schemas.microsoft.com/office/drawing/2014/main" id="{DE683743-131C-4AB4-87B0-36C4251DBC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6238" y="2297088"/>
            <a:ext cx="377825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10">
            <a:extLst>
              <a:ext uri="{FF2B5EF4-FFF2-40B4-BE49-F238E27FC236}">
                <a16:creationId xmlns:a16="http://schemas.microsoft.com/office/drawing/2014/main" id="{72657200-052E-41B4-856D-D76B31F33B1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0888" y="1436663"/>
            <a:ext cx="2133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3" name="Rectangle 5">
            <a:extLst>
              <a:ext uri="{FF2B5EF4-FFF2-40B4-BE49-F238E27FC236}">
                <a16:creationId xmlns:a16="http://schemas.microsoft.com/office/drawing/2014/main" id="{A1EB9627-AA57-4092-A0EB-D822A4032F6E}"/>
              </a:ext>
            </a:extLst>
          </p:cNvPr>
          <p:cNvSpPr>
            <a:spLocks noChangeArrowheads="1"/>
          </p:cNvSpPr>
          <p:nvPr/>
        </p:nvSpPr>
        <p:spPr bwMode="auto">
          <a:xfrm>
            <a:off x="-179512" y="1154088"/>
            <a:ext cx="54006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dirty="0">
                <a:latin typeface="Times New Roman" panose="02020603050405020304" pitchFamily="18" charset="0"/>
              </a:rPr>
              <a:t>Beam forming</a:t>
            </a:r>
            <a:r>
              <a:rPr lang="en-US" altLang="ja-JP" b="0" dirty="0">
                <a:latin typeface="Times New Roman" panose="02020603050405020304" pitchFamily="18" charset="0"/>
              </a:rPr>
              <a:t>,</a:t>
            </a:r>
            <a:endParaRPr lang="ja-JP" altLang="en-US" b="0" dirty="0">
              <a:latin typeface="Times New Roman" panose="02020603050405020304" pitchFamily="18" charset="0"/>
            </a:endParaRPr>
          </a:p>
          <a:p>
            <a:pPr lvl="2" eaLnBrk="1" hangingPunct="1"/>
            <a:r>
              <a:rPr lang="en-US" altLang="ja-JP" sz="1800" b="0" dirty="0">
                <a:latin typeface="Times New Roman" panose="02020603050405020304" pitchFamily="18" charset="0"/>
              </a:rPr>
              <a:t>Delay time of each antenna brunch is adjusted to achieve Maximum Power of desired signal</a:t>
            </a:r>
            <a:endParaRPr lang="ja-JP" altLang="en-US" sz="1800" b="0" dirty="0">
              <a:solidFill>
                <a:srgbClr val="FF0000"/>
              </a:solidFill>
            </a:endParaRPr>
          </a:p>
          <a:p>
            <a:pPr lvl="2" eaLnBrk="1" hangingPunct="1"/>
            <a:endParaRPr lang="ja-JP" altLang="en-US" sz="1800" b="0" dirty="0">
              <a:solidFill>
                <a:srgbClr val="FF0000"/>
              </a:solidFill>
              <a:latin typeface="Times New Roman" panose="02020603050405020304" pitchFamily="18" charset="0"/>
            </a:endParaRPr>
          </a:p>
          <a:p>
            <a:pPr lvl="2" eaLnBrk="1" hangingPunct="1"/>
            <a:endParaRPr lang="en-US" altLang="ja-JP" sz="1800" b="0" dirty="0">
              <a:latin typeface="Times New Roman" panose="02020603050405020304" pitchFamily="18" charset="0"/>
            </a:endParaRPr>
          </a:p>
          <a:p>
            <a:pPr lvl="2" eaLnBrk="1" hangingPunct="1">
              <a:buFontTx/>
              <a:buNone/>
            </a:pPr>
            <a:r>
              <a:rPr lang="en-US" altLang="ja-JP" sz="1800" b="0" i="1" dirty="0">
                <a:latin typeface="Times New Roman" panose="02020603050405020304" pitchFamily="18" charset="0"/>
              </a:rPr>
              <a:t>    N</a:t>
            </a:r>
            <a:r>
              <a:rPr lang="en-US" altLang="ja-JP" sz="1800" b="0" dirty="0">
                <a:latin typeface="Times New Roman" panose="02020603050405020304" pitchFamily="18" charset="0"/>
              </a:rPr>
              <a:t>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number of antennas,</a:t>
            </a:r>
            <a:br>
              <a:rPr lang="en-US" altLang="ja-JP" sz="1800" b="0" dirty="0">
                <a:latin typeface="Times New Roman" panose="02020603050405020304" pitchFamily="18" charset="0"/>
              </a:rPr>
            </a:br>
            <a:r>
              <a:rPr lang="en-US" altLang="ja-JP" sz="1800" b="0" i="1" dirty="0">
                <a:latin typeface="Times New Roman" panose="02020603050405020304" pitchFamily="18" charset="0"/>
                <a:cs typeface="Times New Roman" panose="02020603050405020304" pitchFamily="18" charset="0"/>
              </a:rPr>
              <a:t>ν</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propagation speed</a:t>
            </a:r>
            <a:br>
              <a:rPr lang="ja-JP" altLang="en-US" sz="1800" b="0" dirty="0">
                <a:latin typeface="Times New Roman" panose="02020603050405020304" pitchFamily="18" charset="0"/>
              </a:rPr>
            </a:br>
            <a:r>
              <a:rPr lang="en-US" altLang="ja-JP" sz="1800" b="0" i="1" dirty="0">
                <a:latin typeface="Times New Roman" panose="02020603050405020304" pitchFamily="18" charset="0"/>
              </a:rPr>
              <a:t>d</a:t>
            </a:r>
            <a:r>
              <a:rPr lang="en-US" altLang="ja-JP" sz="1800" b="0" i="1" baseline="-25000" dirty="0">
                <a:latin typeface="Times New Roman" panose="02020603050405020304" pitchFamily="18" charset="0"/>
              </a:rPr>
              <a:t>s</a:t>
            </a:r>
            <a:r>
              <a:rPr lang="en-US" altLang="ja-JP" sz="1800" b="0" baseline="-25000" dirty="0">
                <a:latin typeface="Times New Roman" panose="02020603050405020304" pitchFamily="18" charset="0"/>
              </a:rPr>
              <a:t>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antenna distance</a:t>
            </a:r>
            <a:endParaRPr lang="ja-JP" altLang="en-US" sz="1800" b="0" dirty="0">
              <a:latin typeface="Times New Roman" panose="02020603050405020304" pitchFamily="18" charset="0"/>
            </a:endParaRPr>
          </a:p>
          <a:p>
            <a:pPr lvl="1" eaLnBrk="1" hangingPunct="1"/>
            <a:r>
              <a:rPr lang="en-US" altLang="ja-JP" dirty="0">
                <a:latin typeface="Times New Roman" panose="02020603050405020304" pitchFamily="18" charset="0"/>
              </a:rPr>
              <a:t>Null-steering,</a:t>
            </a:r>
            <a:endParaRPr lang="ja-JP" altLang="en-US" b="0" dirty="0">
              <a:latin typeface="Times New Roman" panose="02020603050405020304" pitchFamily="18" charset="0"/>
            </a:endParaRPr>
          </a:p>
          <a:p>
            <a:pPr lvl="2" eaLnBrk="1" hangingPunct="1"/>
            <a:r>
              <a:rPr lang="en-US" altLang="ja-JP" sz="1800" b="0" dirty="0">
                <a:latin typeface="Times New Roman" panose="02020603050405020304" pitchFamily="18" charset="0"/>
              </a:rPr>
              <a:t>MHP based OMF is used as a TDL.</a:t>
            </a:r>
          </a:p>
          <a:p>
            <a:pPr lvl="2" eaLnBrk="1" hangingPunct="1"/>
            <a:r>
              <a:rPr lang="en-US" altLang="ja-JP" sz="1800" b="0" dirty="0">
                <a:latin typeface="Times New Roman" panose="02020603050405020304" pitchFamily="18" charset="0"/>
              </a:rPr>
              <a:t>arrival time difference of </a:t>
            </a:r>
            <a:r>
              <a:rPr lang="en-US" altLang="ja-JP" sz="1800" b="0" i="1" dirty="0">
                <a:latin typeface="Times New Roman" panose="02020603050405020304" pitchFamily="18" charset="0"/>
              </a:rPr>
              <a:t>u-</a:t>
            </a:r>
            <a:r>
              <a:rPr lang="en-US" altLang="ja-JP" sz="1800" b="0" dirty="0" err="1">
                <a:latin typeface="Times New Roman" panose="02020603050405020304" pitchFamily="18" charset="0"/>
              </a:rPr>
              <a:t>th</a:t>
            </a:r>
            <a:r>
              <a:rPr lang="en-US" altLang="ja-JP" sz="1800" b="0" dirty="0">
                <a:latin typeface="Times New Roman" panose="02020603050405020304" pitchFamily="18" charset="0"/>
              </a:rPr>
              <a:t> users signal in </a:t>
            </a:r>
            <a:r>
              <a:rPr lang="en-US" altLang="ja-JP" sz="1800" b="0" i="1" dirty="0">
                <a:latin typeface="Times New Roman" panose="02020603050405020304" pitchFamily="18" charset="0"/>
              </a:rPr>
              <a:t>n-</a:t>
            </a:r>
            <a:r>
              <a:rPr lang="en-US" altLang="ja-JP" sz="1800" b="0" dirty="0" err="1">
                <a:latin typeface="Times New Roman" panose="02020603050405020304" pitchFamily="18" charset="0"/>
              </a:rPr>
              <a:t>th</a:t>
            </a:r>
            <a:r>
              <a:rPr lang="en-US" altLang="ja-JP" sz="1800" b="0" dirty="0">
                <a:latin typeface="Times New Roman" panose="02020603050405020304" pitchFamily="18" charset="0"/>
              </a:rPr>
              <a:t>  antenna is</a:t>
            </a:r>
          </a:p>
        </p:txBody>
      </p:sp>
      <p:graphicFrame>
        <p:nvGraphicFramePr>
          <p:cNvPr id="106506" name="Object 6">
            <a:extLst>
              <a:ext uri="{FF2B5EF4-FFF2-40B4-BE49-F238E27FC236}">
                <a16:creationId xmlns:a16="http://schemas.microsoft.com/office/drawing/2014/main" id="{56AC96F6-082F-4EB1-9228-76C4033AD0EC}"/>
              </a:ext>
            </a:extLst>
          </p:cNvPr>
          <p:cNvGraphicFramePr>
            <a:graphicFrameLocks noChangeAspect="1"/>
          </p:cNvGraphicFramePr>
          <p:nvPr>
            <p:extLst>
              <p:ext uri="{D42A27DB-BD31-4B8C-83A1-F6EECF244321}">
                <p14:modId xmlns:p14="http://schemas.microsoft.com/office/powerpoint/2010/main" val="1800912543"/>
              </p:ext>
            </p:extLst>
          </p:nvPr>
        </p:nvGraphicFramePr>
        <p:xfrm>
          <a:off x="1196851" y="2515369"/>
          <a:ext cx="2274887" cy="600075"/>
        </p:xfrm>
        <a:graphic>
          <a:graphicData uri="http://schemas.openxmlformats.org/presentationml/2006/ole">
            <mc:AlternateContent xmlns:mc="http://schemas.openxmlformats.org/markup-compatibility/2006">
              <mc:Choice xmlns:v="urn:schemas-microsoft-com:vml" Requires="v">
                <p:oleObj spid="_x0000_s9272" name="数式" r:id="rId8" imgW="1637589" imgH="431613" progId="Equation.3">
                  <p:embed/>
                </p:oleObj>
              </mc:Choice>
              <mc:Fallback>
                <p:oleObj name="数式" r:id="rId8" imgW="1637589" imgH="431613" progId="Equation.3">
                  <p:embed/>
                  <p:pic>
                    <p:nvPicPr>
                      <p:cNvPr id="106506" name="Object 6">
                        <a:extLst>
                          <a:ext uri="{FF2B5EF4-FFF2-40B4-BE49-F238E27FC236}">
                            <a16:creationId xmlns:a16="http://schemas.microsoft.com/office/drawing/2014/main" id="{56AC96F6-082F-4EB1-9228-76C4033AD0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6851" y="2515369"/>
                        <a:ext cx="2274887"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07" name="Object 9">
            <a:extLst>
              <a:ext uri="{FF2B5EF4-FFF2-40B4-BE49-F238E27FC236}">
                <a16:creationId xmlns:a16="http://schemas.microsoft.com/office/drawing/2014/main" id="{44CBD74D-EB28-4ABB-A057-E2D0CD9610BA}"/>
              </a:ext>
            </a:extLst>
          </p:cNvPr>
          <p:cNvGraphicFramePr>
            <a:graphicFrameLocks noChangeAspect="1"/>
          </p:cNvGraphicFramePr>
          <p:nvPr>
            <p:extLst>
              <p:ext uri="{D42A27DB-BD31-4B8C-83A1-F6EECF244321}">
                <p14:modId xmlns:p14="http://schemas.microsoft.com/office/powerpoint/2010/main" val="2204778527"/>
              </p:ext>
            </p:extLst>
          </p:nvPr>
        </p:nvGraphicFramePr>
        <p:xfrm>
          <a:off x="1420688" y="5562576"/>
          <a:ext cx="2505075" cy="600075"/>
        </p:xfrm>
        <a:graphic>
          <a:graphicData uri="http://schemas.openxmlformats.org/presentationml/2006/ole">
            <mc:AlternateContent xmlns:mc="http://schemas.openxmlformats.org/markup-compatibility/2006">
              <mc:Choice xmlns:v="urn:schemas-microsoft-com:vml" Requires="v">
                <p:oleObj spid="_x0000_s9273" name="数式" r:id="rId10" imgW="1803400" imgH="431800" progId="Equation.3">
                  <p:embed/>
                </p:oleObj>
              </mc:Choice>
              <mc:Fallback>
                <p:oleObj name="数式" r:id="rId10" imgW="1803400" imgH="431800" progId="Equation.3">
                  <p:embed/>
                  <p:pic>
                    <p:nvPicPr>
                      <p:cNvPr id="106507" name="Object 9">
                        <a:extLst>
                          <a:ext uri="{FF2B5EF4-FFF2-40B4-BE49-F238E27FC236}">
                            <a16:creationId xmlns:a16="http://schemas.microsoft.com/office/drawing/2014/main" id="{44CBD74D-EB28-4ABB-A057-E2D0CD9610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0688" y="5562576"/>
                        <a:ext cx="25050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フッター プレースホルダー 3">
            <a:extLst>
              <a:ext uri="{FF2B5EF4-FFF2-40B4-BE49-F238E27FC236}">
                <a16:creationId xmlns:a16="http://schemas.microsoft.com/office/drawing/2014/main" id="{3BCC6235-4C2E-4C05-8DAD-936ECE23055F}"/>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F1D6C019-EE1E-42D3-987B-11F4F2B259B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78DAE-3E3D-4185-A2E7-F4AC7A98CDAA}"/>
              </a:ext>
            </a:extLst>
          </p:cNvPr>
          <p:cNvSpPr>
            <a:spLocks noGrp="1"/>
          </p:cNvSpPr>
          <p:nvPr>
            <p:ph type="dt" sz="half" idx="2"/>
          </p:nvPr>
        </p:nvSpPr>
        <p:spPr/>
        <p:txBody>
          <a:bodyPr/>
          <a:lstStyle/>
          <a:p>
            <a:r>
              <a:rPr lang="en-US" altLang="ja-JP"/>
              <a:t>November 2020</a:t>
            </a:r>
            <a:endParaRPr lang="en-US" altLang="ja-JP" dirty="0"/>
          </a:p>
        </p:txBody>
      </p:sp>
      <p:sp>
        <p:nvSpPr>
          <p:cNvPr id="108548" name="Rectangle 3">
            <a:extLst>
              <a:ext uri="{FF2B5EF4-FFF2-40B4-BE49-F238E27FC236}">
                <a16:creationId xmlns:a16="http://schemas.microsoft.com/office/drawing/2014/main" id="{266B8786-DB32-4C13-B194-DE379A66F9ED}"/>
              </a:ext>
            </a:extLst>
          </p:cNvPr>
          <p:cNvSpPr>
            <a:spLocks noGrp="1" noChangeArrowheads="1"/>
          </p:cNvSpPr>
          <p:nvPr>
            <p:ph idx="4294967295"/>
          </p:nvPr>
        </p:nvSpPr>
        <p:spPr>
          <a:xfrm>
            <a:off x="0" y="682203"/>
            <a:ext cx="8686800" cy="685800"/>
          </a:xfrm>
        </p:spPr>
        <p:txBody>
          <a:bodyPr/>
          <a:lstStyle/>
          <a:p>
            <a:pPr eaLnBrk="1" hangingPunct="1"/>
            <a:r>
              <a:rPr lang="en-US" altLang="ja-JP" dirty="0">
                <a:latin typeface="Arial" panose="020B0604020202020204" pitchFamily="34" charset="0"/>
                <a:ea typeface="ＭＳ Ｐゴシック" panose="020B0600070205080204" pitchFamily="50" charset="-128"/>
              </a:rPr>
              <a:t>System model</a:t>
            </a:r>
          </a:p>
          <a:p>
            <a:pPr lvl="2" eaLnBrk="1" hangingPunct="1"/>
            <a:endParaRPr lang="en-US" altLang="ja-JP" dirty="0">
              <a:latin typeface="Arial" panose="020B0604020202020204" pitchFamily="34" charset="0"/>
              <a:ea typeface="ＭＳ Ｐゴシック" panose="020B0600070205080204" pitchFamily="50" charset="-128"/>
            </a:endParaRPr>
          </a:p>
        </p:txBody>
      </p:sp>
      <p:sp>
        <p:nvSpPr>
          <p:cNvPr id="108549" name="Rectangle 5">
            <a:extLst>
              <a:ext uri="{FF2B5EF4-FFF2-40B4-BE49-F238E27FC236}">
                <a16:creationId xmlns:a16="http://schemas.microsoft.com/office/drawing/2014/main" id="{8884D19B-106B-47E1-9194-946457177D0D}"/>
              </a:ext>
            </a:extLst>
          </p:cNvPr>
          <p:cNvSpPr>
            <a:spLocks noChangeArrowheads="1"/>
          </p:cNvSpPr>
          <p:nvPr/>
        </p:nvSpPr>
        <p:spPr bwMode="auto">
          <a:xfrm>
            <a:off x="-381000" y="1215603"/>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latin typeface="Times New Roman" panose="02020603050405020304" pitchFamily="18" charset="0"/>
              </a:rPr>
              <a:t>Delay time for beam forming is</a:t>
            </a:r>
            <a:endParaRPr lang="ja-JP" altLang="en-US" b="0" dirty="0">
              <a:latin typeface="Times New Roman" panose="02020603050405020304" pitchFamily="18" charset="0"/>
            </a:endParaRPr>
          </a:p>
        </p:txBody>
      </p:sp>
      <p:graphicFrame>
        <p:nvGraphicFramePr>
          <p:cNvPr id="108552" name="Object 6">
            <a:extLst>
              <a:ext uri="{FF2B5EF4-FFF2-40B4-BE49-F238E27FC236}">
                <a16:creationId xmlns:a16="http://schemas.microsoft.com/office/drawing/2014/main" id="{ED14BFFD-4123-434B-A938-E6016A8598DE}"/>
              </a:ext>
            </a:extLst>
          </p:cNvPr>
          <p:cNvGraphicFramePr>
            <a:graphicFrameLocks noChangeAspect="1"/>
          </p:cNvGraphicFramePr>
          <p:nvPr>
            <p:extLst>
              <p:ext uri="{D42A27DB-BD31-4B8C-83A1-F6EECF244321}">
                <p14:modId xmlns:p14="http://schemas.microsoft.com/office/powerpoint/2010/main" val="2442860517"/>
              </p:ext>
            </p:extLst>
          </p:nvPr>
        </p:nvGraphicFramePr>
        <p:xfrm>
          <a:off x="3733800" y="1672803"/>
          <a:ext cx="1465263" cy="568325"/>
        </p:xfrm>
        <a:graphic>
          <a:graphicData uri="http://schemas.openxmlformats.org/presentationml/2006/ole">
            <mc:AlternateContent xmlns:mc="http://schemas.openxmlformats.org/markup-compatibility/2006">
              <mc:Choice xmlns:v="urn:schemas-microsoft-com:vml" Requires="v">
                <p:oleObj spid="_x0000_s10431" name="数式" r:id="rId6" imgW="622030" imgH="241195" progId="Equation.3">
                  <p:embed/>
                </p:oleObj>
              </mc:Choice>
              <mc:Fallback>
                <p:oleObj name="数式" r:id="rId6" imgW="622030" imgH="241195" progId="Equation.3">
                  <p:embed/>
                  <p:pic>
                    <p:nvPicPr>
                      <p:cNvPr id="108552" name="Object 6">
                        <a:extLst>
                          <a:ext uri="{FF2B5EF4-FFF2-40B4-BE49-F238E27FC236}">
                            <a16:creationId xmlns:a16="http://schemas.microsoft.com/office/drawing/2014/main" id="{ED14BFFD-4123-434B-A938-E6016A859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672803"/>
                        <a:ext cx="1465263"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53" name="Rectangle 5">
            <a:extLst>
              <a:ext uri="{FF2B5EF4-FFF2-40B4-BE49-F238E27FC236}">
                <a16:creationId xmlns:a16="http://schemas.microsoft.com/office/drawing/2014/main" id="{C4629C18-031B-4124-ACE2-C955EF89A599}"/>
              </a:ext>
            </a:extLst>
          </p:cNvPr>
          <p:cNvSpPr>
            <a:spLocks noChangeArrowheads="1"/>
          </p:cNvSpPr>
          <p:nvPr/>
        </p:nvSpPr>
        <p:spPr bwMode="auto">
          <a:xfrm>
            <a:off x="-381000" y="2241128"/>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latin typeface="Times New Roman" panose="02020603050405020304" pitchFamily="18" charset="0"/>
              </a:rPr>
              <a:t>OMF of </a:t>
            </a:r>
            <a:r>
              <a:rPr lang="en-US" altLang="ja-JP" b="0" i="1" dirty="0">
                <a:latin typeface="Times New Roman" panose="02020603050405020304" pitchFamily="18" charset="0"/>
              </a:rPr>
              <a:t>n-</a:t>
            </a:r>
            <a:r>
              <a:rPr lang="en-US" altLang="ja-JP" b="0" dirty="0" err="1">
                <a:latin typeface="Times New Roman" panose="02020603050405020304" pitchFamily="18" charset="0"/>
              </a:rPr>
              <a:t>th</a:t>
            </a:r>
            <a:r>
              <a:rPr lang="en-US" altLang="ja-JP" b="0" dirty="0">
                <a:latin typeface="Times New Roman" panose="02020603050405020304" pitchFamily="18" charset="0"/>
              </a:rPr>
              <a:t> brunch has coefficients </a:t>
            </a:r>
            <a:r>
              <a:rPr lang="en-US" altLang="ja-JP" b="0" i="1" dirty="0" err="1">
                <a:latin typeface="Times New Roman" panose="02020603050405020304" pitchFamily="18" charset="0"/>
              </a:rPr>
              <a:t>c</a:t>
            </a:r>
            <a:r>
              <a:rPr lang="en-US" altLang="ja-JP" b="0" i="1" baseline="-25000" dirty="0" err="1">
                <a:latin typeface="Times New Roman" panose="02020603050405020304" pitchFamily="18" charset="0"/>
              </a:rPr>
              <a:t>n</a:t>
            </a:r>
            <a:r>
              <a:rPr lang="en-US" altLang="ja-JP" b="0" dirty="0">
                <a:latin typeface="Times New Roman" panose="02020603050405020304" pitchFamily="18" charset="0"/>
              </a:rPr>
              <a:t>(</a:t>
            </a:r>
            <a:r>
              <a:rPr lang="en-US" altLang="ja-JP" b="0" i="1" dirty="0">
                <a:latin typeface="Times New Roman" panose="02020603050405020304" pitchFamily="18" charset="0"/>
              </a:rPr>
              <a:t>t</a:t>
            </a:r>
            <a:r>
              <a:rPr lang="en-US" altLang="ja-JP" b="0" dirty="0">
                <a:latin typeface="Times New Roman" panose="02020603050405020304" pitchFamily="18" charset="0"/>
              </a:rPr>
              <a:t>) that satisfy bellow</a:t>
            </a:r>
            <a:endParaRPr lang="ja-JP" altLang="en-US" b="0" dirty="0">
              <a:latin typeface="Times New Roman" panose="02020603050405020304" pitchFamily="18" charset="0"/>
            </a:endParaRPr>
          </a:p>
        </p:txBody>
      </p:sp>
      <p:sp>
        <p:nvSpPr>
          <p:cNvPr id="108554" name="Rectangle 8">
            <a:extLst>
              <a:ext uri="{FF2B5EF4-FFF2-40B4-BE49-F238E27FC236}">
                <a16:creationId xmlns:a16="http://schemas.microsoft.com/office/drawing/2014/main" id="{0F218197-E082-4373-B293-38AB74B31C65}"/>
              </a:ext>
            </a:extLst>
          </p:cNvPr>
          <p:cNvSpPr>
            <a:spLocks noChangeArrowheads="1"/>
          </p:cNvSpPr>
          <p:nvPr/>
        </p:nvSpPr>
        <p:spPr bwMode="auto">
          <a:xfrm>
            <a:off x="0" y="37730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108555" name="Object 9">
            <a:extLst>
              <a:ext uri="{FF2B5EF4-FFF2-40B4-BE49-F238E27FC236}">
                <a16:creationId xmlns:a16="http://schemas.microsoft.com/office/drawing/2014/main" id="{FCC3CF40-C9E8-4DAB-9EB3-0714B2B8033E}"/>
              </a:ext>
            </a:extLst>
          </p:cNvPr>
          <p:cNvGraphicFramePr>
            <a:graphicFrameLocks noChangeAspect="1"/>
          </p:cNvGraphicFramePr>
          <p:nvPr>
            <p:extLst>
              <p:ext uri="{D42A27DB-BD31-4B8C-83A1-F6EECF244321}">
                <p14:modId xmlns:p14="http://schemas.microsoft.com/office/powerpoint/2010/main" val="358668510"/>
              </p:ext>
            </p:extLst>
          </p:nvPr>
        </p:nvGraphicFramePr>
        <p:xfrm>
          <a:off x="990600" y="3625428"/>
          <a:ext cx="7086600" cy="673100"/>
        </p:xfrm>
        <a:graphic>
          <a:graphicData uri="http://schemas.openxmlformats.org/presentationml/2006/ole">
            <mc:AlternateContent xmlns:mc="http://schemas.openxmlformats.org/markup-compatibility/2006">
              <mc:Choice xmlns:v="urn:schemas-microsoft-com:vml" Requires="v">
                <p:oleObj spid="_x0000_s10432" name="数式" r:id="rId8" imgW="4533900" imgH="431800" progId="Equation.3">
                  <p:embed/>
                </p:oleObj>
              </mc:Choice>
              <mc:Fallback>
                <p:oleObj name="数式" r:id="rId8" imgW="4533900" imgH="431800" progId="Equation.3">
                  <p:embed/>
                  <p:pic>
                    <p:nvPicPr>
                      <p:cNvPr id="108555" name="Object 9">
                        <a:extLst>
                          <a:ext uri="{FF2B5EF4-FFF2-40B4-BE49-F238E27FC236}">
                            <a16:creationId xmlns:a16="http://schemas.microsoft.com/office/drawing/2014/main" id="{FCC3CF40-C9E8-4DAB-9EB3-0714B2B803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625428"/>
                        <a:ext cx="7086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56" name="Rectangle 10">
            <a:extLst>
              <a:ext uri="{FF2B5EF4-FFF2-40B4-BE49-F238E27FC236}">
                <a16:creationId xmlns:a16="http://schemas.microsoft.com/office/drawing/2014/main" id="{9E82CDA5-D783-49BE-8E6D-0850B9065920}"/>
              </a:ext>
            </a:extLst>
          </p:cNvPr>
          <p:cNvSpPr>
            <a:spLocks noChangeArrowheads="1"/>
          </p:cNvSpPr>
          <p:nvPr/>
        </p:nvSpPr>
        <p:spPr bwMode="auto">
          <a:xfrm>
            <a:off x="0" y="38349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108557" name="Object 11">
            <a:extLst>
              <a:ext uri="{FF2B5EF4-FFF2-40B4-BE49-F238E27FC236}">
                <a16:creationId xmlns:a16="http://schemas.microsoft.com/office/drawing/2014/main" id="{A32AA568-298C-42B8-A9FD-0837F8CDD19E}"/>
              </a:ext>
            </a:extLst>
          </p:cNvPr>
          <p:cNvGraphicFramePr>
            <a:graphicFrameLocks noChangeAspect="1"/>
          </p:cNvGraphicFramePr>
          <p:nvPr>
            <p:extLst>
              <p:ext uri="{D42A27DB-BD31-4B8C-83A1-F6EECF244321}">
                <p14:modId xmlns:p14="http://schemas.microsoft.com/office/powerpoint/2010/main" val="290676206"/>
              </p:ext>
            </p:extLst>
          </p:nvPr>
        </p:nvGraphicFramePr>
        <p:xfrm>
          <a:off x="76200" y="4692228"/>
          <a:ext cx="9032875" cy="1144588"/>
        </p:xfrm>
        <a:graphic>
          <a:graphicData uri="http://schemas.openxmlformats.org/presentationml/2006/ole">
            <mc:AlternateContent xmlns:mc="http://schemas.openxmlformats.org/markup-compatibility/2006">
              <mc:Choice xmlns:v="urn:schemas-microsoft-com:vml" Requires="v">
                <p:oleObj spid="_x0000_s10433" name="数式" r:id="rId10" imgW="6108700" imgH="774700" progId="Equation.3">
                  <p:embed/>
                </p:oleObj>
              </mc:Choice>
              <mc:Fallback>
                <p:oleObj name="数式" r:id="rId10" imgW="6108700" imgH="774700" progId="Equation.3">
                  <p:embed/>
                  <p:pic>
                    <p:nvPicPr>
                      <p:cNvPr id="108557" name="Object 11">
                        <a:extLst>
                          <a:ext uri="{FF2B5EF4-FFF2-40B4-BE49-F238E27FC236}">
                            <a16:creationId xmlns:a16="http://schemas.microsoft.com/office/drawing/2014/main" id="{A32AA568-298C-42B8-A9FD-0837F8CDD1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4692228"/>
                        <a:ext cx="90328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58" name="AutoShape 12">
            <a:extLst>
              <a:ext uri="{FF2B5EF4-FFF2-40B4-BE49-F238E27FC236}">
                <a16:creationId xmlns:a16="http://schemas.microsoft.com/office/drawing/2014/main" id="{8F757412-C21C-41B5-A365-9E5020DA768D}"/>
              </a:ext>
            </a:extLst>
          </p:cNvPr>
          <p:cNvSpPr>
            <a:spLocks noChangeArrowheads="1"/>
          </p:cNvSpPr>
          <p:nvPr/>
        </p:nvSpPr>
        <p:spPr bwMode="auto">
          <a:xfrm>
            <a:off x="3429000" y="4342978"/>
            <a:ext cx="2667000" cy="349250"/>
          </a:xfrm>
          <a:prstGeom prst="downArrow">
            <a:avLst>
              <a:gd name="adj1" fmla="val 47972"/>
              <a:gd name="adj2" fmla="val 45454"/>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dirty="0"/>
              <a:t>Matrix form</a:t>
            </a:r>
            <a:endParaRPr lang="ja-JP" altLang="en-US" sz="1800" b="0" dirty="0"/>
          </a:p>
        </p:txBody>
      </p:sp>
      <p:graphicFrame>
        <p:nvGraphicFramePr>
          <p:cNvPr id="108559" name="Object 13">
            <a:extLst>
              <a:ext uri="{FF2B5EF4-FFF2-40B4-BE49-F238E27FC236}">
                <a16:creationId xmlns:a16="http://schemas.microsoft.com/office/drawing/2014/main" id="{71E5DD27-818E-4636-A582-D94F15BC4357}"/>
              </a:ext>
            </a:extLst>
          </p:cNvPr>
          <p:cNvGraphicFramePr>
            <a:graphicFrameLocks noChangeAspect="1"/>
          </p:cNvGraphicFramePr>
          <p:nvPr>
            <p:extLst>
              <p:ext uri="{D42A27DB-BD31-4B8C-83A1-F6EECF244321}">
                <p14:modId xmlns:p14="http://schemas.microsoft.com/office/powerpoint/2010/main" val="688461953"/>
              </p:ext>
            </p:extLst>
          </p:nvPr>
        </p:nvGraphicFramePr>
        <p:xfrm>
          <a:off x="76200" y="6014616"/>
          <a:ext cx="733425" cy="357187"/>
        </p:xfrm>
        <a:graphic>
          <a:graphicData uri="http://schemas.openxmlformats.org/presentationml/2006/ole">
            <mc:AlternateContent xmlns:mc="http://schemas.openxmlformats.org/markup-compatibility/2006">
              <mc:Choice xmlns:v="urn:schemas-microsoft-com:vml" Requires="v">
                <p:oleObj spid="_x0000_s10434" name="数式" r:id="rId12" imgW="469900" imgH="228600" progId="Equation.3">
                  <p:embed/>
                </p:oleObj>
              </mc:Choice>
              <mc:Fallback>
                <p:oleObj name="数式" r:id="rId12" imgW="469900" imgH="228600" progId="Equation.3">
                  <p:embed/>
                  <p:pic>
                    <p:nvPicPr>
                      <p:cNvPr id="108559" name="Object 13">
                        <a:extLst>
                          <a:ext uri="{FF2B5EF4-FFF2-40B4-BE49-F238E27FC236}">
                            <a16:creationId xmlns:a16="http://schemas.microsoft.com/office/drawing/2014/main" id="{71E5DD27-818E-4636-A582-D94F15BC43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6014616"/>
                        <a:ext cx="733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60" name="Object 14">
            <a:extLst>
              <a:ext uri="{FF2B5EF4-FFF2-40B4-BE49-F238E27FC236}">
                <a16:creationId xmlns:a16="http://schemas.microsoft.com/office/drawing/2014/main" id="{E40AAE78-32C0-4BB1-B93A-760F483DEABB}"/>
              </a:ext>
            </a:extLst>
          </p:cNvPr>
          <p:cNvGraphicFramePr>
            <a:graphicFrameLocks noChangeAspect="1"/>
          </p:cNvGraphicFramePr>
          <p:nvPr>
            <p:extLst>
              <p:ext uri="{D42A27DB-BD31-4B8C-83A1-F6EECF244321}">
                <p14:modId xmlns:p14="http://schemas.microsoft.com/office/powerpoint/2010/main" val="2901099104"/>
              </p:ext>
            </p:extLst>
          </p:nvPr>
        </p:nvGraphicFramePr>
        <p:xfrm>
          <a:off x="3038475" y="6024141"/>
          <a:ext cx="277813" cy="357187"/>
        </p:xfrm>
        <a:graphic>
          <a:graphicData uri="http://schemas.openxmlformats.org/presentationml/2006/ole">
            <mc:AlternateContent xmlns:mc="http://schemas.openxmlformats.org/markup-compatibility/2006">
              <mc:Choice xmlns:v="urn:schemas-microsoft-com:vml" Requires="v">
                <p:oleObj spid="_x0000_s10435" name="数式" r:id="rId14" imgW="177646" imgH="228402" progId="Equation.3">
                  <p:embed/>
                </p:oleObj>
              </mc:Choice>
              <mc:Fallback>
                <p:oleObj name="数式" r:id="rId14" imgW="177646" imgH="228402" progId="Equation.3">
                  <p:embed/>
                  <p:pic>
                    <p:nvPicPr>
                      <p:cNvPr id="108560" name="Object 14">
                        <a:extLst>
                          <a:ext uri="{FF2B5EF4-FFF2-40B4-BE49-F238E27FC236}">
                            <a16:creationId xmlns:a16="http://schemas.microsoft.com/office/drawing/2014/main" id="{E40AAE78-32C0-4BB1-B93A-760F483DEA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8475" y="6024141"/>
                        <a:ext cx="2778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61" name="Object 15">
            <a:extLst>
              <a:ext uri="{FF2B5EF4-FFF2-40B4-BE49-F238E27FC236}">
                <a16:creationId xmlns:a16="http://schemas.microsoft.com/office/drawing/2014/main" id="{E9C13255-5F22-45D4-A7AC-A383E2FF513D}"/>
              </a:ext>
            </a:extLst>
          </p:cNvPr>
          <p:cNvGraphicFramePr>
            <a:graphicFrameLocks noChangeAspect="1"/>
          </p:cNvGraphicFramePr>
          <p:nvPr>
            <p:extLst>
              <p:ext uri="{D42A27DB-BD31-4B8C-83A1-F6EECF244321}">
                <p14:modId xmlns:p14="http://schemas.microsoft.com/office/powerpoint/2010/main" val="3145429718"/>
              </p:ext>
            </p:extLst>
          </p:nvPr>
        </p:nvGraphicFramePr>
        <p:xfrm>
          <a:off x="6442075" y="5970166"/>
          <a:ext cx="296863" cy="357187"/>
        </p:xfrm>
        <a:graphic>
          <a:graphicData uri="http://schemas.openxmlformats.org/presentationml/2006/ole">
            <mc:AlternateContent xmlns:mc="http://schemas.openxmlformats.org/markup-compatibility/2006">
              <mc:Choice xmlns:v="urn:schemas-microsoft-com:vml" Requires="v">
                <p:oleObj spid="_x0000_s10436" name="数式" r:id="rId16" imgW="190500" imgH="228600" progId="Equation.3">
                  <p:embed/>
                </p:oleObj>
              </mc:Choice>
              <mc:Fallback>
                <p:oleObj name="数式" r:id="rId16" imgW="190500" imgH="228600" progId="Equation.3">
                  <p:embed/>
                  <p:pic>
                    <p:nvPicPr>
                      <p:cNvPr id="108561" name="Object 15">
                        <a:extLst>
                          <a:ext uri="{FF2B5EF4-FFF2-40B4-BE49-F238E27FC236}">
                            <a16:creationId xmlns:a16="http://schemas.microsoft.com/office/drawing/2014/main" id="{E9C13255-5F22-45D4-A7AC-A383E2FF51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42075" y="5970166"/>
                        <a:ext cx="2968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62" name="Rectangle 16">
            <a:extLst>
              <a:ext uri="{FF2B5EF4-FFF2-40B4-BE49-F238E27FC236}">
                <a16:creationId xmlns:a16="http://schemas.microsoft.com/office/drawing/2014/main" id="{1AA79787-AAAD-4887-A16B-79D8CAD9EA19}"/>
              </a:ext>
            </a:extLst>
          </p:cNvPr>
          <p:cNvSpPr>
            <a:spLocks noChangeArrowheads="1"/>
          </p:cNvSpPr>
          <p:nvPr/>
        </p:nvSpPr>
        <p:spPr bwMode="auto">
          <a:xfrm>
            <a:off x="809625" y="6014616"/>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108563" name="Rectangle 17">
            <a:extLst>
              <a:ext uri="{FF2B5EF4-FFF2-40B4-BE49-F238E27FC236}">
                <a16:creationId xmlns:a16="http://schemas.microsoft.com/office/drawing/2014/main" id="{4B2711CE-3E95-44E6-A5CE-F66A76BE680D}"/>
              </a:ext>
            </a:extLst>
          </p:cNvPr>
          <p:cNvSpPr>
            <a:spLocks noChangeArrowheads="1"/>
          </p:cNvSpPr>
          <p:nvPr/>
        </p:nvSpPr>
        <p:spPr bwMode="auto">
          <a:xfrm>
            <a:off x="6880225" y="6001916"/>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sp>
        <p:nvSpPr>
          <p:cNvPr id="108564" name="Rectangle 18">
            <a:extLst>
              <a:ext uri="{FF2B5EF4-FFF2-40B4-BE49-F238E27FC236}">
                <a16:creationId xmlns:a16="http://schemas.microsoft.com/office/drawing/2014/main" id="{5004DB2C-AF21-4E0B-92F0-2D58424F1DE1}"/>
              </a:ext>
            </a:extLst>
          </p:cNvPr>
          <p:cNvSpPr>
            <a:spLocks noChangeArrowheads="1"/>
          </p:cNvSpPr>
          <p:nvPr/>
        </p:nvSpPr>
        <p:spPr bwMode="auto">
          <a:xfrm>
            <a:off x="3302000" y="5993978"/>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a:t>
            </a:r>
            <a:r>
              <a:rPr lang="en-US" altLang="ja-JP" sz="1800" b="0" i="1">
                <a:latin typeface="Times New Roman" panose="02020603050405020304" pitchFamily="18" charset="0"/>
              </a:rPr>
              <a:t>u</a:t>
            </a:r>
            <a:r>
              <a:rPr lang="en-US" altLang="ja-JP" sz="1800" b="0">
                <a:latin typeface="Times New Roman" panose="02020603050405020304" pitchFamily="18" charset="0"/>
              </a:rPr>
              <a:t>-th user’s pulse (undesired)</a:t>
            </a:r>
            <a:endParaRPr lang="ja-JP" altLang="en-US" sz="1800" b="0">
              <a:latin typeface="Times New Roman" panose="02020603050405020304" pitchFamily="18" charset="0"/>
            </a:endParaRPr>
          </a:p>
        </p:txBody>
      </p:sp>
      <p:graphicFrame>
        <p:nvGraphicFramePr>
          <p:cNvPr id="108565" name="Object 19">
            <a:extLst>
              <a:ext uri="{FF2B5EF4-FFF2-40B4-BE49-F238E27FC236}">
                <a16:creationId xmlns:a16="http://schemas.microsoft.com/office/drawing/2014/main" id="{0B7FAF5C-58FD-495A-B518-E1B7C449C335}"/>
              </a:ext>
            </a:extLst>
          </p:cNvPr>
          <p:cNvGraphicFramePr>
            <a:graphicFrameLocks noChangeAspect="1"/>
          </p:cNvGraphicFramePr>
          <p:nvPr>
            <p:extLst>
              <p:ext uri="{D42A27DB-BD31-4B8C-83A1-F6EECF244321}">
                <p14:modId xmlns:p14="http://schemas.microsoft.com/office/powerpoint/2010/main" val="2977408553"/>
              </p:ext>
            </p:extLst>
          </p:nvPr>
        </p:nvGraphicFramePr>
        <p:xfrm>
          <a:off x="3422650" y="2739603"/>
          <a:ext cx="2220913" cy="673100"/>
        </p:xfrm>
        <a:graphic>
          <a:graphicData uri="http://schemas.openxmlformats.org/presentationml/2006/ole">
            <mc:AlternateContent xmlns:mc="http://schemas.openxmlformats.org/markup-compatibility/2006">
              <mc:Choice xmlns:v="urn:schemas-microsoft-com:vml" Requires="v">
                <p:oleObj spid="_x0000_s10437" name="数式" r:id="rId18" imgW="1422400" imgH="431800" progId="Equation.3">
                  <p:embed/>
                </p:oleObj>
              </mc:Choice>
              <mc:Fallback>
                <p:oleObj name="数式" r:id="rId18" imgW="1422400" imgH="431800" progId="Equation.3">
                  <p:embed/>
                  <p:pic>
                    <p:nvPicPr>
                      <p:cNvPr id="108565" name="Object 19">
                        <a:extLst>
                          <a:ext uri="{FF2B5EF4-FFF2-40B4-BE49-F238E27FC236}">
                            <a16:creationId xmlns:a16="http://schemas.microsoft.com/office/drawing/2014/main" id="{0B7FAF5C-58FD-495A-B518-E1B7C449C3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22650" y="2739603"/>
                        <a:ext cx="22209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66" name="Rectangle 20">
            <a:extLst>
              <a:ext uri="{FF2B5EF4-FFF2-40B4-BE49-F238E27FC236}">
                <a16:creationId xmlns:a16="http://schemas.microsoft.com/office/drawing/2014/main" id="{DA32835E-22B5-4733-8416-6A6939F3CD91}"/>
              </a:ext>
            </a:extLst>
          </p:cNvPr>
          <p:cNvSpPr>
            <a:spLocks noChangeArrowheads="1"/>
          </p:cNvSpPr>
          <p:nvPr/>
        </p:nvSpPr>
        <p:spPr bwMode="auto">
          <a:xfrm>
            <a:off x="457200" y="3317453"/>
            <a:ext cx="2620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where, </a:t>
            </a:r>
            <a:r>
              <a:rPr lang="en-US" altLang="ja-JP" sz="1800" b="0" i="1">
                <a:latin typeface="Times New Roman" panose="02020603050405020304" pitchFamily="18" charset="0"/>
              </a:rPr>
              <a:t>w</a:t>
            </a:r>
            <a:r>
              <a:rPr lang="en-US" altLang="ja-JP" sz="1800" b="0" i="1" baseline="-25000">
                <a:latin typeface="Times New Roman" panose="02020603050405020304" pitchFamily="18" charset="0"/>
              </a:rPr>
              <a:t>k</a:t>
            </a:r>
            <a:r>
              <a:rPr lang="en-US" altLang="ja-JP" sz="1800" b="0">
                <a:latin typeface="Times New Roman" panose="02020603050405020304" pitchFamily="18" charset="0"/>
              </a:rPr>
              <a:t> is determined as</a:t>
            </a:r>
          </a:p>
        </p:txBody>
      </p:sp>
      <p:sp>
        <p:nvSpPr>
          <p:cNvPr id="4" name="フッター プレースホルダー 3">
            <a:extLst>
              <a:ext uri="{FF2B5EF4-FFF2-40B4-BE49-F238E27FC236}">
                <a16:creationId xmlns:a16="http://schemas.microsoft.com/office/drawing/2014/main" id="{B0817442-D27D-44ED-B4BD-C0599A3A6411}"/>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D57A19FF-3220-4E61-908C-E33597AF458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0F16D3-3C20-4978-873C-F74167F5A473}"/>
              </a:ext>
            </a:extLst>
          </p:cNvPr>
          <p:cNvSpPr>
            <a:spLocks noGrp="1"/>
          </p:cNvSpPr>
          <p:nvPr>
            <p:ph type="dt" sz="half" idx="2"/>
          </p:nvPr>
        </p:nvSpPr>
        <p:spPr/>
        <p:txBody>
          <a:bodyPr/>
          <a:lstStyle/>
          <a:p>
            <a:r>
              <a:rPr lang="en-US" altLang="ja-JP"/>
              <a:t>November 2020</a:t>
            </a:r>
            <a:endParaRPr lang="en-US" altLang="ja-JP" dirty="0"/>
          </a:p>
        </p:txBody>
      </p:sp>
      <p:sp>
        <p:nvSpPr>
          <p:cNvPr id="110596" name="Rectangle 3">
            <a:extLst>
              <a:ext uri="{FF2B5EF4-FFF2-40B4-BE49-F238E27FC236}">
                <a16:creationId xmlns:a16="http://schemas.microsoft.com/office/drawing/2014/main" id="{E6B6739D-038F-42D7-997A-736AD87E7DA6}"/>
              </a:ext>
            </a:extLst>
          </p:cNvPr>
          <p:cNvSpPr>
            <a:spLocks noChangeArrowheads="1"/>
          </p:cNvSpPr>
          <p:nvPr/>
        </p:nvSpPr>
        <p:spPr bwMode="auto">
          <a:xfrm>
            <a:off x="-152400" y="80645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1800" dirty="0"/>
              <a:t>Characteristics evaluation on each arrival angle</a:t>
            </a:r>
            <a:endParaRPr lang="ja-JP" altLang="en-US" sz="1800" dirty="0"/>
          </a:p>
        </p:txBody>
      </p:sp>
      <p:sp>
        <p:nvSpPr>
          <p:cNvPr id="110597" name="Rectangle 4">
            <a:extLst>
              <a:ext uri="{FF2B5EF4-FFF2-40B4-BE49-F238E27FC236}">
                <a16:creationId xmlns:a16="http://schemas.microsoft.com/office/drawing/2014/main" id="{A4B276A8-1DA8-470C-9386-D1B65204FB1F}"/>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graphicFrame>
        <p:nvGraphicFramePr>
          <p:cNvPr id="209030" name="Group 134">
            <a:extLst>
              <a:ext uri="{FF2B5EF4-FFF2-40B4-BE49-F238E27FC236}">
                <a16:creationId xmlns:a16="http://schemas.microsoft.com/office/drawing/2014/main" id="{C62F285A-CDD2-4BED-8F13-5DCDF20831EF}"/>
              </a:ext>
            </a:extLst>
          </p:cNvPr>
          <p:cNvGraphicFramePr>
            <a:graphicFrameLocks noGrp="1"/>
          </p:cNvGraphicFramePr>
          <p:nvPr/>
        </p:nvGraphicFramePr>
        <p:xfrm>
          <a:off x="152400" y="4195763"/>
          <a:ext cx="8763000" cy="2116148"/>
        </p:xfrm>
        <a:graphic>
          <a:graphicData uri="http://schemas.openxmlformats.org/drawingml/2006/table">
            <a:tbl>
              <a:tblPr/>
              <a:tblGrid>
                <a:gridCol w="3352800">
                  <a:extLst>
                    <a:ext uri="{9D8B030D-6E8A-4147-A177-3AD203B41FA5}">
                      <a16:colId xmlns:a16="http://schemas.microsoft.com/office/drawing/2014/main" val="983128863"/>
                    </a:ext>
                  </a:extLst>
                </a:gridCol>
                <a:gridCol w="2514600">
                  <a:extLst>
                    <a:ext uri="{9D8B030D-6E8A-4147-A177-3AD203B41FA5}">
                      <a16:colId xmlns:a16="http://schemas.microsoft.com/office/drawing/2014/main" val="2734210009"/>
                    </a:ext>
                  </a:extLst>
                </a:gridCol>
                <a:gridCol w="2895600">
                  <a:extLst>
                    <a:ext uri="{9D8B030D-6E8A-4147-A177-3AD203B41FA5}">
                      <a16:colId xmlns:a16="http://schemas.microsoft.com/office/drawing/2014/main" val="3666285714"/>
                    </a:ext>
                  </a:extLst>
                </a:gridCol>
              </a:tblGrid>
              <a:tr h="338111">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Number of antennas / placement</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5     /    Linear array</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361855645"/>
                  </a:ext>
                </a:extLst>
              </a:tr>
              <a:tr h="306948">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Distance between antennas; </a:t>
                      </a:r>
                      <a:r>
                        <a:rPr kumimoji="1" lang="en-US" altLang="ja-JP" sz="1400" b="0" i="1"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a:t>
                      </a:r>
                      <a:r>
                        <a:rPr kumimoji="1" lang="en-US" altLang="ja-JP" sz="1400" b="0" i="1"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rPr>
                        <a:t>s </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[m]</a:t>
                      </a:r>
                      <a:endParaRPr kumimoji="1" lang="en-US" altLang="ja-JP" sz="1400" b="0" i="0"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endParaRP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0.45</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266283145"/>
                  </a:ext>
                </a:extLst>
              </a:tr>
              <a:tr h="306948">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Desired user’s pulse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a:t>
                      </a:r>
                      <a:r>
                        <a:rPr kumimoji="1" lang="en-US" altLang="ja-JP" sz="1400" b="0" i="0" u="none" strike="noStrike" cap="none" normalizeH="0" baseline="30000">
                          <a:ln>
                            <a:noFill/>
                          </a:ln>
                          <a:solidFill>
                            <a:schemeClr val="tx1"/>
                          </a:solidFill>
                          <a:effectLst/>
                          <a:latin typeface="Times New Roman" panose="02020603050405020304" pitchFamily="18" charset="0"/>
                          <a:ea typeface="ＭＳ Ｐ明朝" panose="02020600040205080304" pitchFamily="18" charset="-128"/>
                        </a:rPr>
                        <a:t>th</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order MHP</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688331308"/>
                  </a:ext>
                </a:extLst>
              </a:tr>
              <a:tr h="306948">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Interference user’s pulse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2</a:t>
                      </a:r>
                      <a:r>
                        <a:rPr kumimoji="1" lang="en-US" altLang="ja-JP" sz="1400" b="0" i="0" u="none" strike="noStrike" cap="none" normalizeH="0" baseline="30000">
                          <a:ln>
                            <a:noFill/>
                          </a:ln>
                          <a:solidFill>
                            <a:srgbClr val="0000FF"/>
                          </a:solidFill>
                          <a:effectLst/>
                          <a:latin typeface="Times New Roman" panose="02020603050405020304" pitchFamily="18" charset="0"/>
                          <a:ea typeface="ＭＳ Ｐ明朝" panose="02020600040205080304" pitchFamily="18" charset="-128"/>
                        </a:rPr>
                        <a:t>nd</a:t>
                      </a: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 order MHP (IUI)</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and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chirped pulse UWB</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(ISI)</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64204608"/>
                  </a:ext>
                </a:extLst>
              </a:tr>
              <a:tr h="419066">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desired signal [degree]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10</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6800504"/>
                  </a:ext>
                </a:extLst>
              </a:tr>
              <a:tr h="438115">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interference signal [degree]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30</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and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-60</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0</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and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0</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9833814"/>
                  </a:ext>
                </a:extLst>
              </a:tr>
            </a:tbl>
          </a:graphicData>
        </a:graphic>
      </p:graphicFrame>
      <p:sp>
        <p:nvSpPr>
          <p:cNvPr id="110627" name="Rectangle 39">
            <a:extLst>
              <a:ext uri="{FF2B5EF4-FFF2-40B4-BE49-F238E27FC236}">
                <a16:creationId xmlns:a16="http://schemas.microsoft.com/office/drawing/2014/main" id="{95D82D40-BCFD-4768-9858-58A233978016}"/>
              </a:ext>
            </a:extLst>
          </p:cNvPr>
          <p:cNvSpPr>
            <a:spLocks noChangeArrowheads="1"/>
          </p:cNvSpPr>
          <p:nvPr/>
        </p:nvSpPr>
        <p:spPr bwMode="auto">
          <a:xfrm>
            <a:off x="1450975" y="13398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6</a:t>
            </a:r>
          </a:p>
        </p:txBody>
      </p:sp>
      <p:sp>
        <p:nvSpPr>
          <p:cNvPr id="110628" name="Rectangle 40">
            <a:extLst>
              <a:ext uri="{FF2B5EF4-FFF2-40B4-BE49-F238E27FC236}">
                <a16:creationId xmlns:a16="http://schemas.microsoft.com/office/drawing/2014/main" id="{68C8BB9E-232E-43E2-BAF9-3A6A7802F758}"/>
              </a:ext>
            </a:extLst>
          </p:cNvPr>
          <p:cNvSpPr>
            <a:spLocks noChangeArrowheads="1"/>
          </p:cNvSpPr>
          <p:nvPr/>
        </p:nvSpPr>
        <p:spPr bwMode="auto">
          <a:xfrm>
            <a:off x="6324600" y="13398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7</a:t>
            </a:r>
          </a:p>
        </p:txBody>
      </p:sp>
      <p:sp>
        <p:nvSpPr>
          <p:cNvPr id="110629" name="Line 41">
            <a:extLst>
              <a:ext uri="{FF2B5EF4-FFF2-40B4-BE49-F238E27FC236}">
                <a16:creationId xmlns:a16="http://schemas.microsoft.com/office/drawing/2014/main" id="{5A2E22D1-EC02-4D0E-9EE3-955E81251C39}"/>
              </a:ext>
            </a:extLst>
          </p:cNvPr>
          <p:cNvSpPr>
            <a:spLocks noChangeShapeType="1"/>
          </p:cNvSpPr>
          <p:nvPr/>
        </p:nvSpPr>
        <p:spPr bwMode="auto">
          <a:xfrm>
            <a:off x="4572000" y="1524000"/>
            <a:ext cx="0" cy="2560638"/>
          </a:xfrm>
          <a:prstGeom prst="line">
            <a:avLst/>
          </a:prstGeom>
          <a:noFill/>
          <a:ln w="254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10630" name="Picture 42">
            <a:extLst>
              <a:ext uri="{FF2B5EF4-FFF2-40B4-BE49-F238E27FC236}">
                <a16:creationId xmlns:a16="http://schemas.microsoft.com/office/drawing/2014/main" id="{4F8BC13D-3B3B-49C7-BF03-F0AC44CDA5C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706563"/>
            <a:ext cx="457200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31" name="Picture 139" descr="path8209-9">
            <a:extLst>
              <a:ext uri="{FF2B5EF4-FFF2-40B4-BE49-F238E27FC236}">
                <a16:creationId xmlns:a16="http://schemas.microsoft.com/office/drawing/2014/main" id="{2C51E9F6-5568-4A59-807F-05953CCC6A3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19675" y="1706563"/>
            <a:ext cx="3895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3">
            <a:extLst>
              <a:ext uri="{FF2B5EF4-FFF2-40B4-BE49-F238E27FC236}">
                <a16:creationId xmlns:a16="http://schemas.microsoft.com/office/drawing/2014/main" id="{727397D7-8F88-4C97-AE91-00A20EE5CE03}"/>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D6140DB1-1BBE-4462-8555-1CF593F5DC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November 2020</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37</a:t>
            </a:fld>
            <a:endParaRPr lang="en-US" altLang="ja-JP"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November 2020</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38</a:t>
            </a:fld>
            <a:endParaRPr lang="en-US" altLang="ja-JP"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034191-4E90-47C8-9A57-2B879A77BED0}"/>
              </a:ext>
            </a:extLst>
          </p:cNvPr>
          <p:cNvSpPr>
            <a:spLocks noGrp="1"/>
          </p:cNvSpPr>
          <p:nvPr>
            <p:ph type="dt" sz="half" idx="2"/>
          </p:nvPr>
        </p:nvSpPr>
        <p:spPr/>
        <p:txBody>
          <a:bodyPr/>
          <a:lstStyle/>
          <a:p>
            <a:r>
              <a:rPr lang="en-US" altLang="ja-JP"/>
              <a:t>November 2020</a:t>
            </a:r>
            <a:endParaRPr lang="en-US" altLang="ja-JP" dirty="0"/>
          </a:p>
        </p:txBody>
      </p:sp>
      <p:sp>
        <p:nvSpPr>
          <p:cNvPr id="116741" name="Rectangle 4">
            <a:extLst>
              <a:ext uri="{FF2B5EF4-FFF2-40B4-BE49-F238E27FC236}">
                <a16:creationId xmlns:a16="http://schemas.microsoft.com/office/drawing/2014/main" id="{55C72AF0-4183-4362-896F-DCCF1A49EDCE}"/>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graphicFrame>
        <p:nvGraphicFramePr>
          <p:cNvPr id="540725" name="Group 53">
            <a:extLst>
              <a:ext uri="{FF2B5EF4-FFF2-40B4-BE49-F238E27FC236}">
                <a16:creationId xmlns:a16="http://schemas.microsoft.com/office/drawing/2014/main" id="{EAF4A1FB-CA45-40C7-9D0A-B8DDDEA81B48}"/>
              </a:ext>
            </a:extLst>
          </p:cNvPr>
          <p:cNvGraphicFramePr>
            <a:graphicFrameLocks noGrp="1"/>
          </p:cNvGraphicFramePr>
          <p:nvPr/>
        </p:nvGraphicFramePr>
        <p:xfrm>
          <a:off x="152400" y="4195763"/>
          <a:ext cx="8763000" cy="2176545"/>
        </p:xfrm>
        <a:graphic>
          <a:graphicData uri="http://schemas.openxmlformats.org/drawingml/2006/table">
            <a:tbl>
              <a:tblPr/>
              <a:tblGrid>
                <a:gridCol w="3352800">
                  <a:extLst>
                    <a:ext uri="{9D8B030D-6E8A-4147-A177-3AD203B41FA5}">
                      <a16:colId xmlns:a16="http://schemas.microsoft.com/office/drawing/2014/main" val="2989583386"/>
                    </a:ext>
                  </a:extLst>
                </a:gridCol>
                <a:gridCol w="5410200">
                  <a:extLst>
                    <a:ext uri="{9D8B030D-6E8A-4147-A177-3AD203B41FA5}">
                      <a16:colId xmlns:a16="http://schemas.microsoft.com/office/drawing/2014/main" val="3029867204"/>
                    </a:ext>
                  </a:extLst>
                </a:gridCol>
              </a:tblGrid>
              <a:tr h="337980">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Number of antennas / placement</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5     /    Linear array</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1368885"/>
                  </a:ext>
                </a:extLst>
              </a:tr>
              <a:tr h="30689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Distance between antennas; </a:t>
                      </a:r>
                      <a:r>
                        <a:rPr kumimoji="1" lang="en-US" altLang="ja-JP" sz="1400" b="0" i="1"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a:t>
                      </a:r>
                      <a:r>
                        <a:rPr kumimoji="1" lang="en-US" altLang="ja-JP" sz="1400" b="0" i="1"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rPr>
                        <a:t>s </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[m]</a:t>
                      </a:r>
                      <a:endParaRPr kumimoji="1" lang="en-US" altLang="ja-JP" sz="1400" b="0" i="0"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endParaRP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0.45</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0407498"/>
                  </a:ext>
                </a:extLst>
              </a:tr>
              <a:tr h="337369">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Desired user’s pulse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1</a:t>
                      </a:r>
                      <a:r>
                        <a:rPr kumimoji="1" lang="en-US" altLang="ja-JP" sz="1600" b="1" i="0" u="none" strike="noStrike" cap="none" normalizeH="0" baseline="30000">
                          <a:ln>
                            <a:noFill/>
                          </a:ln>
                          <a:solidFill>
                            <a:schemeClr val="tx1"/>
                          </a:solidFill>
                          <a:effectLst/>
                          <a:latin typeface="Times New Roman" panose="02020603050405020304" pitchFamily="18" charset="0"/>
                          <a:ea typeface="ＭＳ Ｐ明朝" panose="02020600040205080304" pitchFamily="18" charset="-128"/>
                        </a:rPr>
                        <a:t>st</a:t>
                      </a:r>
                      <a:r>
                        <a:rPr kumimoji="1" lang="en-US" altLang="ja-JP" sz="1600" b="1"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order MHP</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2985187"/>
                  </a:ext>
                </a:extLst>
              </a:tr>
              <a:tr h="337369">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Interference user’s pulse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1</a:t>
                      </a:r>
                      <a:r>
                        <a:rPr kumimoji="1" lang="en-US" altLang="ja-JP" sz="1600" b="1" i="0" u="none" strike="noStrike" cap="none" normalizeH="0" baseline="30000">
                          <a:ln>
                            <a:noFill/>
                          </a:ln>
                          <a:solidFill>
                            <a:srgbClr val="0000FF"/>
                          </a:solidFill>
                          <a:effectLst/>
                          <a:latin typeface="Times New Roman" panose="02020603050405020304" pitchFamily="18" charset="0"/>
                          <a:ea typeface="ＭＳ Ｐ明朝" panose="02020600040205080304" pitchFamily="18" charset="-128"/>
                        </a:rPr>
                        <a:t>st</a:t>
                      </a:r>
                      <a:r>
                        <a:rPr kumimoji="1" lang="en-US" altLang="ja-JP" sz="1600" b="1"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 order MHP</a:t>
                      </a:r>
                      <a:endParaRPr kumimoji="1" lang="en-US" altLang="ja-JP" sz="1600" b="1"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endParaRP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3487000"/>
                  </a:ext>
                </a:extLst>
              </a:tr>
              <a:tr h="418905">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desired signal [degree]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-30</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1989012"/>
                  </a:ext>
                </a:extLst>
              </a:tr>
              <a:tr h="437946">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interference signal [degree]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dirty="0">
                          <a:ln>
                            <a:noFill/>
                          </a:ln>
                          <a:solidFill>
                            <a:srgbClr val="0000FF"/>
                          </a:solidFill>
                          <a:effectLst/>
                          <a:latin typeface="Times New Roman" panose="02020603050405020304" pitchFamily="18" charset="0"/>
                          <a:ea typeface="ＭＳ Ｐ明朝" panose="02020600040205080304" pitchFamily="18" charset="-128"/>
                        </a:rPr>
                        <a:t>30</a:t>
                      </a:r>
                      <a:endParaRPr kumimoji="1" lang="en-US" altLang="ja-JP" sz="1600" b="1" i="0" u="none" strike="noStrike" cap="none" normalizeH="0" baseline="0" dirty="0">
                        <a:ln>
                          <a:noFill/>
                        </a:ln>
                        <a:solidFill>
                          <a:srgbClr val="FF0000"/>
                        </a:solidFill>
                        <a:effectLst/>
                        <a:latin typeface="Times New Roman" panose="02020603050405020304" pitchFamily="18" charset="0"/>
                        <a:ea typeface="ＭＳ Ｐ明朝" panose="02020600040205080304" pitchFamily="18" charset="-128"/>
                      </a:endParaRP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6712409"/>
                  </a:ext>
                </a:extLst>
              </a:tr>
            </a:tbl>
          </a:graphicData>
        </a:graphic>
      </p:graphicFrame>
      <p:sp>
        <p:nvSpPr>
          <p:cNvPr id="116768" name="Rectangle 36">
            <a:extLst>
              <a:ext uri="{FF2B5EF4-FFF2-40B4-BE49-F238E27FC236}">
                <a16:creationId xmlns:a16="http://schemas.microsoft.com/office/drawing/2014/main" id="{90B6398C-768F-4905-AB0E-F3EF53B7E58D}"/>
              </a:ext>
            </a:extLst>
          </p:cNvPr>
          <p:cNvSpPr>
            <a:spLocks noChangeArrowheads="1"/>
          </p:cNvSpPr>
          <p:nvPr/>
        </p:nvSpPr>
        <p:spPr bwMode="auto">
          <a:xfrm>
            <a:off x="6889750" y="13398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8</a:t>
            </a:r>
          </a:p>
        </p:txBody>
      </p:sp>
      <p:pic>
        <p:nvPicPr>
          <p:cNvPr id="116769" name="Picture 43" descr="SC8">
            <a:extLst>
              <a:ext uri="{FF2B5EF4-FFF2-40B4-BE49-F238E27FC236}">
                <a16:creationId xmlns:a16="http://schemas.microsoft.com/office/drawing/2014/main" id="{293D7FA4-EA9C-4411-8318-DAF1C0BFDD3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1706563"/>
            <a:ext cx="3657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70" name="Rectangle 44">
            <a:extLst>
              <a:ext uri="{FF2B5EF4-FFF2-40B4-BE49-F238E27FC236}">
                <a16:creationId xmlns:a16="http://schemas.microsoft.com/office/drawing/2014/main" id="{451789A7-C165-42EF-8038-7EFAB8C86AE5}"/>
              </a:ext>
            </a:extLst>
          </p:cNvPr>
          <p:cNvSpPr>
            <a:spLocks noChangeArrowheads="1"/>
          </p:cNvSpPr>
          <p:nvPr/>
        </p:nvSpPr>
        <p:spPr bwMode="auto">
          <a:xfrm>
            <a:off x="-76200" y="1850964"/>
            <a:ext cx="48101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spcBef>
                <a:spcPct val="0"/>
              </a:spcBef>
              <a:buFontTx/>
              <a:buNone/>
            </a:pPr>
            <a:r>
              <a:rPr lang="en-US" altLang="ja-JP" sz="2000" dirty="0">
                <a:solidFill>
                  <a:srgbClr val="FF0000"/>
                </a:solidFill>
              </a:rPr>
              <a:t>2 users use the same pulse</a:t>
            </a:r>
            <a:endParaRPr lang="ja-JP" altLang="en-US" sz="2000" dirty="0">
              <a:solidFill>
                <a:srgbClr val="FF0000"/>
              </a:solidFill>
            </a:endParaRPr>
          </a:p>
        </p:txBody>
      </p:sp>
      <p:sp>
        <p:nvSpPr>
          <p:cNvPr id="116771" name="Rectangle 45">
            <a:extLst>
              <a:ext uri="{FF2B5EF4-FFF2-40B4-BE49-F238E27FC236}">
                <a16:creationId xmlns:a16="http://schemas.microsoft.com/office/drawing/2014/main" id="{3EA91BA5-2D35-4DAB-A0D1-D3A39B818BAD}"/>
              </a:ext>
            </a:extLst>
          </p:cNvPr>
          <p:cNvSpPr>
            <a:spLocks noChangeArrowheads="1"/>
          </p:cNvSpPr>
          <p:nvPr/>
        </p:nvSpPr>
        <p:spPr bwMode="auto">
          <a:xfrm>
            <a:off x="447675" y="3001963"/>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spcBef>
                <a:spcPct val="0"/>
              </a:spcBef>
              <a:buFontTx/>
              <a:buNone/>
            </a:pPr>
            <a:r>
              <a:rPr lang="en-US" altLang="ja-JP" b="0" dirty="0">
                <a:solidFill>
                  <a:srgbClr val="0000FF"/>
                </a:solidFill>
              </a:rPr>
              <a:t>Time-domain </a:t>
            </a:r>
            <a:r>
              <a:rPr lang="en-US" altLang="ja-JP" b="0" dirty="0"/>
              <a:t>signal processing </a:t>
            </a:r>
            <a:r>
              <a:rPr lang="en-US" altLang="ja-JP" b="0" dirty="0">
                <a:solidFill>
                  <a:srgbClr val="FF0000"/>
                </a:solidFill>
              </a:rPr>
              <a:t>cannot reduce the interference</a:t>
            </a:r>
            <a:endParaRPr lang="ja-JP" altLang="en-US" b="0" dirty="0">
              <a:solidFill>
                <a:srgbClr val="FF0000"/>
              </a:solidFill>
            </a:endParaRPr>
          </a:p>
        </p:txBody>
      </p:sp>
      <p:sp>
        <p:nvSpPr>
          <p:cNvPr id="116772" name="AutoShape 46">
            <a:extLst>
              <a:ext uri="{FF2B5EF4-FFF2-40B4-BE49-F238E27FC236}">
                <a16:creationId xmlns:a16="http://schemas.microsoft.com/office/drawing/2014/main" id="{B4FE22DA-3590-4987-8970-E78B5DE52C81}"/>
              </a:ext>
            </a:extLst>
          </p:cNvPr>
          <p:cNvSpPr>
            <a:spLocks noChangeArrowheads="1"/>
          </p:cNvSpPr>
          <p:nvPr/>
        </p:nvSpPr>
        <p:spPr bwMode="auto">
          <a:xfrm>
            <a:off x="1676400" y="2544763"/>
            <a:ext cx="2047875" cy="457200"/>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7" name="Rectangle 3">
            <a:extLst>
              <a:ext uri="{FF2B5EF4-FFF2-40B4-BE49-F238E27FC236}">
                <a16:creationId xmlns:a16="http://schemas.microsoft.com/office/drawing/2014/main" id="{BE3E0B97-731C-4CBB-B4D7-164B739F58AD}"/>
              </a:ext>
            </a:extLst>
          </p:cNvPr>
          <p:cNvSpPr>
            <a:spLocks noChangeArrowheads="1"/>
          </p:cNvSpPr>
          <p:nvPr/>
        </p:nvSpPr>
        <p:spPr bwMode="auto">
          <a:xfrm>
            <a:off x="-152400" y="80645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1800" dirty="0"/>
              <a:t>Characteristics evaluation on each arrival angle</a:t>
            </a:r>
            <a:endParaRPr lang="ja-JP" altLang="en-US" sz="1800" dirty="0"/>
          </a:p>
        </p:txBody>
      </p:sp>
      <p:sp>
        <p:nvSpPr>
          <p:cNvPr id="4" name="フッター プレースホルダー 3">
            <a:extLst>
              <a:ext uri="{FF2B5EF4-FFF2-40B4-BE49-F238E27FC236}">
                <a16:creationId xmlns:a16="http://schemas.microsoft.com/office/drawing/2014/main" id="{BC54D3C1-24F6-4497-8DA4-ECD700007E0B}"/>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7F41CE8F-E039-48AD-9C8F-011C3FA543F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39</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November 2020</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a:t>
            </a:r>
            <a:r>
              <a:rPr lang="en-US" altLang="ja-JP" sz="2000" b="0" dirty="0" err="1">
                <a:latin typeface="Times New Roman" panose="02020603050405020304" pitchFamily="18" charset="0"/>
              </a:rPr>
              <a:t>wreless</a:t>
            </a:r>
            <a:r>
              <a:rPr lang="en-US" altLang="ja-JP" sz="2000" b="0" dirty="0">
                <a:latin typeface="Times New Roman" panose="02020603050405020304" pitchFamily="18" charset="0"/>
              </a:rPr>
              <a:t>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Kobayashi(YNU), Ryuji Kohno(YNU, UofOulu)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4</a:t>
            </a:fld>
            <a:endParaRPr lang="en-US" altLang="ja-JP" dirty="0"/>
          </a:p>
        </p:txBody>
      </p:sp>
    </p:spTree>
    <p:extLst>
      <p:ext uri="{BB962C8B-B14F-4D97-AF65-F5344CB8AC3E}">
        <p14:creationId xmlns:p14="http://schemas.microsoft.com/office/powerpoint/2010/main" val="2920292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D7B8FC-BA97-4E22-9CB7-07458238FB8F}"/>
              </a:ext>
            </a:extLst>
          </p:cNvPr>
          <p:cNvSpPr>
            <a:spLocks noGrp="1"/>
          </p:cNvSpPr>
          <p:nvPr>
            <p:ph type="dt" sz="half" idx="2"/>
          </p:nvPr>
        </p:nvSpPr>
        <p:spPr/>
        <p:txBody>
          <a:bodyPr/>
          <a:lstStyle/>
          <a:p>
            <a:r>
              <a:rPr lang="en-US" altLang="ja-JP"/>
              <a:t>November 2020</a:t>
            </a:r>
            <a:endParaRPr lang="en-US" altLang="ja-JP" dirty="0"/>
          </a:p>
        </p:txBody>
      </p:sp>
      <p:pic>
        <p:nvPicPr>
          <p:cNvPr id="118788" name="Picture 26">
            <a:extLst>
              <a:ext uri="{FF2B5EF4-FFF2-40B4-BE49-F238E27FC236}">
                <a16:creationId xmlns:a16="http://schemas.microsoft.com/office/drawing/2014/main" id="{2FE03104-3CF2-41D2-8B3F-80C011F2D6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04875"/>
            <a:ext cx="445135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9" name="Picture 23">
            <a:extLst>
              <a:ext uri="{FF2B5EF4-FFF2-40B4-BE49-F238E27FC236}">
                <a16:creationId xmlns:a16="http://schemas.microsoft.com/office/drawing/2014/main" id="{B98FDB23-A72A-4FB7-8886-53FAAD1C94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0" y="895350"/>
            <a:ext cx="4441825"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3" name="Oval 7">
            <a:extLst>
              <a:ext uri="{FF2B5EF4-FFF2-40B4-BE49-F238E27FC236}">
                <a16:creationId xmlns:a16="http://schemas.microsoft.com/office/drawing/2014/main" id="{5BF496D2-CCCD-4697-B0AB-1A5E02CA3836}"/>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8794" name="Oval 8">
            <a:extLst>
              <a:ext uri="{FF2B5EF4-FFF2-40B4-BE49-F238E27FC236}">
                <a16:creationId xmlns:a16="http://schemas.microsoft.com/office/drawing/2014/main" id="{E415F71D-8DCD-4077-974C-A730CF29B584}"/>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8795" name="Rectangle 6">
            <a:extLst>
              <a:ext uri="{FF2B5EF4-FFF2-40B4-BE49-F238E27FC236}">
                <a16:creationId xmlns:a16="http://schemas.microsoft.com/office/drawing/2014/main" id="{5EA6F59D-0C3A-4184-8C37-3057EF8EF91D}"/>
              </a:ext>
            </a:extLst>
          </p:cNvPr>
          <p:cNvSpPr>
            <a:spLocks noChangeArrowheads="1"/>
          </p:cNvSpPr>
          <p:nvPr/>
        </p:nvSpPr>
        <p:spPr bwMode="auto">
          <a:xfrm>
            <a:off x="4778375" y="5010150"/>
            <a:ext cx="4365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SC.8)</a:t>
            </a:r>
          </a:p>
        </p:txBody>
      </p:sp>
      <p:sp>
        <p:nvSpPr>
          <p:cNvPr id="118797" name="正方形/長方形 28">
            <a:extLst>
              <a:ext uri="{FF2B5EF4-FFF2-40B4-BE49-F238E27FC236}">
                <a16:creationId xmlns:a16="http://schemas.microsoft.com/office/drawing/2014/main" id="{26CC0BC1-3F27-4F51-BFB7-5B7687178306}"/>
              </a:ext>
            </a:extLst>
          </p:cNvPr>
          <p:cNvSpPr>
            <a:spLocks noChangeArrowheads="1"/>
          </p:cNvSpPr>
          <p:nvPr/>
        </p:nvSpPr>
        <p:spPr bwMode="auto">
          <a:xfrm>
            <a:off x="3810000" y="5638800"/>
            <a:ext cx="5187950" cy="707886"/>
          </a:xfrm>
          <a:prstGeom prst="rect">
            <a:avLst/>
          </a:prstGeom>
          <a:solidFill>
            <a:schemeClr val="bg1">
              <a:lumMod val="85000"/>
            </a:schemeClr>
          </a:solidFill>
          <a:ln w="57150">
            <a:solidFill>
              <a:schemeClr val="tx1">
                <a:lumMod val="50000"/>
                <a:lumOff val="50000"/>
              </a:schemeClr>
            </a:solidFill>
            <a:miter lim="800000"/>
            <a:headEnd/>
            <a:tailEnd/>
          </a:ln>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can be eliminated if either one is different from the desired signal</a:t>
            </a:r>
            <a:endParaRPr lang="ja-JP" altLang="en-US" sz="2400" dirty="0">
              <a:solidFill>
                <a:srgbClr val="FF0000"/>
              </a:solidFill>
            </a:endParaRPr>
          </a:p>
        </p:txBody>
      </p:sp>
      <p:sp>
        <p:nvSpPr>
          <p:cNvPr id="31" name="二等辺三角形 30">
            <a:extLst>
              <a:ext uri="{FF2B5EF4-FFF2-40B4-BE49-F238E27FC236}">
                <a16:creationId xmlns:a16="http://schemas.microsoft.com/office/drawing/2014/main" id="{019D53DD-B0EB-4191-BF06-8A55467E0D2F}"/>
              </a:ext>
            </a:extLst>
          </p:cNvPr>
          <p:cNvSpPr>
            <a:spLocks noChangeArrowheads="1"/>
          </p:cNvSpPr>
          <p:nvPr/>
        </p:nvSpPr>
        <p:spPr bwMode="auto">
          <a:xfrm rot="10800000">
            <a:off x="1295400" y="5432648"/>
            <a:ext cx="2259013" cy="228600"/>
          </a:xfrm>
          <a:prstGeom prst="triangle">
            <a:avLst>
              <a:gd name="adj" fmla="val 50000"/>
            </a:avLst>
          </a:prstGeom>
          <a:solidFill>
            <a:srgbClr val="FBBBBB"/>
          </a:solidFill>
          <a:ln w="25400" algn="ctr">
            <a:solidFill>
              <a:schemeClr val="tx1">
                <a:lumMod val="50000"/>
                <a:lumOff val="50000"/>
              </a:schemeClr>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04BF66E3-AAF2-4AB8-A738-7904AA03F207}"/>
              </a:ext>
            </a:extLst>
          </p:cNvPr>
          <p:cNvSpPr>
            <a:spLocks noChangeArrowheads="1"/>
          </p:cNvSpPr>
          <p:nvPr/>
        </p:nvSpPr>
        <p:spPr bwMode="auto">
          <a:xfrm rot="10800000">
            <a:off x="5562600" y="5376863"/>
            <a:ext cx="2259013" cy="228600"/>
          </a:xfrm>
          <a:prstGeom prst="triangle">
            <a:avLst>
              <a:gd name="adj" fmla="val 50000"/>
            </a:avLst>
          </a:prstGeom>
          <a:solidFill>
            <a:srgbClr val="FBBBBB"/>
          </a:solidFill>
          <a:ln w="25400" algn="ctr">
            <a:solidFill>
              <a:schemeClr val="tx1">
                <a:lumMod val="50000"/>
                <a:lumOff val="50000"/>
              </a:schemeClr>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8800" name="Rectangle 6">
            <a:extLst>
              <a:ext uri="{FF2B5EF4-FFF2-40B4-BE49-F238E27FC236}">
                <a16:creationId xmlns:a16="http://schemas.microsoft.com/office/drawing/2014/main" id="{DBD7F09D-CD33-45F2-8F03-7242B78355E0}"/>
              </a:ext>
            </a:extLst>
          </p:cNvPr>
          <p:cNvSpPr>
            <a:spLocks noChangeArrowheads="1"/>
          </p:cNvSpPr>
          <p:nvPr/>
        </p:nvSpPr>
        <p:spPr bwMode="auto">
          <a:xfrm>
            <a:off x="384175" y="5010150"/>
            <a:ext cx="4219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with OMF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SC.8</a:t>
            </a:r>
            <a:r>
              <a:rPr lang="ja-JP" altLang="en-US" sz="1800" i="1" dirty="0">
                <a:latin typeface="Times New Roman" panose="02020603050405020304" pitchFamily="18" charset="0"/>
              </a:rPr>
              <a:t>）</a:t>
            </a:r>
          </a:p>
        </p:txBody>
      </p:sp>
      <p:sp>
        <p:nvSpPr>
          <p:cNvPr id="118801" name="Line 15">
            <a:extLst>
              <a:ext uri="{FF2B5EF4-FFF2-40B4-BE49-F238E27FC236}">
                <a16:creationId xmlns:a16="http://schemas.microsoft.com/office/drawing/2014/main" id="{4F36C9EF-954E-48A3-AC3B-FCCBBD3F226C}"/>
              </a:ext>
            </a:extLst>
          </p:cNvPr>
          <p:cNvSpPr>
            <a:spLocks noChangeShapeType="1"/>
          </p:cNvSpPr>
          <p:nvPr/>
        </p:nvSpPr>
        <p:spPr bwMode="auto">
          <a:xfrm flipV="1">
            <a:off x="3724275" y="2452688"/>
            <a:ext cx="0" cy="6715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2" name="Rectangle 16">
            <a:extLst>
              <a:ext uri="{FF2B5EF4-FFF2-40B4-BE49-F238E27FC236}">
                <a16:creationId xmlns:a16="http://schemas.microsoft.com/office/drawing/2014/main" id="{E14E9DB2-D02E-45E7-B891-5E5443895068}"/>
              </a:ext>
            </a:extLst>
          </p:cNvPr>
          <p:cNvSpPr>
            <a:spLocks noChangeArrowheads="1"/>
          </p:cNvSpPr>
          <p:nvPr/>
        </p:nvSpPr>
        <p:spPr bwMode="auto">
          <a:xfrm>
            <a:off x="3038475" y="312420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8803" name="Line 18">
            <a:extLst>
              <a:ext uri="{FF2B5EF4-FFF2-40B4-BE49-F238E27FC236}">
                <a16:creationId xmlns:a16="http://schemas.microsoft.com/office/drawing/2014/main" id="{166C5C5D-5BBA-4D4F-B697-FFE3DD0EC6A8}"/>
              </a:ext>
            </a:extLst>
          </p:cNvPr>
          <p:cNvSpPr>
            <a:spLocks noChangeShapeType="1"/>
          </p:cNvSpPr>
          <p:nvPr/>
        </p:nvSpPr>
        <p:spPr bwMode="auto">
          <a:xfrm>
            <a:off x="7010400" y="3490913"/>
            <a:ext cx="588963"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4" name="Rectangle 19">
            <a:extLst>
              <a:ext uri="{FF2B5EF4-FFF2-40B4-BE49-F238E27FC236}">
                <a16:creationId xmlns:a16="http://schemas.microsoft.com/office/drawing/2014/main" id="{2A215434-0346-4C0E-A937-FB6D5E4CEADD}"/>
              </a:ext>
            </a:extLst>
          </p:cNvPr>
          <p:cNvSpPr>
            <a:spLocks noChangeArrowheads="1"/>
          </p:cNvSpPr>
          <p:nvPr/>
        </p:nvSpPr>
        <p:spPr bwMode="auto">
          <a:xfrm>
            <a:off x="6206544" y="3119438"/>
            <a:ext cx="1236236"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reduction</a:t>
            </a:r>
          </a:p>
        </p:txBody>
      </p:sp>
      <p:sp>
        <p:nvSpPr>
          <p:cNvPr id="118805" name="Line 24">
            <a:extLst>
              <a:ext uri="{FF2B5EF4-FFF2-40B4-BE49-F238E27FC236}">
                <a16:creationId xmlns:a16="http://schemas.microsoft.com/office/drawing/2014/main" id="{851DE272-8A15-406D-827C-1A21229F4CAF}"/>
              </a:ext>
            </a:extLst>
          </p:cNvPr>
          <p:cNvSpPr>
            <a:spLocks noChangeShapeType="1"/>
          </p:cNvSpPr>
          <p:nvPr/>
        </p:nvSpPr>
        <p:spPr bwMode="auto">
          <a:xfrm flipV="1">
            <a:off x="6356350" y="1701800"/>
            <a:ext cx="0" cy="7508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6" name="Rectangle 25">
            <a:extLst>
              <a:ext uri="{FF2B5EF4-FFF2-40B4-BE49-F238E27FC236}">
                <a16:creationId xmlns:a16="http://schemas.microsoft.com/office/drawing/2014/main" id="{58D3C280-605A-48D4-823D-9D6284E75D92}"/>
              </a:ext>
            </a:extLst>
          </p:cNvPr>
          <p:cNvSpPr>
            <a:spLocks noChangeArrowheads="1"/>
          </p:cNvSpPr>
          <p:nvPr/>
        </p:nvSpPr>
        <p:spPr bwMode="auto">
          <a:xfrm>
            <a:off x="5324475" y="2452688"/>
            <a:ext cx="138112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Max. gain</a:t>
            </a:r>
            <a:endParaRPr lang="ja-JP" altLang="en-US" sz="1800" dirty="0">
              <a:solidFill>
                <a:srgbClr val="FF0000"/>
              </a:solidFill>
            </a:endParaRPr>
          </a:p>
        </p:txBody>
      </p:sp>
      <p:sp>
        <p:nvSpPr>
          <p:cNvPr id="118807" name="Line 27">
            <a:extLst>
              <a:ext uri="{FF2B5EF4-FFF2-40B4-BE49-F238E27FC236}">
                <a16:creationId xmlns:a16="http://schemas.microsoft.com/office/drawing/2014/main" id="{971E4676-2446-46DC-A21F-33FC5DAADD8B}"/>
              </a:ext>
            </a:extLst>
          </p:cNvPr>
          <p:cNvSpPr>
            <a:spLocks noChangeShapeType="1"/>
          </p:cNvSpPr>
          <p:nvPr/>
        </p:nvSpPr>
        <p:spPr bwMode="auto">
          <a:xfrm flipV="1">
            <a:off x="1762125" y="1692275"/>
            <a:ext cx="0" cy="7508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8" name="Rectangle 28">
            <a:extLst>
              <a:ext uri="{FF2B5EF4-FFF2-40B4-BE49-F238E27FC236}">
                <a16:creationId xmlns:a16="http://schemas.microsoft.com/office/drawing/2014/main" id="{5099EB41-3D32-4CE9-BAD8-83A276272A6A}"/>
              </a:ext>
            </a:extLst>
          </p:cNvPr>
          <p:cNvSpPr>
            <a:spLocks noChangeArrowheads="1"/>
          </p:cNvSpPr>
          <p:nvPr/>
        </p:nvSpPr>
        <p:spPr bwMode="auto">
          <a:xfrm>
            <a:off x="1185863" y="2452688"/>
            <a:ext cx="1404937"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Max. gain</a:t>
            </a:r>
            <a:endParaRPr lang="ja-JP" altLang="en-US" sz="1800" dirty="0">
              <a:solidFill>
                <a:srgbClr val="FF0000"/>
              </a:solidFill>
            </a:endParaRPr>
          </a:p>
        </p:txBody>
      </p:sp>
      <p:sp>
        <p:nvSpPr>
          <p:cNvPr id="26" name="正方形/長方形 25">
            <a:extLst>
              <a:ext uri="{FF2B5EF4-FFF2-40B4-BE49-F238E27FC236}">
                <a16:creationId xmlns:a16="http://schemas.microsoft.com/office/drawing/2014/main" id="{5F801E3B-C7D1-4956-BCBC-070B0EAF5C59}"/>
              </a:ext>
            </a:extLst>
          </p:cNvPr>
          <p:cNvSpPr>
            <a:spLocks noChangeArrowheads="1"/>
          </p:cNvSpPr>
          <p:nvPr/>
        </p:nvSpPr>
        <p:spPr bwMode="auto">
          <a:xfrm>
            <a:off x="105544" y="5661248"/>
            <a:ext cx="396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7CC865F8-F27A-468B-9765-6DB192B165AD}"/>
              </a:ext>
            </a:extLst>
          </p:cNvPr>
          <p:cNvSpPr>
            <a:spLocks noGrp="1"/>
          </p:cNvSpPr>
          <p:nvPr>
            <p:ph type="ftr" sz="quarter" idx="3"/>
          </p:nvPr>
        </p:nvSpPr>
        <p:spPr>
          <a:ln>
            <a:solidFill>
              <a:schemeClr val="tx1">
                <a:lumMod val="50000"/>
                <a:lumOff val="50000"/>
              </a:schemeClr>
            </a:solidFill>
          </a:ln>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56BBFEAB-A60B-4C63-9D69-2A555CF017DA}"/>
              </a:ext>
            </a:extLst>
          </p:cNvPr>
          <p:cNvSpPr>
            <a:spLocks noGrp="1"/>
          </p:cNvSpPr>
          <p:nvPr>
            <p:ph type="sldNum" sz="quarter" idx="12"/>
          </p:nvPr>
        </p:nvSpPr>
        <p:spPr>
          <a:ln>
            <a:solidFill>
              <a:schemeClr val="tx1">
                <a:lumMod val="50000"/>
                <a:lumOff val="50000"/>
              </a:schemeClr>
            </a:solidFill>
          </a:ln>
        </p:spPr>
        <p:txBody>
          <a:bodyPr/>
          <a:lstStyle/>
          <a:p>
            <a:r>
              <a:rPr lang="en-US" altLang="ja-JP"/>
              <a:t>Slide </a:t>
            </a:r>
            <a:fld id="{266A080E-4E30-4968-B029-7CF782D6220C}" type="slidenum">
              <a:rPr lang="en-US" altLang="ja-JP" smtClean="0"/>
              <a:pPr/>
              <a:t>40</a:t>
            </a:fld>
            <a:endParaRPr lang="en-US" altLang="ja-JP"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1FC634-E645-4B18-9987-C6A72DA7049D}"/>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41</a:t>
            </a:fld>
            <a:endParaRPr lang="en-US" altLang="ja-JP" dirty="0"/>
          </a:p>
        </p:txBody>
      </p:sp>
      <p:sp>
        <p:nvSpPr>
          <p:cNvPr id="3" name="フッター プレースホルダー 2">
            <a:extLst>
              <a:ext uri="{FF2B5EF4-FFF2-40B4-BE49-F238E27FC236}">
                <a16:creationId xmlns:a16="http://schemas.microsoft.com/office/drawing/2014/main" id="{33369719-8409-4167-A726-CEEB317181E4}"/>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4" name="日付プレースホルダー 3">
            <a:extLst>
              <a:ext uri="{FF2B5EF4-FFF2-40B4-BE49-F238E27FC236}">
                <a16:creationId xmlns:a16="http://schemas.microsoft.com/office/drawing/2014/main" id="{C40E4227-44A4-40F0-8CAE-CBA67DA86674}"/>
              </a:ext>
            </a:extLst>
          </p:cNvPr>
          <p:cNvSpPr>
            <a:spLocks noGrp="1"/>
          </p:cNvSpPr>
          <p:nvPr>
            <p:ph type="dt" sz="half" idx="2"/>
          </p:nvPr>
        </p:nvSpPr>
        <p:spPr/>
        <p:txBody>
          <a:bodyPr/>
          <a:lstStyle/>
          <a:p>
            <a:r>
              <a:rPr lang="en-US" altLang="ja-JP"/>
              <a:t>November 2020</a:t>
            </a:r>
            <a:endParaRPr lang="en-US" altLang="ja-JP" dirty="0"/>
          </a:p>
        </p:txBody>
      </p:sp>
      <p:sp>
        <p:nvSpPr>
          <p:cNvPr id="8" name="テキスト ボックス 7">
            <a:extLst>
              <a:ext uri="{FF2B5EF4-FFF2-40B4-BE49-F238E27FC236}">
                <a16:creationId xmlns:a16="http://schemas.microsoft.com/office/drawing/2014/main" id="{B5472212-5803-42F3-8D7F-B562ED07822B}"/>
              </a:ext>
            </a:extLst>
          </p:cNvPr>
          <p:cNvSpPr txBox="1"/>
          <p:nvPr/>
        </p:nvSpPr>
        <p:spPr>
          <a:xfrm>
            <a:off x="6660232" y="5779537"/>
            <a:ext cx="1381886" cy="276999"/>
          </a:xfrm>
          <a:prstGeom prst="rect">
            <a:avLst/>
          </a:prstGeom>
          <a:noFill/>
        </p:spPr>
        <p:txBody>
          <a:bodyPr wrap="square">
            <a:spAutoFit/>
          </a:bodyPr>
          <a:lstStyle/>
          <a:p>
            <a:r>
              <a:rPr lang="en-US" altLang="ja-JP" dirty="0">
                <a:latin typeface="+mj-ea"/>
                <a:ea typeface="+mj-ea"/>
              </a:rPr>
              <a:t>[Suzuki, 2015]</a:t>
            </a:r>
            <a:endParaRPr lang="ja-JP" altLang="en-US" dirty="0"/>
          </a:p>
        </p:txBody>
      </p:sp>
      <p:sp>
        <p:nvSpPr>
          <p:cNvPr id="12" name="テキスト ボックス 11">
            <a:extLst>
              <a:ext uri="{FF2B5EF4-FFF2-40B4-BE49-F238E27FC236}">
                <a16:creationId xmlns:a16="http://schemas.microsoft.com/office/drawing/2014/main" id="{06896DE4-993F-44AE-B2BF-FBB89EA0E905}"/>
              </a:ext>
            </a:extLst>
          </p:cNvPr>
          <p:cNvSpPr txBox="1"/>
          <p:nvPr/>
        </p:nvSpPr>
        <p:spPr>
          <a:xfrm>
            <a:off x="509808" y="720818"/>
            <a:ext cx="6150424" cy="369332"/>
          </a:xfrm>
          <a:prstGeom prst="rect">
            <a:avLst/>
          </a:prstGeom>
          <a:noFill/>
        </p:spPr>
        <p:txBody>
          <a:bodyPr wrap="square">
            <a:spAutoFit/>
          </a:bodyPr>
          <a:lstStyle/>
          <a:p>
            <a:r>
              <a:rPr lang="en-US" altLang="ja-JP" sz="1800" dirty="0"/>
              <a:t>Enhanced OMF Extended to </a:t>
            </a:r>
            <a:r>
              <a:rPr lang="ja-JP" altLang="en-US" sz="1800" dirty="0"/>
              <a:t>Circular Array </a:t>
            </a:r>
            <a:r>
              <a:rPr lang="en-US" altLang="ja-JP" sz="1800" dirty="0"/>
              <a:t>Antenna</a:t>
            </a:r>
            <a:endParaRPr lang="ja-JP" altLang="en-US" sz="1800" dirty="0"/>
          </a:p>
        </p:txBody>
      </p:sp>
      <p:pic>
        <p:nvPicPr>
          <p:cNvPr id="14" name="図 13">
            <a:extLst>
              <a:ext uri="{FF2B5EF4-FFF2-40B4-BE49-F238E27FC236}">
                <a16:creationId xmlns:a16="http://schemas.microsoft.com/office/drawing/2014/main" id="{6BED1CE5-D1D0-434F-B4B4-AF64D7F0F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261127"/>
            <a:ext cx="9144000" cy="5035425"/>
          </a:xfrm>
          <a:prstGeom prst="rect">
            <a:avLst/>
          </a:prstGeom>
        </p:spPr>
      </p:pic>
    </p:spTree>
    <p:extLst>
      <p:ext uri="{BB962C8B-B14F-4D97-AF65-F5344CB8AC3E}">
        <p14:creationId xmlns:p14="http://schemas.microsoft.com/office/powerpoint/2010/main" val="4126607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42</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November 2020</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Application to V2V communication</a:t>
            </a:r>
            <a:endParaRPr lang="ja-JP" altLang="en-US" sz="2000" dirty="0"/>
          </a:p>
        </p:txBody>
      </p:sp>
    </p:spTree>
    <p:extLst>
      <p:ext uri="{BB962C8B-B14F-4D97-AF65-F5344CB8AC3E}">
        <p14:creationId xmlns:p14="http://schemas.microsoft.com/office/powerpoint/2010/main" val="346538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558BC95-AEBF-4650-81F5-D9B3E03411C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43</a:t>
            </a:fld>
            <a:endParaRPr lang="en-US" altLang="ja-JP" dirty="0"/>
          </a:p>
        </p:txBody>
      </p:sp>
      <p:sp>
        <p:nvSpPr>
          <p:cNvPr id="3" name="フッター プレースホルダー 2">
            <a:extLst>
              <a:ext uri="{FF2B5EF4-FFF2-40B4-BE49-F238E27FC236}">
                <a16:creationId xmlns:a16="http://schemas.microsoft.com/office/drawing/2014/main" id="{1FD28C95-EE2D-4B2C-9CA6-0FAFEC065546}"/>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4" name="日付プレースホルダー 3">
            <a:extLst>
              <a:ext uri="{FF2B5EF4-FFF2-40B4-BE49-F238E27FC236}">
                <a16:creationId xmlns:a16="http://schemas.microsoft.com/office/drawing/2014/main" id="{2ACF5326-F623-4F19-8699-9C2656BC19EB}"/>
              </a:ext>
            </a:extLst>
          </p:cNvPr>
          <p:cNvSpPr>
            <a:spLocks noGrp="1"/>
          </p:cNvSpPr>
          <p:nvPr>
            <p:ph type="dt" sz="half" idx="2"/>
          </p:nvPr>
        </p:nvSpPr>
        <p:spPr/>
        <p:txBody>
          <a:bodyPr/>
          <a:lstStyle/>
          <a:p>
            <a:r>
              <a:rPr lang="en-US" altLang="ja-JP"/>
              <a:t>November 2020</a:t>
            </a:r>
            <a:endParaRPr lang="en-US" altLang="ja-JP" dirty="0"/>
          </a:p>
        </p:txBody>
      </p:sp>
      <p:pic>
        <p:nvPicPr>
          <p:cNvPr id="6" name="図 5">
            <a:extLst>
              <a:ext uri="{FF2B5EF4-FFF2-40B4-BE49-F238E27FC236}">
                <a16:creationId xmlns:a16="http://schemas.microsoft.com/office/drawing/2014/main" id="{631BDD2D-B819-43EC-A4B9-F17D52755568}"/>
              </a:ext>
            </a:extLst>
          </p:cNvPr>
          <p:cNvPicPr>
            <a:picLocks noChangeAspect="1"/>
          </p:cNvPicPr>
          <p:nvPr/>
        </p:nvPicPr>
        <p:blipFill rotWithShape="1">
          <a:blip r:embed="rId2">
            <a:extLst>
              <a:ext uri="{28A0092B-C50C-407E-A947-70E740481C1C}">
                <a14:useLocalDpi xmlns:a14="http://schemas.microsoft.com/office/drawing/2010/main" val="0"/>
              </a:ext>
            </a:extLst>
          </a:blip>
          <a:srcRect l="2186" t="4724" r="6662"/>
          <a:stretch/>
        </p:blipFill>
        <p:spPr>
          <a:xfrm>
            <a:off x="49355" y="1404850"/>
            <a:ext cx="4505500" cy="3586483"/>
          </a:xfrm>
          <a:prstGeom prst="rect">
            <a:avLst/>
          </a:prstGeom>
        </p:spPr>
      </p:pic>
      <p:pic>
        <p:nvPicPr>
          <p:cNvPr id="8" name="図 7">
            <a:extLst>
              <a:ext uri="{FF2B5EF4-FFF2-40B4-BE49-F238E27FC236}">
                <a16:creationId xmlns:a16="http://schemas.microsoft.com/office/drawing/2014/main" id="{73772233-6B8B-4857-A8F8-D389FF5F9B0C}"/>
              </a:ext>
            </a:extLst>
          </p:cNvPr>
          <p:cNvPicPr>
            <a:picLocks noChangeAspect="1"/>
          </p:cNvPicPr>
          <p:nvPr/>
        </p:nvPicPr>
        <p:blipFill rotWithShape="1">
          <a:blip r:embed="rId3">
            <a:extLst>
              <a:ext uri="{28A0092B-C50C-407E-A947-70E740481C1C}">
                <a14:useLocalDpi xmlns:a14="http://schemas.microsoft.com/office/drawing/2010/main" val="0"/>
              </a:ext>
            </a:extLst>
          </a:blip>
          <a:srcRect l="2262" t="4724" r="6719"/>
          <a:stretch/>
        </p:blipFill>
        <p:spPr>
          <a:xfrm>
            <a:off x="4554855" y="1404850"/>
            <a:ext cx="4505498" cy="3586483"/>
          </a:xfrm>
          <a:prstGeom prst="rect">
            <a:avLst/>
          </a:prstGeom>
        </p:spPr>
      </p:pic>
      <p:sp>
        <p:nvSpPr>
          <p:cNvPr id="10" name="テキスト ボックス 9">
            <a:extLst>
              <a:ext uri="{FF2B5EF4-FFF2-40B4-BE49-F238E27FC236}">
                <a16:creationId xmlns:a16="http://schemas.microsoft.com/office/drawing/2014/main" id="{1C6EA458-AC40-4619-BE3B-F79E6FA1270B}"/>
              </a:ext>
            </a:extLst>
          </p:cNvPr>
          <p:cNvSpPr txBox="1"/>
          <p:nvPr/>
        </p:nvSpPr>
        <p:spPr>
          <a:xfrm>
            <a:off x="649624" y="5083818"/>
            <a:ext cx="1330088" cy="369332"/>
          </a:xfrm>
          <a:prstGeom prst="rect">
            <a:avLst/>
          </a:prstGeom>
          <a:noFill/>
        </p:spPr>
        <p:txBody>
          <a:bodyPr wrap="square">
            <a:spAutoFit/>
          </a:bodyPr>
          <a:lstStyle/>
          <a:p>
            <a:r>
              <a:rPr lang="en-US" altLang="ja-JP" sz="1800" dirty="0"/>
              <a:t>8 users</a:t>
            </a:r>
            <a:endParaRPr lang="ja-JP" altLang="en-US" sz="1800" dirty="0"/>
          </a:p>
        </p:txBody>
      </p:sp>
      <p:sp>
        <p:nvSpPr>
          <p:cNvPr id="11" name="テキスト ボックス 10">
            <a:extLst>
              <a:ext uri="{FF2B5EF4-FFF2-40B4-BE49-F238E27FC236}">
                <a16:creationId xmlns:a16="http://schemas.microsoft.com/office/drawing/2014/main" id="{36FC87EF-F07C-4D0D-959F-0D86D2E010D1}"/>
              </a:ext>
            </a:extLst>
          </p:cNvPr>
          <p:cNvSpPr txBox="1"/>
          <p:nvPr/>
        </p:nvSpPr>
        <p:spPr>
          <a:xfrm>
            <a:off x="5637836" y="5083818"/>
            <a:ext cx="1330088" cy="369332"/>
          </a:xfrm>
          <a:prstGeom prst="rect">
            <a:avLst/>
          </a:prstGeom>
          <a:noFill/>
        </p:spPr>
        <p:txBody>
          <a:bodyPr wrap="square">
            <a:spAutoFit/>
          </a:bodyPr>
          <a:lstStyle/>
          <a:p>
            <a:r>
              <a:rPr lang="en-US" altLang="ja-JP" sz="1800" dirty="0"/>
              <a:t>30 users</a:t>
            </a:r>
            <a:endParaRPr lang="ja-JP" altLang="en-US" sz="1800" dirty="0"/>
          </a:p>
        </p:txBody>
      </p:sp>
    </p:spTree>
    <p:extLst>
      <p:ext uri="{BB962C8B-B14F-4D97-AF65-F5344CB8AC3E}">
        <p14:creationId xmlns:p14="http://schemas.microsoft.com/office/powerpoint/2010/main" val="3537060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November 2020</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on Modified Hermite pulse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Multi user detection for known pulse users signal.</a:t>
            </a:r>
            <a:endParaRPr lang="en-US" altLang="ja-JP" sz="2000" b="0" dirty="0">
              <a:latin typeface="Times New Roman" panose="02020603050405020304" pitchFamily="18" charset="0"/>
              <a:cs typeface="Times New Roman" panose="02020603050405020304" pitchFamily="18" charset="0"/>
            </a:endParaRPr>
          </a:p>
          <a:p>
            <a:pPr marL="457200" lvl="1" indent="0" eaLnBrk="1" hangingPunct="1">
              <a:lnSpc>
                <a:spcPct val="80000"/>
              </a:lnSpc>
              <a:buNone/>
            </a:pPr>
            <a:r>
              <a:rPr lang="en-US" altLang="ja-JP" sz="2000" b="0" dirty="0">
                <a:solidFill>
                  <a:srgbClr val="FF0000"/>
                </a:solidFill>
                <a:latin typeface="Times New Roman" panose="02020603050405020304" pitchFamily="18" charset="0"/>
                <a:cs typeface="Times New Roman" panose="02020603050405020304" pitchFamily="18" charset="0"/>
              </a:rPr>
              <a:t>=&gt;Interference mitigation (reduction) in Time-domain</a:t>
            </a:r>
            <a:r>
              <a:rPr lang="en-US" altLang="ja-JP" sz="2000" b="0" dirty="0">
                <a:latin typeface="Times New Roman" panose="02020603050405020304" pitchFamily="18" charset="0"/>
                <a:cs typeface="Times New Roman" panose="02020603050405020304" pitchFamily="18" charset="0"/>
              </a:rPr>
              <a:t>.</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MHP based OMF is combined with TDL-AA.</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44</a:t>
            </a:fld>
            <a:endParaRPr lang="en-US" altLang="ja-JP"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45</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p:txBody>
          <a:bodyPr/>
          <a:lstStyle/>
          <a:p>
            <a:r>
              <a:rPr lang="en-US" altLang="ja-JP"/>
              <a:t>November 2020</a:t>
            </a:r>
            <a:endParaRPr lang="en-US" altLang="ja-JP" dirty="0"/>
          </a:p>
        </p:txBody>
      </p:sp>
    </p:spTree>
    <p:extLst>
      <p:ext uri="{BB962C8B-B14F-4D97-AF65-F5344CB8AC3E}">
        <p14:creationId xmlns:p14="http://schemas.microsoft.com/office/powerpoint/2010/main" val="2380463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46</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p:txBody>
          <a:bodyPr/>
          <a:lstStyle/>
          <a:p>
            <a:r>
              <a:rPr lang="en-US" altLang="ja-JP"/>
              <a:t>November 2020</a:t>
            </a:r>
            <a:endParaRPr lang="en-US" altLang="ja-JP" dirty="0"/>
          </a:p>
        </p:txBody>
      </p:sp>
    </p:spTree>
    <p:extLst>
      <p:ext uri="{BB962C8B-B14F-4D97-AF65-F5344CB8AC3E}">
        <p14:creationId xmlns:p14="http://schemas.microsoft.com/office/powerpoint/2010/main" val="1850766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47</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p:txBody>
          <a:bodyPr/>
          <a:lstStyle/>
          <a:p>
            <a:r>
              <a:rPr lang="en-US" altLang="ja-JP"/>
              <a:t>November 2020</a:t>
            </a:r>
            <a:endParaRPr lang="en-US" altLang="ja-JP" dirty="0"/>
          </a:p>
        </p:txBody>
      </p:sp>
    </p:spTree>
    <p:extLst>
      <p:ext uri="{BB962C8B-B14F-4D97-AF65-F5344CB8AC3E}">
        <p14:creationId xmlns:p14="http://schemas.microsoft.com/office/powerpoint/2010/main" val="158738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Inter-user</a:t>
            </a:r>
            <a:r>
              <a:rPr lang="en-US" altLang="ja-JP" sz="1600">
                <a:solidFill>
                  <a:srgbClr val="0000FF"/>
                </a:solidFill>
              </a:rPr>
              <a:t> </a:t>
            </a:r>
            <a:r>
              <a:rPr lang="en-US" altLang="ja-JP" sz="1600"/>
              <a:t>interference</a:t>
            </a:r>
            <a:endParaRPr lang="ja-JP" altLang="en-US" sz="240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November 2020</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5</a:t>
            </a:fld>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a:extLst>
              <a:ext uri="{FF2B5EF4-FFF2-40B4-BE49-F238E27FC236}">
                <a16:creationId xmlns:a16="http://schemas.microsoft.com/office/drawing/2014/main" id="{986D7BDC-7472-4D44-BFD0-41D6283C3765}"/>
              </a:ext>
            </a:extLst>
          </p:cNvPr>
          <p:cNvSpPr>
            <a:spLocks noChangeArrowheads="1"/>
          </p:cNvSpPr>
          <p:nvPr/>
        </p:nvSpPr>
        <p:spPr bwMode="auto">
          <a:xfrm>
            <a:off x="581025" y="2308225"/>
            <a:ext cx="7620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ts val="1440"/>
              </a:spcBef>
              <a:spcAft>
                <a:spcPts val="0"/>
              </a:spcAft>
              <a:buFontTx/>
              <a:buNone/>
              <a:defRPr/>
            </a:pPr>
            <a:r>
              <a:rPr lang="en-US" altLang="ja-JP" sz="2400" dirty="0">
                <a:solidFill>
                  <a:srgbClr val="000000"/>
                </a:solidFill>
              </a:rPr>
              <a:t>Interference mitigation techniques and related researches</a:t>
            </a:r>
            <a:endParaRPr lang="ja-JP" altLang="ja-JP" sz="2400" dirty="0"/>
          </a:p>
          <a:p>
            <a:pPr marL="612648" indent="-612648">
              <a:spcBef>
                <a:spcPts val="1440"/>
              </a:spcBef>
              <a:spcAft>
                <a:spcPts val="0"/>
              </a:spcAft>
              <a:defRPr/>
            </a:pPr>
            <a:r>
              <a:rPr lang="en-US" altLang="ja-JP" sz="2400" dirty="0">
                <a:solidFill>
                  <a:srgbClr val="000000"/>
                </a:solidFill>
              </a:rPr>
              <a:t>	2.1 Orthogonal Matched filter</a:t>
            </a:r>
            <a:endParaRPr lang="ja-JP" altLang="ja-JP" sz="2400" dirty="0"/>
          </a:p>
          <a:p>
            <a:pPr marL="612648" indent="-612648">
              <a:spcBef>
                <a:spcPts val="1440"/>
              </a:spcBef>
              <a:spcAft>
                <a:spcPts val="0"/>
              </a:spcAft>
              <a:defRPr/>
            </a:pPr>
            <a:r>
              <a:rPr lang="en-US" altLang="ja-JP" sz="2400" dirty="0">
                <a:solidFill>
                  <a:srgbClr val="000000"/>
                </a:solidFill>
              </a:rPr>
              <a:t>	2.2 Tapped Delay Line Array Antenna</a:t>
            </a:r>
            <a:endParaRPr lang="ja-JP" altLang="ja-JP" sz="2400" dirty="0"/>
          </a:p>
          <a:p>
            <a:pPr marL="612648" indent="-612648">
              <a:spcBef>
                <a:spcPts val="1440"/>
              </a:spcBef>
              <a:spcAft>
                <a:spcPts val="0"/>
              </a:spcAft>
              <a:defRPr/>
            </a:pPr>
            <a:r>
              <a:rPr lang="en-US" altLang="ja-JP" sz="2400" dirty="0">
                <a:solidFill>
                  <a:srgbClr val="000000"/>
                </a:solidFill>
              </a:rPr>
              <a:t>	2.3 IR-UWB Communication using Modified Hermite Pulse</a:t>
            </a:r>
            <a:endParaRPr lang="ja-JP" altLang="ja-JP" sz="2400" dirty="0"/>
          </a:p>
        </p:txBody>
      </p:sp>
      <p:sp>
        <p:nvSpPr>
          <p:cNvPr id="30726" name="Rectangle 4">
            <a:extLst>
              <a:ext uri="{FF2B5EF4-FFF2-40B4-BE49-F238E27FC236}">
                <a16:creationId xmlns:a16="http://schemas.microsoft.com/office/drawing/2014/main" id="{3EACC8CB-71F0-47C8-A2AB-7D3F5BC6D8EE}"/>
              </a:ext>
            </a:extLst>
          </p:cNvPr>
          <p:cNvSpPr>
            <a:spLocks noChangeArrowheads="1"/>
          </p:cNvSpPr>
          <p:nvPr/>
        </p:nvSpPr>
        <p:spPr bwMode="auto">
          <a:xfrm>
            <a:off x="609600" y="393223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4000" b="0" i="1"/>
              <a:t>　　</a:t>
            </a:r>
          </a:p>
        </p:txBody>
      </p:sp>
      <p:sp>
        <p:nvSpPr>
          <p:cNvPr id="30729" name="Rectangle 2">
            <a:extLst>
              <a:ext uri="{FF2B5EF4-FFF2-40B4-BE49-F238E27FC236}">
                <a16:creationId xmlns:a16="http://schemas.microsoft.com/office/drawing/2014/main" id="{1E32110A-C942-4687-8FAD-C64514452631}"/>
              </a:ext>
            </a:extLst>
          </p:cNvPr>
          <p:cNvSpPr>
            <a:spLocks noChangeArrowheads="1"/>
          </p:cNvSpPr>
          <p:nvPr/>
        </p:nvSpPr>
        <p:spPr bwMode="auto">
          <a:xfrm>
            <a:off x="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3600" dirty="0">
                <a:solidFill>
                  <a:srgbClr val="000000"/>
                </a:solidFill>
              </a:rPr>
              <a:t>Chapter 2 </a:t>
            </a:r>
            <a:r>
              <a:rPr lang="ja-JP" altLang="en-US" sz="2400" b="0" dirty="0">
                <a:solidFill>
                  <a:schemeClr val="tx2"/>
                </a:solidFill>
              </a:rPr>
              <a:t>　</a:t>
            </a:r>
          </a:p>
        </p:txBody>
      </p:sp>
      <p:sp>
        <p:nvSpPr>
          <p:cNvPr id="2" name="日付プレースホルダー 1">
            <a:extLst>
              <a:ext uri="{FF2B5EF4-FFF2-40B4-BE49-F238E27FC236}">
                <a16:creationId xmlns:a16="http://schemas.microsoft.com/office/drawing/2014/main" id="{2374B067-574B-4FF5-AD59-84D58EB96C1F}"/>
              </a:ext>
            </a:extLst>
          </p:cNvPr>
          <p:cNvSpPr>
            <a:spLocks noGrp="1"/>
          </p:cNvSpPr>
          <p:nvPr>
            <p:ph type="dt" sz="half" idx="2"/>
          </p:nvPr>
        </p:nvSpPr>
        <p:spPr/>
        <p:txBody>
          <a:bodyPr/>
          <a:lstStyle/>
          <a:p>
            <a:r>
              <a:rPr lang="en-US" altLang="ja-JP"/>
              <a:t>November 2020</a:t>
            </a:r>
            <a:endParaRPr lang="en-US" altLang="ja-JP" dirty="0"/>
          </a:p>
        </p:txBody>
      </p:sp>
      <p:sp>
        <p:nvSpPr>
          <p:cNvPr id="5" name="フッター プレースホルダー 4">
            <a:extLst>
              <a:ext uri="{FF2B5EF4-FFF2-40B4-BE49-F238E27FC236}">
                <a16:creationId xmlns:a16="http://schemas.microsoft.com/office/drawing/2014/main" id="{BA531926-82BD-4D3F-8C61-5257F9857D8F}"/>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6" name="スライド番号プレースホルダー 5">
            <a:extLst>
              <a:ext uri="{FF2B5EF4-FFF2-40B4-BE49-F238E27FC236}">
                <a16:creationId xmlns:a16="http://schemas.microsoft.com/office/drawing/2014/main" id="{DD396AF6-208B-4222-B630-703B458E35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6</a:t>
            </a:fld>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7</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November 2020</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285612" y="785561"/>
            <a:ext cx="1421904" cy="461665"/>
          </a:xfrm>
          <a:prstGeom prst="rect">
            <a:avLst/>
          </a:prstGeom>
          <a:noFill/>
        </p:spPr>
        <p:txBody>
          <a:bodyPr wrap="square">
            <a:spAutoFit/>
          </a:bodyPr>
          <a:lstStyle/>
          <a:p>
            <a:r>
              <a:rPr lang="en-US" altLang="ja-JP" dirty="0"/>
              <a:t>Desired signal + interference</a:t>
            </a:r>
            <a:endParaRPr lang="ja-JP" altLang="en-US" dirty="0"/>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3899148" y="922369"/>
            <a:ext cx="1421904" cy="461665"/>
          </a:xfrm>
          <a:prstGeom prst="rect">
            <a:avLst/>
          </a:prstGeom>
          <a:noFill/>
        </p:spPr>
        <p:txBody>
          <a:bodyPr wrap="square">
            <a:spAutoFit/>
          </a:bodyPr>
          <a:lstStyle/>
          <a:p>
            <a:r>
              <a:rPr lang="en-US" altLang="ja-JP" dirty="0"/>
              <a:t>Desired signal + interference</a:t>
            </a:r>
            <a:endParaRPr lang="ja-JP" altLang="en-US" dirty="0"/>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276999"/>
          </a:xfrm>
          <a:prstGeom prst="rect">
            <a:avLst/>
          </a:prstGeom>
          <a:noFill/>
        </p:spPr>
        <p:txBody>
          <a:bodyPr wrap="square">
            <a:spAutoFit/>
          </a:bodyPr>
          <a:lstStyle/>
          <a:p>
            <a:r>
              <a:rPr lang="en-US" altLang="ja-JP" dirty="0"/>
              <a:t>W1</a:t>
            </a:r>
            <a:endParaRPr lang="ja-JP" altLang="en-US" dirty="0"/>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276999"/>
          </a:xfrm>
          <a:prstGeom prst="rect">
            <a:avLst/>
          </a:prstGeom>
          <a:noFill/>
        </p:spPr>
        <p:txBody>
          <a:bodyPr wrap="square">
            <a:spAutoFit/>
          </a:bodyPr>
          <a:lstStyle/>
          <a:p>
            <a:r>
              <a:rPr lang="en-US" altLang="ja-JP" dirty="0"/>
              <a:t>W2</a:t>
            </a:r>
            <a:endParaRPr lang="ja-JP" altLang="en-US" dirty="0"/>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276999"/>
          </a:xfrm>
          <a:prstGeom prst="rect">
            <a:avLst/>
          </a:prstGeom>
          <a:noFill/>
        </p:spPr>
        <p:txBody>
          <a:bodyPr wrap="square">
            <a:spAutoFit/>
          </a:bodyPr>
          <a:lstStyle/>
          <a:p>
            <a:r>
              <a:rPr lang="en-US" altLang="ja-JP" dirty="0"/>
              <a:t>W3</a:t>
            </a:r>
            <a:endParaRPr lang="ja-JP" altLang="en-US" dirty="0"/>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276999"/>
          </a:xfrm>
          <a:prstGeom prst="rect">
            <a:avLst/>
          </a:prstGeom>
          <a:noFill/>
        </p:spPr>
        <p:txBody>
          <a:bodyPr wrap="square">
            <a:spAutoFit/>
          </a:bodyPr>
          <a:lstStyle/>
          <a:p>
            <a:r>
              <a:rPr lang="en-US" altLang="ja-JP" dirty="0" err="1"/>
              <a:t>W</a:t>
            </a:r>
            <a:r>
              <a:rPr lang="en-US" altLang="ja-JP" i="1" dirty="0" err="1"/>
              <a:t>k</a:t>
            </a:r>
            <a:endParaRPr lang="ja-JP" altLang="en-US" i="1" dirty="0"/>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170620" y="1910971"/>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t>Adaptive algorithm</a:t>
            </a:r>
          </a:p>
          <a:p>
            <a:r>
              <a:rPr lang="en-US" altLang="ja-JP" sz="1600" b="1" dirty="0"/>
              <a:t>e.g. LMS</a:t>
            </a:r>
            <a:endParaRPr lang="ja-JP" altLang="en-US" sz="1600" b="1" dirty="0"/>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4"/>
            <a:ext cx="11292" cy="169065"/>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8584" y="2206891"/>
            <a:ext cx="1421904" cy="276999"/>
          </a:xfrm>
          <a:prstGeom prst="rect">
            <a:avLst/>
          </a:prstGeom>
          <a:noFill/>
        </p:spPr>
        <p:txBody>
          <a:bodyPr wrap="square">
            <a:spAutoFit/>
          </a:bodyPr>
          <a:lstStyle/>
          <a:p>
            <a:r>
              <a:rPr lang="en-US" altLang="ja-JP" dirty="0"/>
              <a:t>Orthogonal</a:t>
            </a:r>
            <a:endParaRPr lang="ja-JP" altLang="en-US" dirty="0"/>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8584" y="2903217"/>
            <a:ext cx="1421904" cy="276999"/>
          </a:xfrm>
          <a:prstGeom prst="rect">
            <a:avLst/>
          </a:prstGeom>
          <a:noFill/>
        </p:spPr>
        <p:txBody>
          <a:bodyPr wrap="square">
            <a:spAutoFit/>
          </a:bodyPr>
          <a:lstStyle/>
          <a:p>
            <a:r>
              <a:rPr lang="en-US" altLang="ja-JP" dirty="0"/>
              <a:t>Orthogonal</a:t>
            </a:r>
            <a:endParaRPr lang="ja-JP" altLang="en-US" dirty="0"/>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8584" y="3455958"/>
            <a:ext cx="1421904" cy="276999"/>
          </a:xfrm>
          <a:prstGeom prst="rect">
            <a:avLst/>
          </a:prstGeom>
          <a:noFill/>
        </p:spPr>
        <p:txBody>
          <a:bodyPr wrap="square">
            <a:spAutoFit/>
          </a:bodyPr>
          <a:lstStyle/>
          <a:p>
            <a:r>
              <a:rPr lang="en-US" altLang="ja-JP" dirty="0"/>
              <a:t>Orthogonal</a:t>
            </a:r>
            <a:endParaRPr lang="ja-JP" altLang="en-US" dirty="0"/>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8584" y="4253651"/>
            <a:ext cx="1421904" cy="276999"/>
          </a:xfrm>
          <a:prstGeom prst="rect">
            <a:avLst/>
          </a:prstGeom>
          <a:noFill/>
        </p:spPr>
        <p:txBody>
          <a:bodyPr wrap="square">
            <a:spAutoFit/>
          </a:bodyPr>
          <a:lstStyle/>
          <a:p>
            <a:r>
              <a:rPr lang="en-US" altLang="ja-JP" dirty="0"/>
              <a:t>Orthogonal</a:t>
            </a:r>
            <a:endParaRPr lang="ja-JP" altLang="en-US" dirty="0"/>
          </a:p>
        </p:txBody>
      </p:sp>
    </p:spTree>
    <p:extLst>
      <p:ext uri="{BB962C8B-B14F-4D97-AF65-F5344CB8AC3E}">
        <p14:creationId xmlns:p14="http://schemas.microsoft.com/office/powerpoint/2010/main" val="252260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November 2020</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a:latin typeface="Times New Roman" panose="02020603050405020304" pitchFamily="18" charset="0"/>
              </a:rPr>
              <a:t>consists a matched filter </a:t>
            </a:r>
            <a:r>
              <a:rPr lang="ja-JP" altLang="en-US" sz="1800" b="0">
                <a:latin typeface="Times New Roman" panose="02020603050405020304" pitchFamily="18" charset="0"/>
              </a:rPr>
              <a:t>（</a:t>
            </a:r>
            <a:r>
              <a:rPr lang="en-US" altLang="ja-JP" sz="1800" b="0">
                <a:latin typeface="Times New Roman" panose="02020603050405020304" pitchFamily="18" charset="0"/>
              </a:rPr>
              <a:t>MF</a:t>
            </a:r>
            <a:r>
              <a:rPr lang="en-US" altLang="ja-JP" sz="1800" b="0" baseline="-25000">
                <a:latin typeface="Times New Roman" panose="02020603050405020304" pitchFamily="18" charset="0"/>
              </a:rPr>
              <a:t>1</a:t>
            </a:r>
            <a:r>
              <a:rPr lang="ja-JP" altLang="en-US" sz="1800" b="0">
                <a:latin typeface="Times New Roman" panose="02020603050405020304" pitchFamily="18" charset="0"/>
              </a:rPr>
              <a:t>） </a:t>
            </a:r>
            <a:r>
              <a:rPr lang="en-US" altLang="ja-JP" sz="1800" b="0">
                <a:latin typeface="Times New Roman" panose="02020603050405020304" pitchFamily="18" charset="0"/>
              </a:rPr>
              <a:t>and MF Group</a:t>
            </a:r>
            <a:r>
              <a:rPr lang="ja-JP" altLang="en-US" sz="1800" b="0">
                <a:latin typeface="Times New Roman" panose="02020603050405020304" pitchFamily="18" charset="0"/>
              </a:rPr>
              <a:t>（</a:t>
            </a:r>
            <a:r>
              <a:rPr lang="en-US" altLang="ja-JP" sz="1800" b="0">
                <a:latin typeface="Times New Roman" panose="02020603050405020304" pitchFamily="18" charset="0"/>
              </a:rPr>
              <a:t>MFG</a:t>
            </a:r>
            <a:r>
              <a:rPr lang="ja-JP" altLang="en-US" sz="1800" b="0">
                <a:latin typeface="Times New Roman" panose="02020603050405020304" pitchFamily="18" charset="0"/>
              </a:rPr>
              <a:t>）</a:t>
            </a:r>
            <a:endParaRPr lang="en-US" altLang="ja-JP" sz="1800" b="0">
              <a:latin typeface="Times New Roman" panose="02020603050405020304" pitchFamily="18" charset="0"/>
            </a:endParaRPr>
          </a:p>
          <a:p>
            <a:pPr lvl="1" eaLnBrk="1" hangingPunct="1">
              <a:buFontTx/>
              <a:buBlip>
                <a:blip r:embed="rId5"/>
              </a:buBlip>
            </a:pPr>
            <a:r>
              <a:rPr lang="en-US" altLang="ja-JP" sz="1800" b="0">
                <a:latin typeface="Times New Roman" panose="02020603050405020304" pitchFamily="18" charset="0"/>
              </a:rPr>
              <a:t>Tap coefficients of MF</a:t>
            </a:r>
            <a:r>
              <a:rPr lang="en-US" altLang="ja-JP" sz="1800" b="0" baseline="-25000"/>
              <a:t>1</a:t>
            </a:r>
            <a:r>
              <a:rPr lang="ja-JP" altLang="en-US" sz="1800" b="0">
                <a:latin typeface="Times New Roman" panose="02020603050405020304" pitchFamily="18" charset="0"/>
              </a:rPr>
              <a:t> </a:t>
            </a:r>
            <a:r>
              <a:rPr lang="en-US" altLang="ja-JP" sz="1800" b="0">
                <a:latin typeface="Times New Roman" panose="02020603050405020304" pitchFamily="18" charset="0"/>
              </a:rPr>
              <a:t>are the same as sequence of desired signal.</a:t>
            </a:r>
          </a:p>
          <a:p>
            <a:pPr lvl="1" eaLnBrk="1" hangingPunct="1">
              <a:buFontTx/>
              <a:buBlip>
                <a:blip r:embed="rId5"/>
              </a:buBlip>
            </a:pPr>
            <a:r>
              <a:rPr lang="en-US" altLang="ja-JP" sz="1800" b="0">
                <a:latin typeface="Times New Roman" panose="02020603050405020304" pitchFamily="18" charset="0"/>
              </a:rPr>
              <a:t>Coefficients of MF</a:t>
            </a:r>
            <a:r>
              <a:rPr lang="en-US" altLang="ja-JP" sz="1800" b="0" baseline="-25000"/>
              <a:t>1</a:t>
            </a:r>
            <a:r>
              <a:rPr lang="ja-JP" altLang="en-US" sz="1800" b="0">
                <a:latin typeface="Times New Roman" panose="02020603050405020304" pitchFamily="18" charset="0"/>
              </a:rPr>
              <a:t> </a:t>
            </a:r>
            <a:r>
              <a:rPr lang="en-US" altLang="ja-JP" sz="1800" b="0">
                <a:latin typeface="Times New Roman" panose="02020603050405020304" pitchFamily="18" charset="0"/>
              </a:rPr>
              <a:t>and each MF</a:t>
            </a:r>
            <a:r>
              <a:rPr lang="en-US" altLang="ja-JP" sz="1800" b="0" i="1" baseline="-25000">
                <a:latin typeface="Times New Roman" panose="02020603050405020304" pitchFamily="18" charset="0"/>
              </a:rPr>
              <a:t>k</a:t>
            </a:r>
            <a:r>
              <a:rPr lang="ja-JP" altLang="en-US" sz="1800" b="0">
                <a:latin typeface="Times New Roman" panose="02020603050405020304" pitchFamily="18" charset="0"/>
              </a:rPr>
              <a:t> </a:t>
            </a:r>
            <a:r>
              <a:rPr lang="en-US" altLang="ja-JP" sz="1800" b="0">
                <a:latin typeface="Times New Roman" panose="02020603050405020304" pitchFamily="18" charset="0"/>
              </a:rPr>
              <a:t>that constituting MFG are </a:t>
            </a:r>
            <a:r>
              <a:rPr lang="en-US" altLang="ja-JP" sz="1800" b="0">
                <a:solidFill>
                  <a:srgbClr val="FF0000"/>
                </a:solidFill>
                <a:latin typeface="Times New Roman" panose="02020603050405020304" pitchFamily="18" charset="0"/>
              </a:rPr>
              <a:t>orthogonal</a:t>
            </a:r>
            <a:r>
              <a:rPr lang="en-US" altLang="ja-JP" sz="1800" b="0">
                <a:latin typeface="Times New Roman" panose="02020603050405020304" pitchFamily="18" charset="0"/>
              </a:rPr>
              <a:t>.</a:t>
            </a:r>
            <a:endParaRPr lang="en-US" altLang="ja-JP">
              <a:solidFill>
                <a:srgbClr val="FF0000"/>
              </a:solidFill>
              <a:latin typeface="Times New Roman" panose="02020603050405020304" pitchFamily="18" charset="0"/>
            </a:endParaRPr>
          </a:p>
          <a:p>
            <a:pPr lvl="1" eaLnBrk="1" hangingPunct="1"/>
            <a:r>
              <a:rPr lang="en-US" altLang="ja-JP" sz="1800" b="0">
                <a:latin typeface="Times New Roman" panose="02020603050405020304" pitchFamily="18" charset="0"/>
              </a:rPr>
              <a:t>Desired signal does not through MF</a:t>
            </a:r>
            <a:r>
              <a:rPr lang="en-US" altLang="ja-JP" sz="1800" b="0" baseline="-25000">
                <a:latin typeface="Times New Roman" panose="02020603050405020304" pitchFamily="18" charset="0"/>
              </a:rPr>
              <a:t>2</a:t>
            </a:r>
            <a:r>
              <a:rPr lang="ja-JP" altLang="en-US" sz="1800" b="0" baseline="-25000">
                <a:latin typeface="Times New Roman" panose="02020603050405020304" pitchFamily="18" charset="0"/>
              </a:rPr>
              <a:t>～</a:t>
            </a:r>
            <a:r>
              <a:rPr lang="en-US" altLang="ja-JP" sz="1800" b="0" i="1" baseline="-25000">
                <a:latin typeface="Times New Roman" panose="02020603050405020304" pitchFamily="18" charset="0"/>
              </a:rPr>
              <a:t>K</a:t>
            </a:r>
            <a:r>
              <a:rPr lang="en-US" altLang="ja-JP" sz="1800" b="0" baseline="-25000">
                <a:latin typeface="Times New Roman" panose="02020603050405020304" pitchFamily="18" charset="0"/>
              </a:rPr>
              <a:t>-1</a:t>
            </a:r>
            <a:r>
              <a:rPr lang="ja-JP" altLang="en-US" sz="1800" b="0">
                <a:latin typeface="Times New Roman" panose="02020603050405020304" pitchFamily="18" charset="0"/>
              </a:rPr>
              <a:t> </a:t>
            </a:r>
            <a:r>
              <a:rPr lang="en-US" altLang="ja-JP" sz="1800" b="0">
                <a:latin typeface="Times New Roman" panose="02020603050405020304" pitchFamily="18" charset="0"/>
              </a:rPr>
              <a:t>because orthogonality.</a:t>
            </a:r>
            <a:br>
              <a:rPr lang="ja-JP" altLang="en-US" sz="1800" b="0">
                <a:latin typeface="Times New Roman" panose="02020603050405020304" pitchFamily="18" charset="0"/>
              </a:rPr>
            </a:br>
            <a:r>
              <a:rPr lang="ja-JP" altLang="en-US" sz="1800" b="0">
                <a:solidFill>
                  <a:srgbClr val="FF0000"/>
                </a:solidFill>
                <a:latin typeface="Times New Roman" panose="02020603050405020304" pitchFamily="18" charset="0"/>
              </a:rPr>
              <a:t>→</a:t>
            </a:r>
            <a:r>
              <a:rPr lang="en-US" altLang="ja-JP" sz="1800" b="0">
                <a:solidFill>
                  <a:srgbClr val="FF0000"/>
                </a:solidFill>
                <a:latin typeface="Times New Roman" panose="02020603050405020304" pitchFamily="18" charset="0"/>
              </a:rPr>
              <a:t>only interference can through.</a:t>
            </a:r>
          </a:p>
          <a:p>
            <a:pPr lvl="1" eaLnBrk="1" hangingPunct="1"/>
            <a:r>
              <a:rPr lang="en-US" altLang="ja-JP" sz="1800" b="0">
                <a:solidFill>
                  <a:srgbClr val="FF0000"/>
                </a:solidFill>
                <a:latin typeface="Times New Roman" panose="02020603050405020304" pitchFamily="18" charset="0"/>
              </a:rPr>
              <a:t>MFG makes replica of interference signal by lenear combination with weight vector </a:t>
            </a:r>
            <a:r>
              <a:rPr lang="en-US" altLang="ja-JP" sz="1800">
                <a:solidFill>
                  <a:srgbClr val="FF0000"/>
                </a:solidFill>
                <a:latin typeface="Times New Roman" panose="02020603050405020304" pitchFamily="18" charset="0"/>
              </a:rPr>
              <a:t>w </a:t>
            </a:r>
            <a:r>
              <a:rPr lang="en-US" altLang="ja-JP" sz="1800" b="0">
                <a:solidFill>
                  <a:srgbClr val="FF0000"/>
                </a:solidFill>
                <a:latin typeface="Times New Roman" panose="02020603050405020304" pitchFamily="18" charset="0"/>
              </a:rPr>
              <a:t>of linear combiner; LC.</a:t>
            </a:r>
            <a:r>
              <a:rPr lang="en-US" altLang="ja-JP" sz="1800" b="0">
                <a:latin typeface="Times New Roman" panose="02020603050405020304" pitchFamily="18" charset="0"/>
              </a:rPr>
              <a:t> </a:t>
            </a:r>
          </a:p>
          <a:p>
            <a:pPr lvl="1" eaLnBrk="1" hangingPunct="1"/>
            <a:r>
              <a:rPr lang="en-US" altLang="ja-JP" sz="1800" b="0">
                <a:latin typeface="Times New Roman" panose="02020603050405020304" pitchFamily="18" charset="0"/>
              </a:rPr>
              <a:t>Subtract interference replica from the output of </a:t>
            </a:r>
            <a:r>
              <a:rPr lang="en-US" altLang="ja-JP" sz="1800" b="0">
                <a:solidFill>
                  <a:srgbClr val="000000"/>
                </a:solidFill>
                <a:latin typeface="Times New Roman" panose="02020603050405020304" pitchFamily="18" charset="0"/>
              </a:rPr>
              <a:t>MF</a:t>
            </a:r>
            <a:r>
              <a:rPr lang="en-US" altLang="ja-JP" sz="1800" b="0" baseline="-25000">
                <a:solidFill>
                  <a:srgbClr val="000000"/>
                </a:solidFill>
              </a:rPr>
              <a:t>1</a:t>
            </a:r>
            <a:r>
              <a:rPr lang="ja-JP" altLang="ja-JP" sz="1800" b="0">
                <a:solidFill>
                  <a:srgbClr val="000000"/>
                </a:solidFill>
                <a:latin typeface="Times New Roman" panose="02020603050405020304" pitchFamily="18" charset="0"/>
                <a:cs typeface="Times New Roman" panose="02020603050405020304" pitchFamily="18" charset="0"/>
              </a:rPr>
              <a:t> </a:t>
            </a:r>
            <a:r>
              <a:rPr lang="en-US" altLang="ja-JP" sz="1800" b="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Kobayashi(YNU), Ryuji Kohno(YNU, UofOulu)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8</a:t>
            </a:fld>
            <a:endParaRPr lang="en-US" altLang="ja-JP"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2080F6-490F-4B34-A458-508DCB21373F}"/>
              </a:ext>
            </a:extLst>
          </p:cNvPr>
          <p:cNvSpPr>
            <a:spLocks noGrp="1"/>
          </p:cNvSpPr>
          <p:nvPr>
            <p:ph type="dt" sz="half" idx="2"/>
          </p:nvPr>
        </p:nvSpPr>
        <p:spPr/>
        <p:txBody>
          <a:bodyPr/>
          <a:lstStyle/>
          <a:p>
            <a:r>
              <a:rPr lang="en-US" altLang="ja-JP">
                <a:latin typeface="+mj-lt"/>
              </a:rPr>
              <a:t>November 2020</a:t>
            </a:r>
            <a:endParaRPr lang="en-US" altLang="ja-JP" dirty="0">
              <a:latin typeface="+mj-lt"/>
            </a:endParaRPr>
          </a:p>
        </p:txBody>
      </p:sp>
      <p:sp>
        <p:nvSpPr>
          <p:cNvPr id="36868" name="Rectangle 3">
            <a:extLst>
              <a:ext uri="{FF2B5EF4-FFF2-40B4-BE49-F238E27FC236}">
                <a16:creationId xmlns:a16="http://schemas.microsoft.com/office/drawing/2014/main" id="{69FF1237-AA62-4A46-AD11-62D737EA9BF5}"/>
              </a:ext>
            </a:extLst>
          </p:cNvPr>
          <p:cNvSpPr>
            <a:spLocks noGrp="1" noChangeArrowheads="1"/>
          </p:cNvSpPr>
          <p:nvPr>
            <p:ph idx="4294967295"/>
          </p:nvPr>
        </p:nvSpPr>
        <p:spPr>
          <a:xfrm>
            <a:off x="0" y="1066800"/>
            <a:ext cx="8686800" cy="4876800"/>
          </a:xfrm>
        </p:spPr>
        <p:txBody>
          <a:bodyPr/>
          <a:lstStyle/>
          <a:p>
            <a:pPr eaLnBrk="1" hangingPunct="1"/>
            <a:r>
              <a:rPr lang="en-US" altLang="ja-JP" sz="2400">
                <a:latin typeface="+mj-lt"/>
                <a:ea typeface="ＭＳ Ｐゴシック" panose="020B0600070205080204" pitchFamily="50" charset="-128"/>
              </a:rPr>
              <a:t>Modified Hermite pulse; MHP applied to IR-UWB communication (Mohammad Ghavami et al,)</a:t>
            </a:r>
            <a:endParaRPr lang="ja-JP" altLang="en-US" sz="2400">
              <a:latin typeface="+mj-lt"/>
              <a:ea typeface="ＭＳ Ｐゴシック" panose="020B0600070205080204" pitchFamily="50" charset="-128"/>
            </a:endParaRPr>
          </a:p>
        </p:txBody>
      </p:sp>
      <p:sp>
        <p:nvSpPr>
          <p:cNvPr id="36870" name="Rectangle 20">
            <a:extLst>
              <a:ext uri="{FF2B5EF4-FFF2-40B4-BE49-F238E27FC236}">
                <a16:creationId xmlns:a16="http://schemas.microsoft.com/office/drawing/2014/main" id="{9836CF46-FDB7-47D1-BB47-EBDA829224E5}"/>
              </a:ext>
            </a:extLst>
          </p:cNvPr>
          <p:cNvSpPr>
            <a:spLocks noChangeArrowheads="1"/>
          </p:cNvSpPr>
          <p:nvPr/>
        </p:nvSpPr>
        <p:spPr bwMode="auto">
          <a:xfrm>
            <a:off x="-304800" y="22098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000" b="0">
                <a:latin typeface="+mj-lt"/>
                <a:cs typeface="Times New Roman" panose="02020603050405020304" pitchFamily="18" charset="0"/>
              </a:rPr>
              <a:t>Pulse function generated by modified Hermitian polynomials.</a:t>
            </a:r>
            <a:endParaRPr lang="ja-JP" altLang="en-US" sz="2000" b="0">
              <a:latin typeface="+mj-lt"/>
              <a:cs typeface="Times New Roman" panose="02020603050405020304" pitchFamily="18" charset="0"/>
            </a:endParaRPr>
          </a:p>
          <a:p>
            <a:pPr lvl="1" eaLnBrk="1" hangingPunct="1"/>
            <a:r>
              <a:rPr lang="en-US" altLang="ja-JP" b="0">
                <a:latin typeface="+mj-lt"/>
                <a:cs typeface="Times New Roman" panose="02020603050405020304" pitchFamily="18" charset="0"/>
              </a:rPr>
              <a:t>Pulses are </a:t>
            </a:r>
            <a:r>
              <a:rPr lang="en-US" altLang="ja-JP">
                <a:solidFill>
                  <a:srgbClr val="FF0000"/>
                </a:solidFill>
                <a:latin typeface="+mj-lt"/>
                <a:cs typeface="Times New Roman" panose="02020603050405020304" pitchFamily="18" charset="0"/>
              </a:rPr>
              <a:t>orthogonal </a:t>
            </a:r>
            <a:r>
              <a:rPr lang="en-US" altLang="ja-JP" b="0">
                <a:latin typeface="+mj-lt"/>
                <a:cs typeface="Times New Roman" panose="02020603050405020304" pitchFamily="18" charset="0"/>
              </a:rPr>
              <a:t>each other in sync.</a:t>
            </a:r>
            <a:r>
              <a:rPr lang="ja-JP" altLang="en-US" b="0">
                <a:latin typeface="+mj-lt"/>
                <a:cs typeface="Times New Roman" panose="02020603050405020304" pitchFamily="18" charset="0"/>
              </a:rPr>
              <a:t>（</a:t>
            </a:r>
            <a:r>
              <a:rPr lang="en-US" altLang="ja-JP" b="0" i="1">
                <a:latin typeface="+mj-lt"/>
                <a:cs typeface="Times New Roman" panose="02020603050405020304" pitchFamily="18" charset="0"/>
              </a:rPr>
              <a:t>t</a:t>
            </a:r>
            <a:r>
              <a:rPr lang="en-US" altLang="ja-JP" b="0">
                <a:latin typeface="+mj-lt"/>
                <a:cs typeface="Times New Roman" panose="02020603050405020304" pitchFamily="18" charset="0"/>
              </a:rPr>
              <a:t>=0</a:t>
            </a:r>
            <a:r>
              <a:rPr lang="ja-JP" altLang="en-US" b="0">
                <a:latin typeface="+mj-lt"/>
                <a:cs typeface="Times New Roman" panose="02020603050405020304" pitchFamily="18" charset="0"/>
              </a:rPr>
              <a:t>）</a:t>
            </a:r>
            <a:r>
              <a:rPr lang="en-US" altLang="ja-JP" b="0">
                <a:latin typeface="+mj-lt"/>
                <a:cs typeface="Times New Roman" panose="02020603050405020304" pitchFamily="18" charset="0"/>
              </a:rPr>
              <a:t>condition.</a:t>
            </a:r>
            <a:endParaRPr lang="ja-JP" altLang="en-US" b="0">
              <a:latin typeface="+mj-lt"/>
              <a:cs typeface="Times New Roman" panose="02020603050405020304" pitchFamily="18" charset="0"/>
            </a:endParaRPr>
          </a:p>
          <a:p>
            <a:pPr lvl="1" eaLnBrk="1" hangingPunct="1"/>
            <a:r>
              <a:rPr lang="en-US" altLang="ja-JP" b="0">
                <a:latin typeface="+mj-lt"/>
                <a:cs typeface="Times New Roman" panose="02020603050405020304" pitchFamily="18" charset="0"/>
              </a:rPr>
              <a:t>Cross correlation =0.</a:t>
            </a:r>
            <a:br>
              <a:rPr lang="en-US" altLang="ja-JP" b="0">
                <a:latin typeface="+mj-lt"/>
                <a:cs typeface="Times New Roman" panose="02020603050405020304" pitchFamily="18" charset="0"/>
              </a:rPr>
            </a:br>
            <a:r>
              <a:rPr lang="ja-JP" altLang="en-US" b="0">
                <a:latin typeface="+mj-lt"/>
                <a:cs typeface="Times New Roman" panose="02020603050405020304" pitchFamily="18" charset="0"/>
              </a:rPr>
              <a:t>⇒</a:t>
            </a:r>
            <a:r>
              <a:rPr lang="en-US" altLang="ja-JP" b="0">
                <a:latin typeface="+mj-lt"/>
                <a:cs typeface="Times New Roman" panose="02020603050405020304" pitchFamily="18" charset="0"/>
              </a:rPr>
              <a:t>no interference</a:t>
            </a:r>
            <a:endParaRPr lang="ja-JP" altLang="en-US" b="0">
              <a:latin typeface="+mj-lt"/>
              <a:cs typeface="Times New Roman" panose="02020603050405020304" pitchFamily="18" charset="0"/>
            </a:endParaRPr>
          </a:p>
          <a:p>
            <a:pPr lvl="1" eaLnBrk="1" hangingPunct="1"/>
            <a:r>
              <a:rPr lang="en-US" altLang="ja-JP" sz="2000" b="0">
                <a:latin typeface="+mj-lt"/>
                <a:cs typeface="Times New Roman" panose="02020603050405020304" pitchFamily="18" charset="0"/>
              </a:rPr>
              <a:t>In async.</a:t>
            </a:r>
            <a:r>
              <a:rPr lang="ja-JP" altLang="en-US" sz="2000" b="0">
                <a:latin typeface="+mj-lt"/>
                <a:cs typeface="Times New Roman" panose="02020603050405020304" pitchFamily="18" charset="0"/>
              </a:rPr>
              <a:t>（</a:t>
            </a:r>
            <a:r>
              <a:rPr lang="en-US" altLang="ja-JP" sz="2000" b="0" i="1">
                <a:latin typeface="+mj-lt"/>
                <a:cs typeface="Times New Roman" panose="02020603050405020304" pitchFamily="18" charset="0"/>
              </a:rPr>
              <a:t>t≠</a:t>
            </a:r>
            <a:r>
              <a:rPr lang="en-US" altLang="ja-JP" sz="2000" b="0">
                <a:latin typeface="+mj-lt"/>
                <a:cs typeface="Times New Roman" panose="02020603050405020304" pitchFamily="18" charset="0"/>
              </a:rPr>
              <a:t>0</a:t>
            </a:r>
            <a:r>
              <a:rPr lang="ja-JP" altLang="en-US" sz="2000" b="0">
                <a:latin typeface="+mj-lt"/>
                <a:cs typeface="Times New Roman" panose="02020603050405020304" pitchFamily="18" charset="0"/>
              </a:rPr>
              <a:t>） </a:t>
            </a:r>
            <a:r>
              <a:rPr lang="en-US" altLang="ja-JP" sz="2000" b="0">
                <a:latin typeface="+mj-lt"/>
                <a:cs typeface="Times New Roman" panose="02020603050405020304" pitchFamily="18" charset="0"/>
              </a:rPr>
              <a:t>condition, not orthogonal.</a:t>
            </a:r>
            <a:endParaRPr lang="ja-JP" altLang="en-US" sz="2000" b="0">
              <a:latin typeface="+mj-lt"/>
              <a:cs typeface="Times New Roman" panose="02020603050405020304" pitchFamily="18" charset="0"/>
            </a:endParaRPr>
          </a:p>
        </p:txBody>
      </p:sp>
      <p:graphicFrame>
        <p:nvGraphicFramePr>
          <p:cNvPr id="36871" name="Object 21">
            <a:extLst>
              <a:ext uri="{FF2B5EF4-FFF2-40B4-BE49-F238E27FC236}">
                <a16:creationId xmlns:a16="http://schemas.microsoft.com/office/drawing/2014/main" id="{09AB97C1-528D-406C-BB73-24397CCDBD78}"/>
              </a:ext>
            </a:extLst>
          </p:cNvPr>
          <p:cNvGraphicFramePr>
            <a:graphicFrameLocks noChangeAspect="1"/>
          </p:cNvGraphicFramePr>
          <p:nvPr/>
        </p:nvGraphicFramePr>
        <p:xfrm>
          <a:off x="4114800" y="1998663"/>
          <a:ext cx="4811713" cy="1058862"/>
        </p:xfrm>
        <a:graphic>
          <a:graphicData uri="http://schemas.openxmlformats.org/presentationml/2006/ole">
            <mc:AlternateContent xmlns:mc="http://schemas.openxmlformats.org/markup-compatibility/2006">
              <mc:Choice xmlns:v="urn:schemas-microsoft-com:vml" Requires="v">
                <p:oleObj spid="_x0000_s1053" name="数式" r:id="rId6" imgW="2540000" imgH="558800" progId="Equation.3">
                  <p:embed/>
                </p:oleObj>
              </mc:Choice>
              <mc:Fallback>
                <p:oleObj name="数式" r:id="rId6" imgW="2540000" imgH="558800" progId="Equation.3">
                  <p:embed/>
                  <p:pic>
                    <p:nvPicPr>
                      <p:cNvPr id="36871" name="Object 21">
                        <a:extLst>
                          <a:ext uri="{FF2B5EF4-FFF2-40B4-BE49-F238E27FC236}">
                            <a16:creationId xmlns:a16="http://schemas.microsoft.com/office/drawing/2014/main" id="{09AB97C1-528D-406C-BB73-24397CCDB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998663"/>
                        <a:ext cx="481171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872" name="Picture 25">
            <a:extLst>
              <a:ext uri="{FF2B5EF4-FFF2-40B4-BE49-F238E27FC236}">
                <a16:creationId xmlns:a16="http://schemas.microsoft.com/office/drawing/2014/main" id="{F96FE1FD-D7CF-4232-BFD9-7E988C8CB05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19600" y="3171825"/>
            <a:ext cx="4724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3">
            <a:extLst>
              <a:ext uri="{FF2B5EF4-FFF2-40B4-BE49-F238E27FC236}">
                <a16:creationId xmlns:a16="http://schemas.microsoft.com/office/drawing/2014/main" id="{DF85E1CD-A85F-4B84-BB3A-D6A234D6F96B}"/>
              </a:ext>
            </a:extLst>
          </p:cNvPr>
          <p:cNvSpPr>
            <a:spLocks noGrp="1"/>
          </p:cNvSpPr>
          <p:nvPr>
            <p:ph type="ftr" sz="quarter" idx="3"/>
          </p:nvPr>
        </p:nvSpPr>
        <p:spPr/>
        <p:txBody>
          <a:bodyPr/>
          <a:lstStyle/>
          <a:p>
            <a:r>
              <a:rPr lang="en-US" altLang="ja-JP">
                <a:latin typeface="+mj-lt"/>
              </a:rPr>
              <a:t>Takumi Kobayashi(YNU), Ryuji Kohno(YNU, UofOulu)</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372419D8-259D-4770-9D0E-8A8826FD9290}"/>
              </a:ext>
            </a:extLst>
          </p:cNvPr>
          <p:cNvSpPr>
            <a:spLocks noGrp="1"/>
          </p:cNvSpPr>
          <p:nvPr>
            <p:ph type="sldNum" sz="quarter" idx="12"/>
          </p:nvPr>
        </p:nvSpPr>
        <p:spPr>
          <a:xfrm>
            <a:off x="4393695" y="6475413"/>
            <a:ext cx="432811" cy="184666"/>
          </a:xfrm>
        </p:spPr>
        <p:txBody>
          <a:bodyPr/>
          <a:lstStyle/>
          <a:p>
            <a:r>
              <a:rPr lang="en-US" altLang="ja-JP">
                <a:latin typeface="+mj-lt"/>
              </a:rPr>
              <a:t>Slide </a:t>
            </a:r>
            <a:fld id="{266A080E-4E30-4968-B029-7CF782D6220C}" type="slidenum">
              <a:rPr lang="en-US" altLang="ja-JP" smtClean="0">
                <a:latin typeface="+mj-lt"/>
              </a:rPr>
              <a:pPr/>
              <a:t>9</a:t>
            </a:fld>
            <a:endParaRPr lang="en-US" altLang="ja-JP" dirty="0">
              <a:latin typeface="+mj-lt"/>
            </a:endParaRPr>
          </a:p>
        </p:txBody>
      </p:sp>
    </p:spTree>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7199</TotalTime>
  <Words>3776</Words>
  <Application>Microsoft Office PowerPoint</Application>
  <PresentationFormat>画面に合わせる (4:3)</PresentationFormat>
  <Paragraphs>609</Paragraphs>
  <Slides>47</Slides>
  <Notes>35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4" baseType="lpstr">
      <vt:lpstr>Arial</vt:lpstr>
      <vt:lpstr>Cambria Math</vt:lpstr>
      <vt:lpstr>Hiragino Sans W5</vt:lpstr>
      <vt:lpstr>Times New Roman</vt:lpstr>
      <vt:lpstr>Wingdings</vt:lpstr>
      <vt:lpstr>IEEE-P802_15</vt:lpstr>
      <vt:lpstr>数式</vt:lpstr>
      <vt:lpstr>PowerPoint プレゼンテーション</vt:lpstr>
      <vt:lpstr>Space-Time Domain Interference Mitigation Using OMF and TDL-AA for Dependable UWB Wireless Body Area Networks (UWB-WBANs)</vt:lpstr>
      <vt:lpstr>PowerPoint プレゼンテーション</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Company>ATR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SRU Opening Information for September 2013</dc:title>
  <dc:subject>IEEE 802.15 &lt;subject&gt;</dc:subject>
  <dc:creator>Shoichi Kitazawa</dc:creator>
  <dc:description>15-13-0664-00-0sru</dc:description>
  <cp:lastModifiedBy>Kohno Ryuji</cp:lastModifiedBy>
  <cp:revision>114</cp:revision>
  <cp:lastPrinted>2013-04-17T07:57:49Z</cp:lastPrinted>
  <dcterms:created xsi:type="dcterms:W3CDTF">2013-04-16T01:38:08Z</dcterms:created>
  <dcterms:modified xsi:type="dcterms:W3CDTF">2020-11-11T22:09:15Z</dcterms:modified>
</cp:coreProperties>
</file>